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svg" ContentType="image/svg+xml"/>
  <Default Extension="wdp" ContentType="image/vnd.ms-photo"/>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Lst>
  <p:notesMasterIdLst>
    <p:notesMasterId r:id="rId50"/>
  </p:notesMasterIdLst>
  <p:sldIdLst>
    <p:sldId id="256" r:id="rId5"/>
    <p:sldId id="297" r:id="rId6"/>
    <p:sldId id="405" r:id="rId7"/>
    <p:sldId id="298" r:id="rId8"/>
    <p:sldId id="409" r:id="rId9"/>
    <p:sldId id="420" r:id="rId10"/>
    <p:sldId id="319" r:id="rId11"/>
    <p:sldId id="320" r:id="rId12"/>
    <p:sldId id="445" r:id="rId13"/>
    <p:sldId id="446" r:id="rId14"/>
    <p:sldId id="447" r:id="rId15"/>
    <p:sldId id="448" r:id="rId16"/>
    <p:sldId id="449" r:id="rId17"/>
    <p:sldId id="453" r:id="rId18"/>
    <p:sldId id="455" r:id="rId19"/>
    <p:sldId id="456" r:id="rId20"/>
    <p:sldId id="450" r:id="rId21"/>
    <p:sldId id="454" r:id="rId22"/>
    <p:sldId id="451" r:id="rId23"/>
    <p:sldId id="280" r:id="rId24"/>
    <p:sldId id="438" r:id="rId25"/>
    <p:sldId id="457" r:id="rId26"/>
    <p:sldId id="422" r:id="rId27"/>
    <p:sldId id="459" r:id="rId28"/>
    <p:sldId id="434" r:id="rId29"/>
    <p:sldId id="460" r:id="rId30"/>
    <p:sldId id="461" r:id="rId31"/>
    <p:sldId id="462" r:id="rId32"/>
    <p:sldId id="415" r:id="rId33"/>
    <p:sldId id="406" r:id="rId34"/>
    <p:sldId id="300" r:id="rId35"/>
    <p:sldId id="439" r:id="rId36"/>
    <p:sldId id="467" r:id="rId37"/>
    <p:sldId id="302" r:id="rId38"/>
    <p:sldId id="463" r:id="rId39"/>
    <p:sldId id="469" r:id="rId40"/>
    <p:sldId id="468" r:id="rId41"/>
    <p:sldId id="257" r:id="rId42"/>
    <p:sldId id="268" r:id="rId43"/>
    <p:sldId id="266" r:id="rId44"/>
    <p:sldId id="267" r:id="rId45"/>
    <p:sldId id="265" r:id="rId46"/>
    <p:sldId id="470" r:id="rId47"/>
    <p:sldId id="291" r:id="rId48"/>
    <p:sldId id="290" r:id="rId49"/>
  </p:sldIdLst>
  <p:sldSz cx="12192000" cy="6858000"/>
  <p:notesSz cx="6858000" cy="9144000"/>
  <p:defaultTextStyle>
    <a:defPPr>
      <a:defRPr lang="it-IT"/>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3399"/>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4862D5C2-E608-4BBA-B066-D9021D9643D8}" v="249" dt="2020-07-22T15:16:03.952"/>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838" autoAdjust="0"/>
    <p:restoredTop sz="94660"/>
  </p:normalViewPr>
  <p:slideViewPr>
    <p:cSldViewPr snapToGrid="0">
      <p:cViewPr varScale="1">
        <p:scale>
          <a:sx n="115" d="100"/>
          <a:sy n="115" d="100"/>
        </p:scale>
        <p:origin x="438"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slide" Target="slides/slide43.xml"/><Relationship Id="rId50" Type="http://schemas.openxmlformats.org/officeDocument/2006/relationships/notesMaster" Target="notesMasters/notesMaster1.xml"/><Relationship Id="rId55" Type="http://schemas.microsoft.com/office/2015/10/relationships/revisionInfo" Target="revisionInfo.xml"/><Relationship Id="rId7" Type="http://schemas.openxmlformats.org/officeDocument/2006/relationships/slide" Target="slides/slide3.xml"/><Relationship Id="rId2" Type="http://schemas.openxmlformats.org/officeDocument/2006/relationships/customXml" Target="../customXml/item2.xml"/><Relationship Id="rId16" Type="http://schemas.openxmlformats.org/officeDocument/2006/relationships/slide" Target="slides/slide12.xml"/><Relationship Id="rId29" Type="http://schemas.openxmlformats.org/officeDocument/2006/relationships/slide" Target="slides/slide25.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theme" Target="theme/theme1.xml"/><Relationship Id="rId5" Type="http://schemas.openxmlformats.org/officeDocument/2006/relationships/slide" Target="slides/slide1.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8" Type="http://schemas.openxmlformats.org/officeDocument/2006/relationships/slide" Target="slides/slide4.xml"/><Relationship Id="rId51" Type="http://schemas.openxmlformats.org/officeDocument/2006/relationships/presProps" Target="presProps.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20" Type="http://schemas.openxmlformats.org/officeDocument/2006/relationships/slide" Target="slides/slide16.xml"/><Relationship Id="rId41" Type="http://schemas.openxmlformats.org/officeDocument/2006/relationships/slide" Target="slides/slide37.xml"/><Relationship Id="rId54"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intestazion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it-IT"/>
          </a:p>
        </p:txBody>
      </p:sp>
      <p:sp>
        <p:nvSpPr>
          <p:cNvPr id="3" name="Segnaposto dat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7A2D778-C12B-4AA3-9365-FA5CC1C2320B}" type="datetimeFigureOut">
              <a:rPr lang="it-IT" smtClean="0"/>
              <a:t>22/07/2020</a:t>
            </a:fld>
            <a:endParaRPr lang="it-IT"/>
          </a:p>
        </p:txBody>
      </p:sp>
      <p:sp>
        <p:nvSpPr>
          <p:cNvPr id="4" name="Segnaposto immagine diapositiva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it-IT"/>
          </a:p>
        </p:txBody>
      </p:sp>
      <p:sp>
        <p:nvSpPr>
          <p:cNvPr id="5" name="Segnaposto note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6" name="Segnaposto piè di pa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it-IT"/>
          </a:p>
        </p:txBody>
      </p:sp>
      <p:sp>
        <p:nvSpPr>
          <p:cNvPr id="7" name="Segnaposto numero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6BA453E-6803-4CD7-92B6-EF6244EEE4DD}" type="slidenum">
              <a:rPr lang="it-IT" smtClean="0"/>
              <a:t>‹N›</a:t>
            </a:fld>
            <a:endParaRPr lang="it-IT"/>
          </a:p>
        </p:txBody>
      </p:sp>
    </p:spTree>
    <p:extLst>
      <p:ext uri="{BB962C8B-B14F-4D97-AF65-F5344CB8AC3E}">
        <p14:creationId xmlns:p14="http://schemas.microsoft.com/office/powerpoint/2010/main" val="320570547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Slide Image Placeholder 1">
            <a:extLst>
              <a:ext uri="{FF2B5EF4-FFF2-40B4-BE49-F238E27FC236}">
                <a16:creationId xmlns:a16="http://schemas.microsoft.com/office/drawing/2014/main" id="{75CC4F3D-B3EE-4ED8-8B55-AC2F252BA760}"/>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387" name="Notes Placeholder 2">
            <a:extLst>
              <a:ext uri="{FF2B5EF4-FFF2-40B4-BE49-F238E27FC236}">
                <a16:creationId xmlns:a16="http://schemas.microsoft.com/office/drawing/2014/main" id="{F8B93BF2-6E32-4ECE-B03D-B51D23F318E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In the IoT ecosystem an entity uses a remote (smartphone, tablet, etc.) to send a command or request for information over a network to an IoT device. The device performs the command or sends information back over the network to be displayed and analyzed on the remote. There are multiple locations where the data from the IoT device can be analyzed and stored including the cloud, a local data base, on the remote, or on the IoT device itself</a:t>
            </a:r>
          </a:p>
        </p:txBody>
      </p:sp>
      <p:sp>
        <p:nvSpPr>
          <p:cNvPr id="16388" name="Slide Number Placeholder 3">
            <a:extLst>
              <a:ext uri="{FF2B5EF4-FFF2-40B4-BE49-F238E27FC236}">
                <a16:creationId xmlns:a16="http://schemas.microsoft.com/office/drawing/2014/main" id="{B44C6D1C-BDED-48C2-A46C-8A311B6154BC}"/>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fld id="{F112A6C8-FF5A-4719-9105-9EAC6D86A962}" type="slidenum">
              <a:rPr lang="en-US" altLang="en-US" smtClean="0"/>
              <a:pPr/>
              <a:t>5</a:t>
            </a:fld>
            <a:endParaRPr lang="en-US"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egnaposto immagine diapositiva 1"/>
          <p:cNvSpPr>
            <a:spLocks noGrp="1" noRot="1" noChangeAspect="1"/>
          </p:cNvSpPr>
          <p:nvPr>
            <p:ph type="sldImg"/>
          </p:nvPr>
        </p:nvSpPr>
        <p:spPr/>
      </p:sp>
      <p:sp>
        <p:nvSpPr>
          <p:cNvPr id="3" name="Segnaposto note 2"/>
          <p:cNvSpPr>
            <a:spLocks noGrp="1"/>
          </p:cNvSpPr>
          <p:nvPr>
            <p:ph type="body" idx="1"/>
          </p:nvPr>
        </p:nvSpPr>
        <p:spPr/>
        <p:txBody>
          <a:bodyPr/>
          <a:lstStyle/>
          <a:p>
            <a:endParaRPr lang="it-IT" dirty="0"/>
          </a:p>
        </p:txBody>
      </p:sp>
      <p:sp>
        <p:nvSpPr>
          <p:cNvPr id="4" name="Segnaposto numero diapositiva 3"/>
          <p:cNvSpPr>
            <a:spLocks noGrp="1"/>
          </p:cNvSpPr>
          <p:nvPr>
            <p:ph type="sldNum" sz="quarter" idx="5"/>
          </p:nvPr>
        </p:nvSpPr>
        <p:spPr/>
        <p:txBody>
          <a:bodyPr/>
          <a:lstStyle/>
          <a:p>
            <a:fld id="{F2322923-B40B-4225-8F93-379F82EE0F24}" type="slidenum">
              <a:rPr lang="es-ES" smtClean="0"/>
              <a:t>38</a:t>
            </a:fld>
            <a:endParaRPr lang="es-ES"/>
          </a:p>
        </p:txBody>
      </p:sp>
    </p:spTree>
    <p:extLst>
      <p:ext uri="{BB962C8B-B14F-4D97-AF65-F5344CB8AC3E}">
        <p14:creationId xmlns:p14="http://schemas.microsoft.com/office/powerpoint/2010/main" val="107316692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168" name="Rettangolo 167"/>
          <p:cNvSpPr/>
          <p:nvPr/>
        </p:nvSpPr>
        <p:spPr>
          <a:xfrm>
            <a:off x="0" y="3832225"/>
            <a:ext cx="12192000" cy="3025775"/>
          </a:xfrm>
          <a:prstGeom prst="rect">
            <a:avLst/>
          </a:prstGeom>
          <a:solidFill>
            <a:srgbClr val="728FA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sz="1800"/>
          </a:p>
        </p:txBody>
      </p:sp>
      <p:grpSp>
        <p:nvGrpSpPr>
          <p:cNvPr id="169" name="Gruppo 168"/>
          <p:cNvGrpSpPr/>
          <p:nvPr/>
        </p:nvGrpSpPr>
        <p:grpSpPr>
          <a:xfrm>
            <a:off x="64010" y="3816351"/>
            <a:ext cx="12048863" cy="180000"/>
            <a:chOff x="1218340" y="275867"/>
            <a:chExt cx="17715122" cy="567843"/>
          </a:xfrm>
        </p:grpSpPr>
        <p:cxnSp>
          <p:nvCxnSpPr>
            <p:cNvPr id="170" name="Connettore 1 169"/>
            <p:cNvCxnSpPr/>
            <p:nvPr/>
          </p:nvCxnSpPr>
          <p:spPr>
            <a:xfrm>
              <a:off x="121834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1" name="Connettore 1 170"/>
            <p:cNvCxnSpPr/>
            <p:nvPr/>
          </p:nvCxnSpPr>
          <p:spPr>
            <a:xfrm>
              <a:off x="136720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2" name="Connettore 1 171"/>
            <p:cNvCxnSpPr/>
            <p:nvPr/>
          </p:nvCxnSpPr>
          <p:spPr>
            <a:xfrm>
              <a:off x="151607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3" name="Connettore 1 172"/>
            <p:cNvCxnSpPr/>
            <p:nvPr/>
          </p:nvCxnSpPr>
          <p:spPr>
            <a:xfrm>
              <a:off x="166494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4" name="Connettore 1 173"/>
            <p:cNvCxnSpPr/>
            <p:nvPr/>
          </p:nvCxnSpPr>
          <p:spPr>
            <a:xfrm>
              <a:off x="181380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5" name="Connettore 1 174"/>
            <p:cNvCxnSpPr/>
            <p:nvPr/>
          </p:nvCxnSpPr>
          <p:spPr>
            <a:xfrm>
              <a:off x="196267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6" name="Connettore 1 175"/>
            <p:cNvCxnSpPr/>
            <p:nvPr/>
          </p:nvCxnSpPr>
          <p:spPr>
            <a:xfrm>
              <a:off x="211154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7" name="Connettore 1 176"/>
            <p:cNvCxnSpPr/>
            <p:nvPr/>
          </p:nvCxnSpPr>
          <p:spPr>
            <a:xfrm>
              <a:off x="226040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8" name="Connettore 1 177"/>
            <p:cNvCxnSpPr/>
            <p:nvPr/>
          </p:nvCxnSpPr>
          <p:spPr>
            <a:xfrm>
              <a:off x="240927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9" name="Connettore 1 178"/>
            <p:cNvCxnSpPr/>
            <p:nvPr/>
          </p:nvCxnSpPr>
          <p:spPr>
            <a:xfrm>
              <a:off x="255814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0" name="Connettore 1 179"/>
            <p:cNvCxnSpPr/>
            <p:nvPr/>
          </p:nvCxnSpPr>
          <p:spPr>
            <a:xfrm>
              <a:off x="270701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1" name="Connettore 1 180"/>
            <p:cNvCxnSpPr/>
            <p:nvPr/>
          </p:nvCxnSpPr>
          <p:spPr>
            <a:xfrm>
              <a:off x="285587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2" name="Connettore 1 181"/>
            <p:cNvCxnSpPr/>
            <p:nvPr/>
          </p:nvCxnSpPr>
          <p:spPr>
            <a:xfrm>
              <a:off x="300474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3" name="Connettore 1 182"/>
            <p:cNvCxnSpPr/>
            <p:nvPr/>
          </p:nvCxnSpPr>
          <p:spPr>
            <a:xfrm>
              <a:off x="315361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4" name="Connettore 1 183"/>
            <p:cNvCxnSpPr/>
            <p:nvPr/>
          </p:nvCxnSpPr>
          <p:spPr>
            <a:xfrm>
              <a:off x="330247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5" name="Connettore 1 184"/>
            <p:cNvCxnSpPr/>
            <p:nvPr/>
          </p:nvCxnSpPr>
          <p:spPr>
            <a:xfrm>
              <a:off x="345134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6" name="Connettore 1 185"/>
            <p:cNvCxnSpPr/>
            <p:nvPr/>
          </p:nvCxnSpPr>
          <p:spPr>
            <a:xfrm>
              <a:off x="360021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7" name="Connettore 1 186"/>
            <p:cNvCxnSpPr/>
            <p:nvPr/>
          </p:nvCxnSpPr>
          <p:spPr>
            <a:xfrm>
              <a:off x="374907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8" name="Connettore 1 187"/>
            <p:cNvCxnSpPr/>
            <p:nvPr/>
          </p:nvCxnSpPr>
          <p:spPr>
            <a:xfrm>
              <a:off x="389794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9" name="Connettore 1 188"/>
            <p:cNvCxnSpPr/>
            <p:nvPr/>
          </p:nvCxnSpPr>
          <p:spPr>
            <a:xfrm>
              <a:off x="404681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0" name="Connettore 1 189"/>
            <p:cNvCxnSpPr/>
            <p:nvPr/>
          </p:nvCxnSpPr>
          <p:spPr>
            <a:xfrm>
              <a:off x="419568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1" name="Connettore 1 190"/>
            <p:cNvCxnSpPr/>
            <p:nvPr/>
          </p:nvCxnSpPr>
          <p:spPr>
            <a:xfrm>
              <a:off x="434454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2" name="Connettore 1 191"/>
            <p:cNvCxnSpPr/>
            <p:nvPr/>
          </p:nvCxnSpPr>
          <p:spPr>
            <a:xfrm>
              <a:off x="449341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3" name="Connettore 1 192"/>
            <p:cNvCxnSpPr/>
            <p:nvPr/>
          </p:nvCxnSpPr>
          <p:spPr>
            <a:xfrm>
              <a:off x="464228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4" name="Connettore 1 193"/>
            <p:cNvCxnSpPr/>
            <p:nvPr/>
          </p:nvCxnSpPr>
          <p:spPr>
            <a:xfrm>
              <a:off x="479114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5" name="Connettore 1 194"/>
            <p:cNvCxnSpPr/>
            <p:nvPr/>
          </p:nvCxnSpPr>
          <p:spPr>
            <a:xfrm>
              <a:off x="494001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6" name="Connettore 1 195"/>
            <p:cNvCxnSpPr/>
            <p:nvPr/>
          </p:nvCxnSpPr>
          <p:spPr>
            <a:xfrm>
              <a:off x="508888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7" name="Connettore 1 196"/>
            <p:cNvCxnSpPr/>
            <p:nvPr/>
          </p:nvCxnSpPr>
          <p:spPr>
            <a:xfrm>
              <a:off x="523774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8" name="Connettore 1 197"/>
            <p:cNvCxnSpPr/>
            <p:nvPr/>
          </p:nvCxnSpPr>
          <p:spPr>
            <a:xfrm>
              <a:off x="538661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9" name="Connettore 1 198"/>
            <p:cNvCxnSpPr/>
            <p:nvPr/>
          </p:nvCxnSpPr>
          <p:spPr>
            <a:xfrm>
              <a:off x="553548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0" name="Connettore 1 199"/>
            <p:cNvCxnSpPr/>
            <p:nvPr/>
          </p:nvCxnSpPr>
          <p:spPr>
            <a:xfrm>
              <a:off x="568435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1" name="Connettore 1 200"/>
            <p:cNvCxnSpPr/>
            <p:nvPr/>
          </p:nvCxnSpPr>
          <p:spPr>
            <a:xfrm>
              <a:off x="583321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2" name="Connettore 1 201"/>
            <p:cNvCxnSpPr/>
            <p:nvPr/>
          </p:nvCxnSpPr>
          <p:spPr>
            <a:xfrm>
              <a:off x="598208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3" name="Connettore 1 202"/>
            <p:cNvCxnSpPr/>
            <p:nvPr/>
          </p:nvCxnSpPr>
          <p:spPr>
            <a:xfrm>
              <a:off x="613095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4" name="Connettore 1 203"/>
            <p:cNvCxnSpPr/>
            <p:nvPr/>
          </p:nvCxnSpPr>
          <p:spPr>
            <a:xfrm>
              <a:off x="627981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5" name="Connettore 1 204"/>
            <p:cNvCxnSpPr/>
            <p:nvPr/>
          </p:nvCxnSpPr>
          <p:spPr>
            <a:xfrm>
              <a:off x="642868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6" name="Connettore 1 205"/>
            <p:cNvCxnSpPr/>
            <p:nvPr/>
          </p:nvCxnSpPr>
          <p:spPr>
            <a:xfrm>
              <a:off x="657755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7" name="Connettore 1 206"/>
            <p:cNvCxnSpPr/>
            <p:nvPr/>
          </p:nvCxnSpPr>
          <p:spPr>
            <a:xfrm>
              <a:off x="672641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8" name="Connettore 1 207"/>
            <p:cNvCxnSpPr/>
            <p:nvPr/>
          </p:nvCxnSpPr>
          <p:spPr>
            <a:xfrm>
              <a:off x="687528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9" name="Connettore 1 208"/>
            <p:cNvCxnSpPr/>
            <p:nvPr/>
          </p:nvCxnSpPr>
          <p:spPr>
            <a:xfrm>
              <a:off x="702415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0" name="Connettore 1 209"/>
            <p:cNvCxnSpPr/>
            <p:nvPr/>
          </p:nvCxnSpPr>
          <p:spPr>
            <a:xfrm>
              <a:off x="717302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1" name="Connettore 1 210"/>
            <p:cNvCxnSpPr/>
            <p:nvPr/>
          </p:nvCxnSpPr>
          <p:spPr>
            <a:xfrm>
              <a:off x="732188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2" name="Connettore 1 211"/>
            <p:cNvCxnSpPr/>
            <p:nvPr/>
          </p:nvCxnSpPr>
          <p:spPr>
            <a:xfrm>
              <a:off x="747075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3" name="Connettore 1 212"/>
            <p:cNvCxnSpPr/>
            <p:nvPr/>
          </p:nvCxnSpPr>
          <p:spPr>
            <a:xfrm>
              <a:off x="761962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4" name="Connettore 1 213"/>
            <p:cNvCxnSpPr/>
            <p:nvPr/>
          </p:nvCxnSpPr>
          <p:spPr>
            <a:xfrm>
              <a:off x="776848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5" name="Connettore 1 214"/>
            <p:cNvCxnSpPr/>
            <p:nvPr/>
          </p:nvCxnSpPr>
          <p:spPr>
            <a:xfrm>
              <a:off x="791735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6" name="Connettore 1 215"/>
            <p:cNvCxnSpPr/>
            <p:nvPr/>
          </p:nvCxnSpPr>
          <p:spPr>
            <a:xfrm>
              <a:off x="806622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7" name="Connettore 1 216"/>
            <p:cNvCxnSpPr/>
            <p:nvPr/>
          </p:nvCxnSpPr>
          <p:spPr>
            <a:xfrm>
              <a:off x="821508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8" name="Connettore 1 217"/>
            <p:cNvCxnSpPr/>
            <p:nvPr/>
          </p:nvCxnSpPr>
          <p:spPr>
            <a:xfrm>
              <a:off x="836395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9" name="Connettore 1 218"/>
            <p:cNvCxnSpPr/>
            <p:nvPr/>
          </p:nvCxnSpPr>
          <p:spPr>
            <a:xfrm>
              <a:off x="851282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0" name="Connettore 1 219"/>
            <p:cNvCxnSpPr/>
            <p:nvPr/>
          </p:nvCxnSpPr>
          <p:spPr>
            <a:xfrm>
              <a:off x="866169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1" name="Connettore 1 220"/>
            <p:cNvCxnSpPr/>
            <p:nvPr/>
          </p:nvCxnSpPr>
          <p:spPr>
            <a:xfrm>
              <a:off x="881055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2" name="Connettore 1 221"/>
            <p:cNvCxnSpPr/>
            <p:nvPr/>
          </p:nvCxnSpPr>
          <p:spPr>
            <a:xfrm>
              <a:off x="895942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3" name="Connettore 1 222"/>
            <p:cNvCxnSpPr/>
            <p:nvPr/>
          </p:nvCxnSpPr>
          <p:spPr>
            <a:xfrm>
              <a:off x="910829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4" name="Connettore 1 223"/>
            <p:cNvCxnSpPr/>
            <p:nvPr/>
          </p:nvCxnSpPr>
          <p:spPr>
            <a:xfrm>
              <a:off x="925715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5" name="Connettore 1 224"/>
            <p:cNvCxnSpPr/>
            <p:nvPr/>
          </p:nvCxnSpPr>
          <p:spPr>
            <a:xfrm>
              <a:off x="940602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6" name="Connettore 1 225"/>
            <p:cNvCxnSpPr/>
            <p:nvPr/>
          </p:nvCxnSpPr>
          <p:spPr>
            <a:xfrm>
              <a:off x="955489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7" name="Connettore 1 226"/>
            <p:cNvCxnSpPr/>
            <p:nvPr/>
          </p:nvCxnSpPr>
          <p:spPr>
            <a:xfrm>
              <a:off x="970375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8" name="Connettore 1 227"/>
            <p:cNvCxnSpPr/>
            <p:nvPr/>
          </p:nvCxnSpPr>
          <p:spPr>
            <a:xfrm>
              <a:off x="985262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9" name="Connettore 1 228"/>
            <p:cNvCxnSpPr/>
            <p:nvPr/>
          </p:nvCxnSpPr>
          <p:spPr>
            <a:xfrm>
              <a:off x="1000149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0" name="Connettore 1 229"/>
            <p:cNvCxnSpPr/>
            <p:nvPr/>
          </p:nvCxnSpPr>
          <p:spPr>
            <a:xfrm>
              <a:off x="1015036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1" name="Connettore 1 230"/>
            <p:cNvCxnSpPr/>
            <p:nvPr/>
          </p:nvCxnSpPr>
          <p:spPr>
            <a:xfrm>
              <a:off x="1029922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2" name="Connettore 1 231"/>
            <p:cNvCxnSpPr/>
            <p:nvPr/>
          </p:nvCxnSpPr>
          <p:spPr>
            <a:xfrm>
              <a:off x="1044809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3" name="Connettore 1 232"/>
            <p:cNvCxnSpPr/>
            <p:nvPr/>
          </p:nvCxnSpPr>
          <p:spPr>
            <a:xfrm>
              <a:off x="1059696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4" name="Connettore 1 233"/>
            <p:cNvCxnSpPr/>
            <p:nvPr/>
          </p:nvCxnSpPr>
          <p:spPr>
            <a:xfrm>
              <a:off x="1074582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5" name="Connettore 1 234"/>
            <p:cNvCxnSpPr/>
            <p:nvPr/>
          </p:nvCxnSpPr>
          <p:spPr>
            <a:xfrm>
              <a:off x="1089469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6" name="Connettore 1 235"/>
            <p:cNvCxnSpPr/>
            <p:nvPr/>
          </p:nvCxnSpPr>
          <p:spPr>
            <a:xfrm>
              <a:off x="1104356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7" name="Connettore 1 236"/>
            <p:cNvCxnSpPr/>
            <p:nvPr/>
          </p:nvCxnSpPr>
          <p:spPr>
            <a:xfrm>
              <a:off x="1119242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8" name="Connettore 1 237"/>
            <p:cNvCxnSpPr/>
            <p:nvPr/>
          </p:nvCxnSpPr>
          <p:spPr>
            <a:xfrm>
              <a:off x="1134129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9" name="Connettore 1 238"/>
            <p:cNvCxnSpPr/>
            <p:nvPr/>
          </p:nvCxnSpPr>
          <p:spPr>
            <a:xfrm>
              <a:off x="1149016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0" name="Connettore 1 239"/>
            <p:cNvCxnSpPr/>
            <p:nvPr/>
          </p:nvCxnSpPr>
          <p:spPr>
            <a:xfrm>
              <a:off x="1163903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1" name="Connettore 1 240"/>
            <p:cNvCxnSpPr/>
            <p:nvPr/>
          </p:nvCxnSpPr>
          <p:spPr>
            <a:xfrm>
              <a:off x="1178789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2" name="Connettore 1 241"/>
            <p:cNvCxnSpPr/>
            <p:nvPr/>
          </p:nvCxnSpPr>
          <p:spPr>
            <a:xfrm>
              <a:off x="1193676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3" name="Connettore 1 242"/>
            <p:cNvCxnSpPr/>
            <p:nvPr/>
          </p:nvCxnSpPr>
          <p:spPr>
            <a:xfrm>
              <a:off x="1208563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4" name="Connettore 1 243"/>
            <p:cNvCxnSpPr/>
            <p:nvPr/>
          </p:nvCxnSpPr>
          <p:spPr>
            <a:xfrm>
              <a:off x="1223449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5" name="Connettore 1 244"/>
            <p:cNvCxnSpPr/>
            <p:nvPr/>
          </p:nvCxnSpPr>
          <p:spPr>
            <a:xfrm>
              <a:off x="1238336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6" name="Connettore 1 245"/>
            <p:cNvCxnSpPr/>
            <p:nvPr/>
          </p:nvCxnSpPr>
          <p:spPr>
            <a:xfrm>
              <a:off x="1253223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7" name="Connettore 1 246"/>
            <p:cNvCxnSpPr/>
            <p:nvPr/>
          </p:nvCxnSpPr>
          <p:spPr>
            <a:xfrm>
              <a:off x="1268109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8" name="Connettore 1 247"/>
            <p:cNvCxnSpPr/>
            <p:nvPr/>
          </p:nvCxnSpPr>
          <p:spPr>
            <a:xfrm>
              <a:off x="1282996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9" name="Connettore 1 248"/>
            <p:cNvCxnSpPr/>
            <p:nvPr/>
          </p:nvCxnSpPr>
          <p:spPr>
            <a:xfrm>
              <a:off x="1297883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0" name="Connettore 1 249"/>
            <p:cNvCxnSpPr/>
            <p:nvPr/>
          </p:nvCxnSpPr>
          <p:spPr>
            <a:xfrm>
              <a:off x="1312770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1" name="Connettore 1 250"/>
            <p:cNvCxnSpPr/>
            <p:nvPr/>
          </p:nvCxnSpPr>
          <p:spPr>
            <a:xfrm>
              <a:off x="1327656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2" name="Connettore 1 251"/>
            <p:cNvCxnSpPr/>
            <p:nvPr/>
          </p:nvCxnSpPr>
          <p:spPr>
            <a:xfrm>
              <a:off x="1342543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3" name="Connettore 1 252"/>
            <p:cNvCxnSpPr/>
            <p:nvPr/>
          </p:nvCxnSpPr>
          <p:spPr>
            <a:xfrm>
              <a:off x="1357430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4" name="Connettore 1 253"/>
            <p:cNvCxnSpPr/>
            <p:nvPr/>
          </p:nvCxnSpPr>
          <p:spPr>
            <a:xfrm>
              <a:off x="1372316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5" name="Connettore 1 254"/>
            <p:cNvCxnSpPr/>
            <p:nvPr/>
          </p:nvCxnSpPr>
          <p:spPr>
            <a:xfrm>
              <a:off x="1387203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6" name="Connettore 1 255"/>
            <p:cNvCxnSpPr/>
            <p:nvPr/>
          </p:nvCxnSpPr>
          <p:spPr>
            <a:xfrm>
              <a:off x="1402090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7" name="Connettore 1 256"/>
            <p:cNvCxnSpPr/>
            <p:nvPr/>
          </p:nvCxnSpPr>
          <p:spPr>
            <a:xfrm>
              <a:off x="1416976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8" name="Connettore 1 257"/>
            <p:cNvCxnSpPr/>
            <p:nvPr/>
          </p:nvCxnSpPr>
          <p:spPr>
            <a:xfrm>
              <a:off x="1431863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9" name="Connettore 1 258"/>
            <p:cNvCxnSpPr/>
            <p:nvPr/>
          </p:nvCxnSpPr>
          <p:spPr>
            <a:xfrm>
              <a:off x="1446750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0" name="Connettore 1 259"/>
            <p:cNvCxnSpPr/>
            <p:nvPr/>
          </p:nvCxnSpPr>
          <p:spPr>
            <a:xfrm>
              <a:off x="1461637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1" name="Connettore 1 260"/>
            <p:cNvCxnSpPr/>
            <p:nvPr/>
          </p:nvCxnSpPr>
          <p:spPr>
            <a:xfrm>
              <a:off x="1476523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2" name="Connettore 1 261"/>
            <p:cNvCxnSpPr/>
            <p:nvPr/>
          </p:nvCxnSpPr>
          <p:spPr>
            <a:xfrm>
              <a:off x="1491410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3" name="Connettore 1 262"/>
            <p:cNvCxnSpPr/>
            <p:nvPr/>
          </p:nvCxnSpPr>
          <p:spPr>
            <a:xfrm>
              <a:off x="1506297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4" name="Connettore 1 263"/>
            <p:cNvCxnSpPr/>
            <p:nvPr/>
          </p:nvCxnSpPr>
          <p:spPr>
            <a:xfrm>
              <a:off x="1521183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5" name="Connettore 1 264"/>
            <p:cNvCxnSpPr/>
            <p:nvPr/>
          </p:nvCxnSpPr>
          <p:spPr>
            <a:xfrm>
              <a:off x="1536070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6" name="Connettore 1 265"/>
            <p:cNvCxnSpPr/>
            <p:nvPr/>
          </p:nvCxnSpPr>
          <p:spPr>
            <a:xfrm>
              <a:off x="1550957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7" name="Connettore 1 266"/>
            <p:cNvCxnSpPr/>
            <p:nvPr/>
          </p:nvCxnSpPr>
          <p:spPr>
            <a:xfrm>
              <a:off x="1565843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8" name="Connettore 1 267"/>
            <p:cNvCxnSpPr/>
            <p:nvPr/>
          </p:nvCxnSpPr>
          <p:spPr>
            <a:xfrm>
              <a:off x="1580730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69" name="Connettore 1 268"/>
            <p:cNvCxnSpPr/>
            <p:nvPr/>
          </p:nvCxnSpPr>
          <p:spPr>
            <a:xfrm>
              <a:off x="1595617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0" name="Connettore 1 269"/>
            <p:cNvCxnSpPr/>
            <p:nvPr/>
          </p:nvCxnSpPr>
          <p:spPr>
            <a:xfrm>
              <a:off x="1610504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1" name="Connettore 1 270"/>
            <p:cNvCxnSpPr/>
            <p:nvPr/>
          </p:nvCxnSpPr>
          <p:spPr>
            <a:xfrm>
              <a:off x="1625390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2" name="Connettore 1 271"/>
            <p:cNvCxnSpPr/>
            <p:nvPr/>
          </p:nvCxnSpPr>
          <p:spPr>
            <a:xfrm>
              <a:off x="1640277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3" name="Connettore 1 272"/>
            <p:cNvCxnSpPr/>
            <p:nvPr/>
          </p:nvCxnSpPr>
          <p:spPr>
            <a:xfrm>
              <a:off x="1655164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4" name="Connettore 1 273"/>
            <p:cNvCxnSpPr/>
            <p:nvPr/>
          </p:nvCxnSpPr>
          <p:spPr>
            <a:xfrm>
              <a:off x="1670050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5" name="Connettore 1 274"/>
            <p:cNvCxnSpPr/>
            <p:nvPr/>
          </p:nvCxnSpPr>
          <p:spPr>
            <a:xfrm>
              <a:off x="1684937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6" name="Connettore 1 275"/>
            <p:cNvCxnSpPr/>
            <p:nvPr/>
          </p:nvCxnSpPr>
          <p:spPr>
            <a:xfrm>
              <a:off x="1699824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7" name="Connettore 1 276"/>
            <p:cNvCxnSpPr/>
            <p:nvPr/>
          </p:nvCxnSpPr>
          <p:spPr>
            <a:xfrm>
              <a:off x="1714710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8" name="Connettore 1 277"/>
            <p:cNvCxnSpPr/>
            <p:nvPr/>
          </p:nvCxnSpPr>
          <p:spPr>
            <a:xfrm>
              <a:off x="1729597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79" name="Connettore 1 278"/>
            <p:cNvCxnSpPr/>
            <p:nvPr/>
          </p:nvCxnSpPr>
          <p:spPr>
            <a:xfrm>
              <a:off x="1744484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0" name="Connettore 1 279"/>
            <p:cNvCxnSpPr/>
            <p:nvPr/>
          </p:nvCxnSpPr>
          <p:spPr>
            <a:xfrm>
              <a:off x="1759371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1" name="Connettore 1 280"/>
            <p:cNvCxnSpPr/>
            <p:nvPr/>
          </p:nvCxnSpPr>
          <p:spPr>
            <a:xfrm>
              <a:off x="1774257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2" name="Connettore 1 281"/>
            <p:cNvCxnSpPr/>
            <p:nvPr/>
          </p:nvCxnSpPr>
          <p:spPr>
            <a:xfrm>
              <a:off x="1789144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3" name="Connettore 1 282"/>
            <p:cNvCxnSpPr/>
            <p:nvPr/>
          </p:nvCxnSpPr>
          <p:spPr>
            <a:xfrm>
              <a:off x="1804031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4" name="Connettore 1 283"/>
            <p:cNvCxnSpPr/>
            <p:nvPr/>
          </p:nvCxnSpPr>
          <p:spPr>
            <a:xfrm>
              <a:off x="1818917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5" name="Connettore 1 284"/>
            <p:cNvCxnSpPr/>
            <p:nvPr/>
          </p:nvCxnSpPr>
          <p:spPr>
            <a:xfrm>
              <a:off x="1833804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6" name="Connettore 1 285"/>
            <p:cNvCxnSpPr/>
            <p:nvPr/>
          </p:nvCxnSpPr>
          <p:spPr>
            <a:xfrm>
              <a:off x="1848691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7" name="Connettore 1 286"/>
            <p:cNvCxnSpPr/>
            <p:nvPr/>
          </p:nvCxnSpPr>
          <p:spPr>
            <a:xfrm>
              <a:off x="1863577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8" name="Connettore 1 287"/>
            <p:cNvCxnSpPr/>
            <p:nvPr/>
          </p:nvCxnSpPr>
          <p:spPr>
            <a:xfrm>
              <a:off x="1878464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89" name="Connettore 1 288"/>
            <p:cNvCxnSpPr/>
            <p:nvPr/>
          </p:nvCxnSpPr>
          <p:spPr>
            <a:xfrm>
              <a:off x="1893346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grpSp>
      <p:sp>
        <p:nvSpPr>
          <p:cNvPr id="2" name="Titolo 1"/>
          <p:cNvSpPr>
            <a:spLocks noGrp="1"/>
          </p:cNvSpPr>
          <p:nvPr>
            <p:ph type="ctrTitle"/>
          </p:nvPr>
        </p:nvSpPr>
        <p:spPr>
          <a:xfrm>
            <a:off x="855379" y="4149726"/>
            <a:ext cx="10363200" cy="968375"/>
          </a:xfrm>
        </p:spPr>
        <p:txBody>
          <a:bodyPr>
            <a:normAutofit/>
          </a:bodyPr>
          <a:lstStyle>
            <a:lvl1pPr>
              <a:defRPr sz="3600">
                <a:latin typeface="Georgia" panose="02040502050405020303" pitchFamily="18" charset="0"/>
              </a:defRPr>
            </a:lvl1pPr>
          </a:lstStyle>
          <a:p>
            <a:r>
              <a:rPr lang="it-IT" dirty="0"/>
              <a:t>Fare clic per modificare lo stile del titolo dello schema</a:t>
            </a:r>
          </a:p>
        </p:txBody>
      </p:sp>
      <p:sp>
        <p:nvSpPr>
          <p:cNvPr id="3" name="Sottotitolo 2"/>
          <p:cNvSpPr>
            <a:spLocks noGrp="1"/>
          </p:cNvSpPr>
          <p:nvPr>
            <p:ph type="subTitle" idx="1"/>
          </p:nvPr>
        </p:nvSpPr>
        <p:spPr>
          <a:xfrm>
            <a:off x="855379" y="5260975"/>
            <a:ext cx="10363200" cy="1333500"/>
          </a:xfrm>
        </p:spPr>
        <p:txBody>
          <a:bodyPr/>
          <a:lstStyle>
            <a:lvl1pPr marL="0" indent="0" algn="l">
              <a:buNone/>
              <a:defRPr>
                <a:solidFill>
                  <a:schemeClr val="bg1"/>
                </a:solidFill>
                <a:latin typeface="Georgia" panose="02040502050405020303" pitchFamily="18"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it-IT"/>
              <a:t>Fare clic per modificare lo stile del sottotitolo dello schema</a:t>
            </a:r>
            <a:endParaRPr lang="it-IT" dirty="0"/>
          </a:p>
        </p:txBody>
      </p:sp>
    </p:spTree>
    <p:extLst>
      <p:ext uri="{BB962C8B-B14F-4D97-AF65-F5344CB8AC3E}">
        <p14:creationId xmlns:p14="http://schemas.microsoft.com/office/powerpoint/2010/main" val="402165684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53" name="Rettangolo 252"/>
          <p:cNvSpPr/>
          <p:nvPr/>
        </p:nvSpPr>
        <p:spPr>
          <a:xfrm>
            <a:off x="0" y="-1"/>
            <a:ext cx="12192000" cy="1122953"/>
          </a:xfrm>
          <a:prstGeom prst="rect">
            <a:avLst/>
          </a:prstGeom>
          <a:solidFill>
            <a:srgbClr val="728FA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sz="1800" dirty="0">
              <a:latin typeface="Georgia" panose="02040502050405020303" pitchFamily="18" charset="0"/>
            </a:endParaRPr>
          </a:p>
        </p:txBody>
      </p:sp>
      <p:sp>
        <p:nvSpPr>
          <p:cNvPr id="2" name="Titolo 1"/>
          <p:cNvSpPr>
            <a:spLocks noGrp="1"/>
          </p:cNvSpPr>
          <p:nvPr>
            <p:ph type="title"/>
          </p:nvPr>
        </p:nvSpPr>
        <p:spPr>
          <a:xfrm>
            <a:off x="210372" y="57526"/>
            <a:ext cx="11700033" cy="840400"/>
          </a:xfrm>
        </p:spPr>
        <p:txBody>
          <a:bodyPr/>
          <a:lstStyle/>
          <a:p>
            <a:r>
              <a:rPr lang="en-GB" noProof="0"/>
              <a:t>Fare clic per modificare lo stile del titolo dello schema</a:t>
            </a:r>
          </a:p>
        </p:txBody>
      </p:sp>
      <p:sp>
        <p:nvSpPr>
          <p:cNvPr id="3" name="Segnaposto contenuto 2"/>
          <p:cNvSpPr>
            <a:spLocks noGrp="1"/>
          </p:cNvSpPr>
          <p:nvPr>
            <p:ph idx="1"/>
          </p:nvPr>
        </p:nvSpPr>
        <p:spPr>
          <a:xfrm>
            <a:off x="210369" y="1180479"/>
            <a:ext cx="11700035" cy="4945685"/>
          </a:xfrm>
        </p:spPr>
        <p:txBody>
          <a:bodyPr/>
          <a:lstStyle>
            <a:lvl1pPr>
              <a:defRPr>
                <a:latin typeface="Georgia" panose="02040502050405020303" pitchFamily="18" charset="0"/>
              </a:defRPr>
            </a:lvl1pPr>
            <a:lvl2pPr>
              <a:defRPr>
                <a:latin typeface="Georgia" panose="02040502050405020303" pitchFamily="18" charset="0"/>
              </a:defRPr>
            </a:lvl2pPr>
            <a:lvl3pPr>
              <a:defRPr>
                <a:latin typeface="Georgia" panose="02040502050405020303" pitchFamily="18" charset="0"/>
              </a:defRPr>
            </a:lvl3pPr>
            <a:lvl4pPr>
              <a:defRPr>
                <a:latin typeface="Georgia" panose="02040502050405020303" pitchFamily="18" charset="0"/>
              </a:defRPr>
            </a:lvl4pPr>
            <a:lvl5pPr>
              <a:defRPr>
                <a:latin typeface="Georgia" panose="02040502050405020303" pitchFamily="18" charset="0"/>
              </a:defRPr>
            </a:lvl5pPr>
          </a:lstStyle>
          <a:p>
            <a:pPr lvl="0"/>
            <a:r>
              <a:rPr lang="en-GB" noProof="0"/>
              <a:t>Fare clic per modificare gli stili del testo dello schema</a:t>
            </a:r>
          </a:p>
          <a:p>
            <a:pPr lvl="1"/>
            <a:r>
              <a:rPr lang="en-GB" noProof="0"/>
              <a:t>Secondo livello</a:t>
            </a:r>
          </a:p>
          <a:p>
            <a:pPr lvl="2"/>
            <a:r>
              <a:rPr lang="en-GB" noProof="0"/>
              <a:t>Terzo livello</a:t>
            </a:r>
          </a:p>
          <a:p>
            <a:pPr lvl="3"/>
            <a:r>
              <a:rPr lang="en-GB" noProof="0"/>
              <a:t>Quarto livello</a:t>
            </a:r>
          </a:p>
          <a:p>
            <a:pPr lvl="4"/>
            <a:r>
              <a:rPr lang="en-GB" noProof="0"/>
              <a:t>Quinto livello</a:t>
            </a:r>
          </a:p>
        </p:txBody>
      </p:sp>
      <p:sp>
        <p:nvSpPr>
          <p:cNvPr id="129" name="Rettangolo 128"/>
          <p:cNvSpPr/>
          <p:nvPr/>
        </p:nvSpPr>
        <p:spPr>
          <a:xfrm>
            <a:off x="0" y="6346379"/>
            <a:ext cx="12192000" cy="511621"/>
          </a:xfrm>
          <a:prstGeom prst="rect">
            <a:avLst/>
          </a:prstGeom>
          <a:solidFill>
            <a:srgbClr val="728FA5"/>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sz="1800"/>
          </a:p>
        </p:txBody>
      </p:sp>
      <p:sp>
        <p:nvSpPr>
          <p:cNvPr id="130" name="CasellaDiTesto 129"/>
          <p:cNvSpPr txBox="1"/>
          <p:nvPr/>
        </p:nvSpPr>
        <p:spPr>
          <a:xfrm>
            <a:off x="210371" y="6445146"/>
            <a:ext cx="3882794" cy="276999"/>
          </a:xfrm>
          <a:prstGeom prst="rect">
            <a:avLst/>
          </a:prstGeom>
          <a:noFill/>
        </p:spPr>
        <p:txBody>
          <a:bodyPr wrap="none" rtlCol="0">
            <a:spAutoFit/>
          </a:bodyPr>
          <a:lstStyle/>
          <a:p>
            <a:r>
              <a:rPr lang="it-IT" sz="1200" b="1" dirty="0">
                <a:solidFill>
                  <a:srgbClr val="FFFFFF"/>
                </a:solidFill>
                <a:latin typeface="Georgia" panose="02040502050405020303" pitchFamily="18" charset="0"/>
                <a:cs typeface="Arial"/>
              </a:rPr>
              <a:t>Marco Tarabini – Dipartimento di Meccanica</a:t>
            </a:r>
          </a:p>
        </p:txBody>
      </p:sp>
      <p:grpSp>
        <p:nvGrpSpPr>
          <p:cNvPr id="132" name="Gruppo 131"/>
          <p:cNvGrpSpPr/>
          <p:nvPr/>
        </p:nvGrpSpPr>
        <p:grpSpPr>
          <a:xfrm>
            <a:off x="64010" y="942952"/>
            <a:ext cx="12048863" cy="180000"/>
            <a:chOff x="1218340" y="275867"/>
            <a:chExt cx="17715122" cy="567843"/>
          </a:xfrm>
        </p:grpSpPr>
        <p:cxnSp>
          <p:nvCxnSpPr>
            <p:cNvPr id="133" name="Connettore 1 132"/>
            <p:cNvCxnSpPr/>
            <p:nvPr/>
          </p:nvCxnSpPr>
          <p:spPr>
            <a:xfrm>
              <a:off x="121834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34" name="Connettore 1 133"/>
            <p:cNvCxnSpPr/>
            <p:nvPr/>
          </p:nvCxnSpPr>
          <p:spPr>
            <a:xfrm>
              <a:off x="136720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35" name="Connettore 1 134"/>
            <p:cNvCxnSpPr/>
            <p:nvPr/>
          </p:nvCxnSpPr>
          <p:spPr>
            <a:xfrm>
              <a:off x="151607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36" name="Connettore 1 135"/>
            <p:cNvCxnSpPr/>
            <p:nvPr/>
          </p:nvCxnSpPr>
          <p:spPr>
            <a:xfrm>
              <a:off x="166494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37" name="Connettore 1 136"/>
            <p:cNvCxnSpPr/>
            <p:nvPr/>
          </p:nvCxnSpPr>
          <p:spPr>
            <a:xfrm>
              <a:off x="181380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38" name="Connettore 1 137"/>
            <p:cNvCxnSpPr/>
            <p:nvPr/>
          </p:nvCxnSpPr>
          <p:spPr>
            <a:xfrm>
              <a:off x="196267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39" name="Connettore 1 138"/>
            <p:cNvCxnSpPr/>
            <p:nvPr/>
          </p:nvCxnSpPr>
          <p:spPr>
            <a:xfrm>
              <a:off x="211154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0" name="Connettore 1 139"/>
            <p:cNvCxnSpPr/>
            <p:nvPr/>
          </p:nvCxnSpPr>
          <p:spPr>
            <a:xfrm>
              <a:off x="226040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1" name="Connettore 1 140"/>
            <p:cNvCxnSpPr/>
            <p:nvPr/>
          </p:nvCxnSpPr>
          <p:spPr>
            <a:xfrm>
              <a:off x="240927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2" name="Connettore 1 141"/>
            <p:cNvCxnSpPr/>
            <p:nvPr/>
          </p:nvCxnSpPr>
          <p:spPr>
            <a:xfrm>
              <a:off x="255814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3" name="Connettore 1 142"/>
            <p:cNvCxnSpPr/>
            <p:nvPr/>
          </p:nvCxnSpPr>
          <p:spPr>
            <a:xfrm>
              <a:off x="270701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4" name="Connettore 1 143"/>
            <p:cNvCxnSpPr/>
            <p:nvPr/>
          </p:nvCxnSpPr>
          <p:spPr>
            <a:xfrm>
              <a:off x="285587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5" name="Connettore 1 144"/>
            <p:cNvCxnSpPr/>
            <p:nvPr/>
          </p:nvCxnSpPr>
          <p:spPr>
            <a:xfrm>
              <a:off x="300474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6" name="Connettore 1 145"/>
            <p:cNvCxnSpPr/>
            <p:nvPr/>
          </p:nvCxnSpPr>
          <p:spPr>
            <a:xfrm>
              <a:off x="315361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7" name="Connettore 1 146"/>
            <p:cNvCxnSpPr/>
            <p:nvPr/>
          </p:nvCxnSpPr>
          <p:spPr>
            <a:xfrm>
              <a:off x="330247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8" name="Connettore 1 147"/>
            <p:cNvCxnSpPr/>
            <p:nvPr/>
          </p:nvCxnSpPr>
          <p:spPr>
            <a:xfrm>
              <a:off x="345134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49" name="Connettore 1 148"/>
            <p:cNvCxnSpPr/>
            <p:nvPr/>
          </p:nvCxnSpPr>
          <p:spPr>
            <a:xfrm>
              <a:off x="360021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0" name="Connettore 1 149"/>
            <p:cNvCxnSpPr/>
            <p:nvPr/>
          </p:nvCxnSpPr>
          <p:spPr>
            <a:xfrm>
              <a:off x="374907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1" name="Connettore 1 150"/>
            <p:cNvCxnSpPr/>
            <p:nvPr/>
          </p:nvCxnSpPr>
          <p:spPr>
            <a:xfrm>
              <a:off x="389794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2" name="Connettore 1 151"/>
            <p:cNvCxnSpPr/>
            <p:nvPr/>
          </p:nvCxnSpPr>
          <p:spPr>
            <a:xfrm>
              <a:off x="404681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3" name="Connettore 1 152"/>
            <p:cNvCxnSpPr/>
            <p:nvPr/>
          </p:nvCxnSpPr>
          <p:spPr>
            <a:xfrm>
              <a:off x="419568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4" name="Connettore 1 153"/>
            <p:cNvCxnSpPr/>
            <p:nvPr/>
          </p:nvCxnSpPr>
          <p:spPr>
            <a:xfrm>
              <a:off x="434454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5" name="Connettore 1 154"/>
            <p:cNvCxnSpPr/>
            <p:nvPr/>
          </p:nvCxnSpPr>
          <p:spPr>
            <a:xfrm>
              <a:off x="449341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6" name="Connettore 1 155"/>
            <p:cNvCxnSpPr/>
            <p:nvPr/>
          </p:nvCxnSpPr>
          <p:spPr>
            <a:xfrm>
              <a:off x="464228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7" name="Connettore 1 156"/>
            <p:cNvCxnSpPr/>
            <p:nvPr/>
          </p:nvCxnSpPr>
          <p:spPr>
            <a:xfrm>
              <a:off x="479114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8" name="Connettore 1 157"/>
            <p:cNvCxnSpPr/>
            <p:nvPr/>
          </p:nvCxnSpPr>
          <p:spPr>
            <a:xfrm>
              <a:off x="494001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59" name="Connettore 1 158"/>
            <p:cNvCxnSpPr/>
            <p:nvPr/>
          </p:nvCxnSpPr>
          <p:spPr>
            <a:xfrm>
              <a:off x="508888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0" name="Connettore 1 159"/>
            <p:cNvCxnSpPr/>
            <p:nvPr/>
          </p:nvCxnSpPr>
          <p:spPr>
            <a:xfrm>
              <a:off x="523774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1" name="Connettore 1 160"/>
            <p:cNvCxnSpPr/>
            <p:nvPr/>
          </p:nvCxnSpPr>
          <p:spPr>
            <a:xfrm>
              <a:off x="538661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2" name="Connettore 1 161"/>
            <p:cNvCxnSpPr/>
            <p:nvPr/>
          </p:nvCxnSpPr>
          <p:spPr>
            <a:xfrm>
              <a:off x="553548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3" name="Connettore 1 162"/>
            <p:cNvCxnSpPr/>
            <p:nvPr/>
          </p:nvCxnSpPr>
          <p:spPr>
            <a:xfrm>
              <a:off x="568435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4" name="Connettore 1 163"/>
            <p:cNvCxnSpPr/>
            <p:nvPr/>
          </p:nvCxnSpPr>
          <p:spPr>
            <a:xfrm>
              <a:off x="583321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5" name="Connettore 1 164"/>
            <p:cNvCxnSpPr/>
            <p:nvPr/>
          </p:nvCxnSpPr>
          <p:spPr>
            <a:xfrm>
              <a:off x="598208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6" name="Connettore 1 165"/>
            <p:cNvCxnSpPr/>
            <p:nvPr/>
          </p:nvCxnSpPr>
          <p:spPr>
            <a:xfrm>
              <a:off x="613095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7" name="Connettore 1 166"/>
            <p:cNvCxnSpPr/>
            <p:nvPr/>
          </p:nvCxnSpPr>
          <p:spPr>
            <a:xfrm>
              <a:off x="627981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8" name="Connettore 1 167"/>
            <p:cNvCxnSpPr/>
            <p:nvPr/>
          </p:nvCxnSpPr>
          <p:spPr>
            <a:xfrm>
              <a:off x="642868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69" name="Connettore 1 168"/>
            <p:cNvCxnSpPr/>
            <p:nvPr/>
          </p:nvCxnSpPr>
          <p:spPr>
            <a:xfrm>
              <a:off x="657755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0" name="Connettore 1 169"/>
            <p:cNvCxnSpPr/>
            <p:nvPr/>
          </p:nvCxnSpPr>
          <p:spPr>
            <a:xfrm>
              <a:off x="672641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1" name="Connettore 1 170"/>
            <p:cNvCxnSpPr/>
            <p:nvPr/>
          </p:nvCxnSpPr>
          <p:spPr>
            <a:xfrm>
              <a:off x="687528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2" name="Connettore 1 171"/>
            <p:cNvCxnSpPr/>
            <p:nvPr/>
          </p:nvCxnSpPr>
          <p:spPr>
            <a:xfrm>
              <a:off x="702415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3" name="Connettore 1 172"/>
            <p:cNvCxnSpPr/>
            <p:nvPr/>
          </p:nvCxnSpPr>
          <p:spPr>
            <a:xfrm>
              <a:off x="717302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4" name="Connettore 1 173"/>
            <p:cNvCxnSpPr/>
            <p:nvPr/>
          </p:nvCxnSpPr>
          <p:spPr>
            <a:xfrm>
              <a:off x="732188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5" name="Connettore 1 174"/>
            <p:cNvCxnSpPr/>
            <p:nvPr/>
          </p:nvCxnSpPr>
          <p:spPr>
            <a:xfrm>
              <a:off x="747075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6" name="Connettore 1 175"/>
            <p:cNvCxnSpPr/>
            <p:nvPr/>
          </p:nvCxnSpPr>
          <p:spPr>
            <a:xfrm>
              <a:off x="761962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7" name="Connettore 1 176"/>
            <p:cNvCxnSpPr/>
            <p:nvPr/>
          </p:nvCxnSpPr>
          <p:spPr>
            <a:xfrm>
              <a:off x="776848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8" name="Connettore 1 177"/>
            <p:cNvCxnSpPr/>
            <p:nvPr/>
          </p:nvCxnSpPr>
          <p:spPr>
            <a:xfrm>
              <a:off x="791735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79" name="Connettore 1 178"/>
            <p:cNvCxnSpPr/>
            <p:nvPr/>
          </p:nvCxnSpPr>
          <p:spPr>
            <a:xfrm>
              <a:off x="806622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0" name="Connettore 1 179"/>
            <p:cNvCxnSpPr/>
            <p:nvPr/>
          </p:nvCxnSpPr>
          <p:spPr>
            <a:xfrm>
              <a:off x="821508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1" name="Connettore 1 180"/>
            <p:cNvCxnSpPr/>
            <p:nvPr/>
          </p:nvCxnSpPr>
          <p:spPr>
            <a:xfrm>
              <a:off x="836395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2" name="Connettore 1 181"/>
            <p:cNvCxnSpPr/>
            <p:nvPr/>
          </p:nvCxnSpPr>
          <p:spPr>
            <a:xfrm>
              <a:off x="851282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3" name="Connettore 1 182"/>
            <p:cNvCxnSpPr/>
            <p:nvPr/>
          </p:nvCxnSpPr>
          <p:spPr>
            <a:xfrm>
              <a:off x="866169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4" name="Connettore 1 183"/>
            <p:cNvCxnSpPr/>
            <p:nvPr/>
          </p:nvCxnSpPr>
          <p:spPr>
            <a:xfrm>
              <a:off x="881055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5" name="Connettore 1 184"/>
            <p:cNvCxnSpPr/>
            <p:nvPr/>
          </p:nvCxnSpPr>
          <p:spPr>
            <a:xfrm>
              <a:off x="895942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6" name="Connettore 1 185"/>
            <p:cNvCxnSpPr/>
            <p:nvPr/>
          </p:nvCxnSpPr>
          <p:spPr>
            <a:xfrm>
              <a:off x="910829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7" name="Connettore 1 186"/>
            <p:cNvCxnSpPr/>
            <p:nvPr/>
          </p:nvCxnSpPr>
          <p:spPr>
            <a:xfrm>
              <a:off x="925715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8" name="Connettore 1 187"/>
            <p:cNvCxnSpPr/>
            <p:nvPr/>
          </p:nvCxnSpPr>
          <p:spPr>
            <a:xfrm>
              <a:off x="940602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89" name="Connettore 1 188"/>
            <p:cNvCxnSpPr/>
            <p:nvPr/>
          </p:nvCxnSpPr>
          <p:spPr>
            <a:xfrm>
              <a:off x="955489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0" name="Connettore 1 189"/>
            <p:cNvCxnSpPr/>
            <p:nvPr/>
          </p:nvCxnSpPr>
          <p:spPr>
            <a:xfrm>
              <a:off x="970375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1" name="Connettore 1 190"/>
            <p:cNvCxnSpPr/>
            <p:nvPr/>
          </p:nvCxnSpPr>
          <p:spPr>
            <a:xfrm>
              <a:off x="985262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2" name="Connettore 1 191"/>
            <p:cNvCxnSpPr/>
            <p:nvPr/>
          </p:nvCxnSpPr>
          <p:spPr>
            <a:xfrm>
              <a:off x="1000149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3" name="Connettore 1 192"/>
            <p:cNvCxnSpPr/>
            <p:nvPr/>
          </p:nvCxnSpPr>
          <p:spPr>
            <a:xfrm>
              <a:off x="1015036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4" name="Connettore 1 193"/>
            <p:cNvCxnSpPr/>
            <p:nvPr/>
          </p:nvCxnSpPr>
          <p:spPr>
            <a:xfrm>
              <a:off x="1029922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5" name="Connettore 1 194"/>
            <p:cNvCxnSpPr/>
            <p:nvPr/>
          </p:nvCxnSpPr>
          <p:spPr>
            <a:xfrm>
              <a:off x="1044809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6" name="Connettore 1 195"/>
            <p:cNvCxnSpPr/>
            <p:nvPr/>
          </p:nvCxnSpPr>
          <p:spPr>
            <a:xfrm>
              <a:off x="1059696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7" name="Connettore 1 196"/>
            <p:cNvCxnSpPr/>
            <p:nvPr/>
          </p:nvCxnSpPr>
          <p:spPr>
            <a:xfrm>
              <a:off x="1074582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8" name="Connettore 1 197"/>
            <p:cNvCxnSpPr/>
            <p:nvPr/>
          </p:nvCxnSpPr>
          <p:spPr>
            <a:xfrm>
              <a:off x="1089469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199" name="Connettore 1 198"/>
            <p:cNvCxnSpPr/>
            <p:nvPr/>
          </p:nvCxnSpPr>
          <p:spPr>
            <a:xfrm>
              <a:off x="1104356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0" name="Connettore 1 199"/>
            <p:cNvCxnSpPr/>
            <p:nvPr/>
          </p:nvCxnSpPr>
          <p:spPr>
            <a:xfrm>
              <a:off x="1119242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1" name="Connettore 1 200"/>
            <p:cNvCxnSpPr/>
            <p:nvPr/>
          </p:nvCxnSpPr>
          <p:spPr>
            <a:xfrm>
              <a:off x="1134129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2" name="Connettore 1 201"/>
            <p:cNvCxnSpPr/>
            <p:nvPr/>
          </p:nvCxnSpPr>
          <p:spPr>
            <a:xfrm>
              <a:off x="1149016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3" name="Connettore 1 202"/>
            <p:cNvCxnSpPr/>
            <p:nvPr/>
          </p:nvCxnSpPr>
          <p:spPr>
            <a:xfrm>
              <a:off x="1163903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4" name="Connettore 1 203"/>
            <p:cNvCxnSpPr/>
            <p:nvPr/>
          </p:nvCxnSpPr>
          <p:spPr>
            <a:xfrm>
              <a:off x="1178789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5" name="Connettore 1 204"/>
            <p:cNvCxnSpPr/>
            <p:nvPr/>
          </p:nvCxnSpPr>
          <p:spPr>
            <a:xfrm>
              <a:off x="1193676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6" name="Connettore 1 205"/>
            <p:cNvCxnSpPr/>
            <p:nvPr/>
          </p:nvCxnSpPr>
          <p:spPr>
            <a:xfrm>
              <a:off x="1208563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7" name="Connettore 1 206"/>
            <p:cNvCxnSpPr/>
            <p:nvPr/>
          </p:nvCxnSpPr>
          <p:spPr>
            <a:xfrm>
              <a:off x="1223449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8" name="Connettore 1 207"/>
            <p:cNvCxnSpPr/>
            <p:nvPr/>
          </p:nvCxnSpPr>
          <p:spPr>
            <a:xfrm>
              <a:off x="1238336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09" name="Connettore 1 208"/>
            <p:cNvCxnSpPr/>
            <p:nvPr/>
          </p:nvCxnSpPr>
          <p:spPr>
            <a:xfrm>
              <a:off x="1253223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0" name="Connettore 1 209"/>
            <p:cNvCxnSpPr/>
            <p:nvPr/>
          </p:nvCxnSpPr>
          <p:spPr>
            <a:xfrm>
              <a:off x="1268109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1" name="Connettore 1 210"/>
            <p:cNvCxnSpPr/>
            <p:nvPr/>
          </p:nvCxnSpPr>
          <p:spPr>
            <a:xfrm>
              <a:off x="1282996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2" name="Connettore 1 211"/>
            <p:cNvCxnSpPr/>
            <p:nvPr/>
          </p:nvCxnSpPr>
          <p:spPr>
            <a:xfrm>
              <a:off x="1297883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3" name="Connettore 1 212"/>
            <p:cNvCxnSpPr/>
            <p:nvPr/>
          </p:nvCxnSpPr>
          <p:spPr>
            <a:xfrm>
              <a:off x="1312770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4" name="Connettore 1 213"/>
            <p:cNvCxnSpPr/>
            <p:nvPr/>
          </p:nvCxnSpPr>
          <p:spPr>
            <a:xfrm>
              <a:off x="1327656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5" name="Connettore 1 214"/>
            <p:cNvCxnSpPr/>
            <p:nvPr/>
          </p:nvCxnSpPr>
          <p:spPr>
            <a:xfrm>
              <a:off x="1342543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6" name="Connettore 1 215"/>
            <p:cNvCxnSpPr/>
            <p:nvPr/>
          </p:nvCxnSpPr>
          <p:spPr>
            <a:xfrm>
              <a:off x="1357430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7" name="Connettore 1 216"/>
            <p:cNvCxnSpPr/>
            <p:nvPr/>
          </p:nvCxnSpPr>
          <p:spPr>
            <a:xfrm>
              <a:off x="1372316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8" name="Connettore 1 217"/>
            <p:cNvCxnSpPr/>
            <p:nvPr/>
          </p:nvCxnSpPr>
          <p:spPr>
            <a:xfrm>
              <a:off x="1387203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19" name="Connettore 1 218"/>
            <p:cNvCxnSpPr/>
            <p:nvPr/>
          </p:nvCxnSpPr>
          <p:spPr>
            <a:xfrm>
              <a:off x="1402090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0" name="Connettore 1 219"/>
            <p:cNvCxnSpPr/>
            <p:nvPr/>
          </p:nvCxnSpPr>
          <p:spPr>
            <a:xfrm>
              <a:off x="1416976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1" name="Connettore 1 220"/>
            <p:cNvCxnSpPr/>
            <p:nvPr/>
          </p:nvCxnSpPr>
          <p:spPr>
            <a:xfrm>
              <a:off x="1431863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2" name="Connettore 1 221"/>
            <p:cNvCxnSpPr/>
            <p:nvPr/>
          </p:nvCxnSpPr>
          <p:spPr>
            <a:xfrm>
              <a:off x="1446750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3" name="Connettore 1 222"/>
            <p:cNvCxnSpPr/>
            <p:nvPr/>
          </p:nvCxnSpPr>
          <p:spPr>
            <a:xfrm>
              <a:off x="1461637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4" name="Connettore 1 223"/>
            <p:cNvCxnSpPr/>
            <p:nvPr/>
          </p:nvCxnSpPr>
          <p:spPr>
            <a:xfrm>
              <a:off x="1476523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5" name="Connettore 1 224"/>
            <p:cNvCxnSpPr/>
            <p:nvPr/>
          </p:nvCxnSpPr>
          <p:spPr>
            <a:xfrm>
              <a:off x="1491410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6" name="Connettore 1 225"/>
            <p:cNvCxnSpPr/>
            <p:nvPr/>
          </p:nvCxnSpPr>
          <p:spPr>
            <a:xfrm>
              <a:off x="1506297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7" name="Connettore 1 226"/>
            <p:cNvCxnSpPr/>
            <p:nvPr/>
          </p:nvCxnSpPr>
          <p:spPr>
            <a:xfrm>
              <a:off x="1521183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8" name="Connettore 1 227"/>
            <p:cNvCxnSpPr/>
            <p:nvPr/>
          </p:nvCxnSpPr>
          <p:spPr>
            <a:xfrm>
              <a:off x="1536070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29" name="Connettore 1 228"/>
            <p:cNvCxnSpPr/>
            <p:nvPr/>
          </p:nvCxnSpPr>
          <p:spPr>
            <a:xfrm>
              <a:off x="1550957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0" name="Connettore 1 229"/>
            <p:cNvCxnSpPr/>
            <p:nvPr/>
          </p:nvCxnSpPr>
          <p:spPr>
            <a:xfrm>
              <a:off x="1565843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1" name="Connettore 1 230"/>
            <p:cNvCxnSpPr/>
            <p:nvPr/>
          </p:nvCxnSpPr>
          <p:spPr>
            <a:xfrm>
              <a:off x="1580730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2" name="Connettore 1 231"/>
            <p:cNvCxnSpPr/>
            <p:nvPr/>
          </p:nvCxnSpPr>
          <p:spPr>
            <a:xfrm>
              <a:off x="1595617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3" name="Connettore 1 232"/>
            <p:cNvCxnSpPr/>
            <p:nvPr/>
          </p:nvCxnSpPr>
          <p:spPr>
            <a:xfrm>
              <a:off x="1610504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4" name="Connettore 1 233"/>
            <p:cNvCxnSpPr/>
            <p:nvPr/>
          </p:nvCxnSpPr>
          <p:spPr>
            <a:xfrm>
              <a:off x="1625390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5" name="Connettore 1 234"/>
            <p:cNvCxnSpPr/>
            <p:nvPr/>
          </p:nvCxnSpPr>
          <p:spPr>
            <a:xfrm>
              <a:off x="1640277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6" name="Connettore 1 235"/>
            <p:cNvCxnSpPr/>
            <p:nvPr/>
          </p:nvCxnSpPr>
          <p:spPr>
            <a:xfrm>
              <a:off x="1655164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7" name="Connettore 1 236"/>
            <p:cNvCxnSpPr/>
            <p:nvPr/>
          </p:nvCxnSpPr>
          <p:spPr>
            <a:xfrm>
              <a:off x="1670050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8" name="Connettore 1 237"/>
            <p:cNvCxnSpPr/>
            <p:nvPr/>
          </p:nvCxnSpPr>
          <p:spPr>
            <a:xfrm>
              <a:off x="1684937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39" name="Connettore 1 238"/>
            <p:cNvCxnSpPr/>
            <p:nvPr/>
          </p:nvCxnSpPr>
          <p:spPr>
            <a:xfrm>
              <a:off x="1699824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0" name="Connettore 1 239"/>
            <p:cNvCxnSpPr/>
            <p:nvPr/>
          </p:nvCxnSpPr>
          <p:spPr>
            <a:xfrm>
              <a:off x="1714710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1" name="Connettore 1 240"/>
            <p:cNvCxnSpPr/>
            <p:nvPr/>
          </p:nvCxnSpPr>
          <p:spPr>
            <a:xfrm>
              <a:off x="1729597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2" name="Connettore 1 241"/>
            <p:cNvCxnSpPr/>
            <p:nvPr/>
          </p:nvCxnSpPr>
          <p:spPr>
            <a:xfrm>
              <a:off x="17444843"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3" name="Connettore 1 242"/>
            <p:cNvCxnSpPr/>
            <p:nvPr/>
          </p:nvCxnSpPr>
          <p:spPr>
            <a:xfrm>
              <a:off x="17593710"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4" name="Connettore 1 243"/>
            <p:cNvCxnSpPr/>
            <p:nvPr/>
          </p:nvCxnSpPr>
          <p:spPr>
            <a:xfrm>
              <a:off x="17742577"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5" name="Connettore 1 244"/>
            <p:cNvCxnSpPr/>
            <p:nvPr/>
          </p:nvCxnSpPr>
          <p:spPr>
            <a:xfrm>
              <a:off x="17891444"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6" name="Connettore 1 245"/>
            <p:cNvCxnSpPr/>
            <p:nvPr/>
          </p:nvCxnSpPr>
          <p:spPr>
            <a:xfrm>
              <a:off x="18040311"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7" name="Connettore 1 246"/>
            <p:cNvCxnSpPr/>
            <p:nvPr/>
          </p:nvCxnSpPr>
          <p:spPr>
            <a:xfrm>
              <a:off x="18189178"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8" name="Connettore 1 247"/>
            <p:cNvCxnSpPr/>
            <p:nvPr/>
          </p:nvCxnSpPr>
          <p:spPr>
            <a:xfrm>
              <a:off x="18338045"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49" name="Connettore 1 248"/>
            <p:cNvCxnSpPr/>
            <p:nvPr/>
          </p:nvCxnSpPr>
          <p:spPr>
            <a:xfrm>
              <a:off x="1848691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0" name="Connettore 1 249"/>
            <p:cNvCxnSpPr/>
            <p:nvPr/>
          </p:nvCxnSpPr>
          <p:spPr>
            <a:xfrm>
              <a:off x="18635779"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1" name="Connettore 1 250"/>
            <p:cNvCxnSpPr/>
            <p:nvPr/>
          </p:nvCxnSpPr>
          <p:spPr>
            <a:xfrm>
              <a:off x="18784646"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cxnSp>
          <p:nvCxnSpPr>
            <p:cNvPr id="252" name="Connettore 1 251"/>
            <p:cNvCxnSpPr/>
            <p:nvPr/>
          </p:nvCxnSpPr>
          <p:spPr>
            <a:xfrm>
              <a:off x="18933462" y="275867"/>
              <a:ext cx="0" cy="567843"/>
            </a:xfrm>
            <a:prstGeom prst="line">
              <a:avLst/>
            </a:prstGeom>
            <a:ln w="12700">
              <a:solidFill>
                <a:schemeClr val="bg1"/>
              </a:solidFill>
            </a:ln>
            <a:effectLst/>
          </p:spPr>
          <p:style>
            <a:lnRef idx="2">
              <a:schemeClr val="accent1"/>
            </a:lnRef>
            <a:fillRef idx="0">
              <a:schemeClr val="accent1"/>
            </a:fillRef>
            <a:effectRef idx="1">
              <a:schemeClr val="accent1"/>
            </a:effectRef>
            <a:fontRef idx="minor">
              <a:schemeClr val="tx1"/>
            </a:fontRef>
          </p:style>
        </p:cxnSp>
      </p:grpSp>
      <p:pic>
        <p:nvPicPr>
          <p:cNvPr id="254" name="Picture 2" descr="Y:\IMMAGINE _COORDINATA_2014\PPT\modello1\loghi_PNG\03_Polimi_logotipo_bandiera-1riga.png"/>
          <p:cNvPicPr>
            <a:picLocks noChangeAspect="1" noChangeArrowheads="1"/>
          </p:cNvPicPr>
          <p:nvPr/>
        </p:nvPicPr>
        <p:blipFill>
          <a:blip r:embed="rId2" cstate="screen">
            <a:extLst>
              <a:ext uri="{28A0092B-C50C-407E-A947-70E740481C1C}">
                <a14:useLocalDpi xmlns:a14="http://schemas.microsoft.com/office/drawing/2010/main"/>
              </a:ext>
            </a:extLst>
          </a:blip>
          <a:srcRect/>
          <a:stretch>
            <a:fillRect/>
          </a:stretch>
        </p:blipFill>
        <p:spPr bwMode="auto">
          <a:xfrm>
            <a:off x="8126531" y="6428019"/>
            <a:ext cx="3706832" cy="37245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242744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p:cNvSpPr>
            <a:spLocks noGrp="1"/>
          </p:cNvSpPr>
          <p:nvPr>
            <p:ph type="title"/>
          </p:nvPr>
        </p:nvSpPr>
        <p:spPr>
          <a:xfrm>
            <a:off x="963084" y="4406901"/>
            <a:ext cx="10363200" cy="1362075"/>
          </a:xfrm>
        </p:spPr>
        <p:txBody>
          <a:bodyPr anchor="t"/>
          <a:lstStyle>
            <a:lvl1pPr algn="l">
              <a:defRPr sz="4000" b="1" cap="all"/>
            </a:lvl1pPr>
          </a:lstStyle>
          <a:p>
            <a:r>
              <a:rPr lang="it-IT"/>
              <a:t>Fare clic per modificare lo stile del titolo dello schema</a:t>
            </a:r>
          </a:p>
        </p:txBody>
      </p:sp>
      <p:sp>
        <p:nvSpPr>
          <p:cNvPr id="3" name="Segnaposto testo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it-IT"/>
              <a:t>Fare clic per modificare gli stili del testo dello schema</a:t>
            </a:r>
          </a:p>
        </p:txBody>
      </p:sp>
      <p:sp>
        <p:nvSpPr>
          <p:cNvPr id="4" name="Segnaposto data 3"/>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5" name="Segnaposto piè di pagina 4"/>
          <p:cNvSpPr>
            <a:spLocks noGrp="1"/>
          </p:cNvSpPr>
          <p:nvPr>
            <p:ph type="ftr" sz="quarter" idx="11"/>
          </p:nvPr>
        </p:nvSpPr>
        <p:spPr>
          <a:xfrm>
            <a:off x="4165600" y="6356351"/>
            <a:ext cx="3860800" cy="365125"/>
          </a:xfrm>
          <a:prstGeom prst="rect">
            <a:avLst/>
          </a:prstGeom>
        </p:spPr>
        <p:txBody>
          <a:bodyPr/>
          <a:lstStyle/>
          <a:p>
            <a:endParaRPr lang="it-IT"/>
          </a:p>
        </p:txBody>
      </p:sp>
      <p:sp>
        <p:nvSpPr>
          <p:cNvPr id="6" name="Segnaposto numero diapositiva 5"/>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237696383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Contenuto 2">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a:t>Fare clic per modificare lo stile del titolo dello schema</a:t>
            </a:r>
          </a:p>
        </p:txBody>
      </p:sp>
      <p:sp>
        <p:nvSpPr>
          <p:cNvPr id="3" name="Segnaposto contenuto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contenuto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data 4"/>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6" name="Segnaposto piè di pagina 5"/>
          <p:cNvSpPr>
            <a:spLocks noGrp="1"/>
          </p:cNvSpPr>
          <p:nvPr>
            <p:ph type="ftr" sz="quarter" idx="11"/>
          </p:nvPr>
        </p:nvSpPr>
        <p:spPr>
          <a:xfrm>
            <a:off x="4165600" y="6356351"/>
            <a:ext cx="3860800" cy="365125"/>
          </a:xfrm>
          <a:prstGeom prst="rect">
            <a:avLst/>
          </a:prstGeom>
        </p:spPr>
        <p:txBody>
          <a:bodyPr/>
          <a:lstStyle/>
          <a:p>
            <a:endParaRPr lang="it-IT"/>
          </a:p>
        </p:txBody>
      </p:sp>
      <p:sp>
        <p:nvSpPr>
          <p:cNvPr id="7" name="Segnaposto numero diapositiva 6"/>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165386077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lvl1pPr>
              <a:defRPr/>
            </a:lvl1pPr>
          </a:lstStyle>
          <a:p>
            <a:r>
              <a:rPr lang="it-IT"/>
              <a:t>Fare clic per modificare lo stile del titolo dello schema</a:t>
            </a:r>
          </a:p>
        </p:txBody>
      </p:sp>
      <p:sp>
        <p:nvSpPr>
          <p:cNvPr id="3" name="Segnaposto testo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4" name="Segnaposto contenuto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testo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6" name="Segnaposto contenuto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7" name="Segnaposto data 6"/>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8" name="Segnaposto piè di pagina 7"/>
          <p:cNvSpPr>
            <a:spLocks noGrp="1"/>
          </p:cNvSpPr>
          <p:nvPr>
            <p:ph type="ftr" sz="quarter" idx="11"/>
          </p:nvPr>
        </p:nvSpPr>
        <p:spPr>
          <a:xfrm>
            <a:off x="4165600" y="6356351"/>
            <a:ext cx="3860800" cy="365125"/>
          </a:xfrm>
          <a:prstGeom prst="rect">
            <a:avLst/>
          </a:prstGeom>
        </p:spPr>
        <p:txBody>
          <a:bodyPr/>
          <a:lstStyle/>
          <a:p>
            <a:endParaRPr lang="it-IT"/>
          </a:p>
        </p:txBody>
      </p:sp>
      <p:sp>
        <p:nvSpPr>
          <p:cNvPr id="9" name="Segnaposto numero diapositiva 8"/>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33765383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a:t>Fare clic per modificare lo stile del titolo dello schema</a:t>
            </a:r>
          </a:p>
        </p:txBody>
      </p:sp>
      <p:sp>
        <p:nvSpPr>
          <p:cNvPr id="3" name="Segnaposto data 2"/>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4" name="Segnaposto piè di pagina 3"/>
          <p:cNvSpPr>
            <a:spLocks noGrp="1"/>
          </p:cNvSpPr>
          <p:nvPr>
            <p:ph type="ftr" sz="quarter" idx="11"/>
          </p:nvPr>
        </p:nvSpPr>
        <p:spPr>
          <a:xfrm>
            <a:off x="4165600" y="6356351"/>
            <a:ext cx="3860800" cy="365125"/>
          </a:xfrm>
          <a:prstGeom prst="rect">
            <a:avLst/>
          </a:prstGeom>
        </p:spPr>
        <p:txBody>
          <a:bodyPr/>
          <a:lstStyle/>
          <a:p>
            <a:endParaRPr lang="it-IT"/>
          </a:p>
        </p:txBody>
      </p:sp>
      <p:sp>
        <p:nvSpPr>
          <p:cNvPr id="5" name="Segnaposto numero diapositiva 4"/>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15290615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o">
    <p:spTree>
      <p:nvGrpSpPr>
        <p:cNvPr id="1" name=""/>
        <p:cNvGrpSpPr/>
        <p:nvPr/>
      </p:nvGrpSpPr>
      <p:grpSpPr>
        <a:xfrm>
          <a:off x="0" y="0"/>
          <a:ext cx="0" cy="0"/>
          <a:chOff x="0" y="0"/>
          <a:chExt cx="0" cy="0"/>
        </a:xfrm>
      </p:grpSpPr>
      <p:sp>
        <p:nvSpPr>
          <p:cNvPr id="2" name="Segnaposto data 1"/>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3" name="Segnaposto piè di pagina 2"/>
          <p:cNvSpPr>
            <a:spLocks noGrp="1"/>
          </p:cNvSpPr>
          <p:nvPr>
            <p:ph type="ftr" sz="quarter" idx="11"/>
          </p:nvPr>
        </p:nvSpPr>
        <p:spPr>
          <a:xfrm>
            <a:off x="4165600" y="6356351"/>
            <a:ext cx="3860800" cy="365125"/>
          </a:xfrm>
          <a:prstGeom prst="rect">
            <a:avLst/>
          </a:prstGeom>
        </p:spPr>
        <p:txBody>
          <a:bodyPr/>
          <a:lstStyle/>
          <a:p>
            <a:endParaRPr lang="it-IT"/>
          </a:p>
        </p:txBody>
      </p:sp>
      <p:sp>
        <p:nvSpPr>
          <p:cNvPr id="4" name="Segnaposto numero diapositiva 3"/>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374262034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609601" y="273050"/>
            <a:ext cx="4011084" cy="1162050"/>
          </a:xfrm>
        </p:spPr>
        <p:txBody>
          <a:bodyPr anchor="b"/>
          <a:lstStyle>
            <a:lvl1pPr algn="l">
              <a:defRPr sz="2000" b="1"/>
            </a:lvl1pPr>
          </a:lstStyle>
          <a:p>
            <a:r>
              <a:rPr lang="it-IT"/>
              <a:t>Fare clic per modificare lo stile del titolo dello schema</a:t>
            </a:r>
          </a:p>
        </p:txBody>
      </p:sp>
      <p:sp>
        <p:nvSpPr>
          <p:cNvPr id="3" name="Segnaposto contenuto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testo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5" name="Segnaposto data 4"/>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6" name="Segnaposto piè di pagina 5"/>
          <p:cNvSpPr>
            <a:spLocks noGrp="1"/>
          </p:cNvSpPr>
          <p:nvPr>
            <p:ph type="ftr" sz="quarter" idx="11"/>
          </p:nvPr>
        </p:nvSpPr>
        <p:spPr>
          <a:xfrm>
            <a:off x="4165600" y="6356351"/>
            <a:ext cx="3860800" cy="365125"/>
          </a:xfrm>
          <a:prstGeom prst="rect">
            <a:avLst/>
          </a:prstGeom>
        </p:spPr>
        <p:txBody>
          <a:bodyPr/>
          <a:lstStyle/>
          <a:p>
            <a:endParaRPr lang="it-IT"/>
          </a:p>
        </p:txBody>
      </p:sp>
      <p:sp>
        <p:nvSpPr>
          <p:cNvPr id="7" name="Segnaposto numero diapositiva 6"/>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338708405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2389717" y="4800600"/>
            <a:ext cx="7315200" cy="566738"/>
          </a:xfrm>
        </p:spPr>
        <p:txBody>
          <a:bodyPr anchor="b"/>
          <a:lstStyle>
            <a:lvl1pPr algn="l">
              <a:defRPr sz="2000" b="1"/>
            </a:lvl1pPr>
          </a:lstStyle>
          <a:p>
            <a:r>
              <a:rPr lang="it-IT"/>
              <a:t>Fare clic per modificare lo stile del titolo dello schema</a:t>
            </a:r>
          </a:p>
        </p:txBody>
      </p:sp>
      <p:sp>
        <p:nvSpPr>
          <p:cNvPr id="3" name="Segnaposto immagine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it-IT"/>
              <a:t>Fare clic sull'icona per inserire un'immagine</a:t>
            </a:r>
          </a:p>
        </p:txBody>
      </p:sp>
      <p:sp>
        <p:nvSpPr>
          <p:cNvPr id="4" name="Segnaposto testo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it-IT"/>
              <a:t>Fare clic per modificare gli stili del testo dello schema</a:t>
            </a:r>
          </a:p>
        </p:txBody>
      </p:sp>
      <p:sp>
        <p:nvSpPr>
          <p:cNvPr id="5" name="Segnaposto data 4"/>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6" name="Segnaposto piè di pagina 5"/>
          <p:cNvSpPr>
            <a:spLocks noGrp="1"/>
          </p:cNvSpPr>
          <p:nvPr>
            <p:ph type="ftr" sz="quarter" idx="11"/>
          </p:nvPr>
        </p:nvSpPr>
        <p:spPr>
          <a:xfrm>
            <a:off x="4165600" y="6356351"/>
            <a:ext cx="3860800" cy="365125"/>
          </a:xfrm>
          <a:prstGeom prst="rect">
            <a:avLst/>
          </a:prstGeom>
        </p:spPr>
        <p:txBody>
          <a:bodyPr/>
          <a:lstStyle/>
          <a:p>
            <a:endParaRPr lang="it-IT"/>
          </a:p>
        </p:txBody>
      </p:sp>
      <p:sp>
        <p:nvSpPr>
          <p:cNvPr id="7" name="Segnaposto numero diapositiva 6"/>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405136972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a:t>Fare clic per modificare lo stile del titolo dello schema</a:t>
            </a:r>
          </a:p>
        </p:txBody>
      </p:sp>
      <p:sp>
        <p:nvSpPr>
          <p:cNvPr id="3" name="Segnaposto testo verticale 2"/>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5" name="Segnaposto piè di pagina 4"/>
          <p:cNvSpPr>
            <a:spLocks noGrp="1"/>
          </p:cNvSpPr>
          <p:nvPr>
            <p:ph type="ftr" sz="quarter" idx="11"/>
          </p:nvPr>
        </p:nvSpPr>
        <p:spPr>
          <a:xfrm>
            <a:off x="4165600" y="6356351"/>
            <a:ext cx="3860800" cy="365125"/>
          </a:xfrm>
          <a:prstGeom prst="rect">
            <a:avLst/>
          </a:prstGeom>
        </p:spPr>
        <p:txBody>
          <a:bodyPr/>
          <a:lstStyle/>
          <a:p>
            <a:endParaRPr lang="it-IT"/>
          </a:p>
        </p:txBody>
      </p:sp>
      <p:sp>
        <p:nvSpPr>
          <p:cNvPr id="6" name="Segnaposto numero diapositiva 5"/>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72239944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olo verticale e testo">
    <p:spTree>
      <p:nvGrpSpPr>
        <p:cNvPr id="1" name=""/>
        <p:cNvGrpSpPr/>
        <p:nvPr/>
      </p:nvGrpSpPr>
      <p:grpSpPr>
        <a:xfrm>
          <a:off x="0" y="0"/>
          <a:ext cx="0" cy="0"/>
          <a:chOff x="0" y="0"/>
          <a:chExt cx="0" cy="0"/>
        </a:xfrm>
      </p:grpSpPr>
      <p:sp>
        <p:nvSpPr>
          <p:cNvPr id="2" name="Titolo verticale 1"/>
          <p:cNvSpPr>
            <a:spLocks noGrp="1"/>
          </p:cNvSpPr>
          <p:nvPr>
            <p:ph type="title" orient="vert"/>
          </p:nvPr>
        </p:nvSpPr>
        <p:spPr>
          <a:xfrm>
            <a:off x="8839200" y="274639"/>
            <a:ext cx="2743200" cy="5851525"/>
          </a:xfrm>
        </p:spPr>
        <p:txBody>
          <a:bodyPr vert="eaVert"/>
          <a:lstStyle/>
          <a:p>
            <a:r>
              <a:rPr lang="it-IT"/>
              <a:t>Fare clic per modificare lo stile del titolo dello schema</a:t>
            </a:r>
          </a:p>
        </p:txBody>
      </p:sp>
      <p:sp>
        <p:nvSpPr>
          <p:cNvPr id="3" name="Segnaposto testo verticale 2"/>
          <p:cNvSpPr>
            <a:spLocks noGrp="1"/>
          </p:cNvSpPr>
          <p:nvPr>
            <p:ph type="body" orient="vert" idx="1"/>
          </p:nvPr>
        </p:nvSpPr>
        <p:spPr>
          <a:xfrm>
            <a:off x="609600" y="274639"/>
            <a:ext cx="8026400" cy="5851525"/>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p:cNvSpPr>
            <a:spLocks noGrp="1"/>
          </p:cNvSpPr>
          <p:nvPr>
            <p:ph type="dt" sz="half" idx="10"/>
          </p:nvPr>
        </p:nvSpPr>
        <p:spPr>
          <a:xfrm>
            <a:off x="609600" y="6356351"/>
            <a:ext cx="2844800" cy="365125"/>
          </a:xfrm>
          <a:prstGeom prst="rect">
            <a:avLst/>
          </a:prstGeom>
        </p:spPr>
        <p:txBody>
          <a:bodyPr/>
          <a:lstStyle/>
          <a:p>
            <a:fld id="{58CDC118-35B2-4140-A0EE-9C605CEC5354}" type="datetimeFigureOut">
              <a:rPr lang="it-IT" smtClean="0"/>
              <a:t>22/07/2020</a:t>
            </a:fld>
            <a:endParaRPr lang="it-IT"/>
          </a:p>
        </p:txBody>
      </p:sp>
      <p:sp>
        <p:nvSpPr>
          <p:cNvPr id="5" name="Segnaposto piè di pagina 4"/>
          <p:cNvSpPr>
            <a:spLocks noGrp="1"/>
          </p:cNvSpPr>
          <p:nvPr>
            <p:ph type="ftr" sz="quarter" idx="11"/>
          </p:nvPr>
        </p:nvSpPr>
        <p:spPr>
          <a:xfrm>
            <a:off x="4165600" y="6356351"/>
            <a:ext cx="3860800" cy="365125"/>
          </a:xfrm>
          <a:prstGeom prst="rect">
            <a:avLst/>
          </a:prstGeom>
        </p:spPr>
        <p:txBody>
          <a:bodyPr/>
          <a:lstStyle/>
          <a:p>
            <a:endParaRPr lang="it-IT"/>
          </a:p>
        </p:txBody>
      </p:sp>
      <p:sp>
        <p:nvSpPr>
          <p:cNvPr id="6" name="Segnaposto numero diapositiva 5"/>
          <p:cNvSpPr>
            <a:spLocks noGrp="1"/>
          </p:cNvSpPr>
          <p:nvPr>
            <p:ph type="sldNum" sz="quarter" idx="12"/>
          </p:nvPr>
        </p:nvSpPr>
        <p:spPr>
          <a:xfrm>
            <a:off x="8737600" y="6356351"/>
            <a:ext cx="2844800" cy="365125"/>
          </a:xfrm>
          <a:prstGeom prst="rect">
            <a:avLst/>
          </a:prstGeom>
        </p:spPr>
        <p:txBody>
          <a:bodyPr/>
          <a:lstStyle/>
          <a:p>
            <a:fld id="{3C98EAE8-B101-4F11-9367-98585A525830}" type="slidenum">
              <a:rPr lang="it-IT" smtClean="0"/>
              <a:t>‹N›</a:t>
            </a:fld>
            <a:endParaRPr lang="it-IT"/>
          </a:p>
        </p:txBody>
      </p:sp>
    </p:spTree>
    <p:extLst>
      <p:ext uri="{BB962C8B-B14F-4D97-AF65-F5344CB8AC3E}">
        <p14:creationId xmlns:p14="http://schemas.microsoft.com/office/powerpoint/2010/main" val="279488933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1_Diapositiva titolo">
    <p:spTree>
      <p:nvGrpSpPr>
        <p:cNvPr id="1" name=""/>
        <p:cNvGrpSpPr/>
        <p:nvPr/>
      </p:nvGrpSpPr>
      <p:grpSpPr>
        <a:xfrm>
          <a:off x="0" y="0"/>
          <a:ext cx="0" cy="0"/>
          <a:chOff x="0" y="0"/>
          <a:chExt cx="0" cy="0"/>
        </a:xfrm>
      </p:grpSpPr>
    </p:spTree>
    <p:extLst>
      <p:ext uri="{BB962C8B-B14F-4D97-AF65-F5344CB8AC3E}">
        <p14:creationId xmlns:p14="http://schemas.microsoft.com/office/powerpoint/2010/main" val="111271935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Title and Content">
    <p:spTree>
      <p:nvGrpSpPr>
        <p:cNvPr id="1" name=""/>
        <p:cNvGrpSpPr/>
        <p:nvPr/>
      </p:nvGrpSpPr>
      <p:grpSpPr>
        <a:xfrm>
          <a:off x="0" y="0"/>
          <a:ext cx="0" cy="0"/>
          <a:chOff x="0" y="0"/>
          <a:chExt cx="0" cy="0"/>
        </a:xfrm>
      </p:grpSpPr>
      <p:sp>
        <p:nvSpPr>
          <p:cNvPr id="5" name="TextBox 3">
            <a:extLst>
              <a:ext uri="{FF2B5EF4-FFF2-40B4-BE49-F238E27FC236}">
                <a16:creationId xmlns:a16="http://schemas.microsoft.com/office/drawing/2014/main" id="{09BA8884-671D-4073-A2EE-DABE4030DEBA}"/>
              </a:ext>
            </a:extLst>
          </p:cNvPr>
          <p:cNvSpPr txBox="1"/>
          <p:nvPr userDrawn="1"/>
        </p:nvSpPr>
        <p:spPr>
          <a:xfrm>
            <a:off x="609600" y="6565900"/>
            <a:ext cx="6197600" cy="114300"/>
          </a:xfrm>
          <a:prstGeom prst="rect">
            <a:avLst/>
          </a:prstGeom>
          <a:noFill/>
        </p:spPr>
        <p:txBody>
          <a:bodyPr lIns="0" tIns="0" rIns="0" bIns="0">
            <a:spAutoFit/>
          </a:bodyPr>
          <a:lstStyle/>
          <a:p>
            <a:pPr fontAlgn="auto">
              <a:spcBef>
                <a:spcPts val="0"/>
              </a:spcBef>
              <a:spcAft>
                <a:spcPts val="600"/>
              </a:spcAft>
              <a:defRPr/>
            </a:pPr>
            <a:r>
              <a:rPr lang="en-US" sz="750" dirty="0">
                <a:solidFill>
                  <a:schemeClr val="tx2"/>
                </a:solidFill>
              </a:rPr>
              <a:t>© 2014 Forrester Research, Inc. Reproduction Prohibited</a:t>
            </a:r>
          </a:p>
        </p:txBody>
      </p:sp>
      <p:sp>
        <p:nvSpPr>
          <p:cNvPr id="6" name="TextBox 4">
            <a:extLst>
              <a:ext uri="{FF2B5EF4-FFF2-40B4-BE49-F238E27FC236}">
                <a16:creationId xmlns:a16="http://schemas.microsoft.com/office/drawing/2014/main" id="{8D0EE341-E40C-4331-B778-3DCB8B0BEE71}"/>
              </a:ext>
            </a:extLst>
          </p:cNvPr>
          <p:cNvSpPr txBox="1"/>
          <p:nvPr userDrawn="1"/>
        </p:nvSpPr>
        <p:spPr>
          <a:xfrm>
            <a:off x="9144000" y="6565901"/>
            <a:ext cx="2438400" cy="219075"/>
          </a:xfrm>
          <a:prstGeom prst="rect">
            <a:avLst/>
          </a:prstGeom>
          <a:noFill/>
        </p:spPr>
        <p:txBody>
          <a:bodyPr lIns="0" tIns="0" rIns="0" bIns="0"/>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fontAlgn="base">
              <a:spcBef>
                <a:spcPct val="0"/>
              </a:spcBef>
              <a:spcAft>
                <a:spcPct val="0"/>
              </a:spcAft>
              <a:defRPr>
                <a:solidFill>
                  <a:schemeClr val="tx1"/>
                </a:solidFill>
                <a:latin typeface="Arial" panose="020B0604020202020204" pitchFamily="34" charset="0"/>
              </a:defRPr>
            </a:lvl6pPr>
            <a:lvl7pPr marL="2971800" indent="-228600" fontAlgn="base">
              <a:spcBef>
                <a:spcPct val="0"/>
              </a:spcBef>
              <a:spcAft>
                <a:spcPct val="0"/>
              </a:spcAft>
              <a:defRPr>
                <a:solidFill>
                  <a:schemeClr val="tx1"/>
                </a:solidFill>
                <a:latin typeface="Arial" panose="020B0604020202020204" pitchFamily="34" charset="0"/>
              </a:defRPr>
            </a:lvl7pPr>
            <a:lvl8pPr marL="3429000" indent="-228600" fontAlgn="base">
              <a:spcBef>
                <a:spcPct val="0"/>
              </a:spcBef>
              <a:spcAft>
                <a:spcPct val="0"/>
              </a:spcAft>
              <a:defRPr>
                <a:solidFill>
                  <a:schemeClr val="tx1"/>
                </a:solidFill>
                <a:latin typeface="Arial" panose="020B0604020202020204" pitchFamily="34" charset="0"/>
              </a:defRPr>
            </a:lvl8pPr>
            <a:lvl9pPr marL="3886200" indent="-228600" fontAlgn="base">
              <a:spcBef>
                <a:spcPct val="0"/>
              </a:spcBef>
              <a:spcAft>
                <a:spcPct val="0"/>
              </a:spcAft>
              <a:defRPr>
                <a:solidFill>
                  <a:schemeClr val="tx1"/>
                </a:solidFill>
                <a:latin typeface="Arial" panose="020B0604020202020204" pitchFamily="34" charset="0"/>
              </a:defRPr>
            </a:lvl9pPr>
          </a:lstStyle>
          <a:p>
            <a:pPr algn="r">
              <a:spcAft>
                <a:spcPts val="600"/>
              </a:spcAft>
            </a:pPr>
            <a:fld id="{97F82437-E471-4B80-A184-9EFA077262F7}" type="slidenum">
              <a:rPr lang="en-US" altLang="it-IT" sz="700">
                <a:solidFill>
                  <a:schemeClr val="tx2"/>
                </a:solidFill>
              </a:rPr>
              <a:pPr algn="r">
                <a:spcAft>
                  <a:spcPts val="600"/>
                </a:spcAft>
              </a:pPr>
              <a:t>‹N›</a:t>
            </a:fld>
            <a:endParaRPr lang="en-US" altLang="it-IT" sz="700">
              <a:solidFill>
                <a:schemeClr val="tx2"/>
              </a:solidFill>
            </a:endParaRPr>
          </a:p>
        </p:txBody>
      </p:sp>
      <p:sp>
        <p:nvSpPr>
          <p:cNvPr id="9" name="Text Placeholder 3"/>
          <p:cNvSpPr>
            <a:spLocks noGrp="1"/>
          </p:cNvSpPr>
          <p:nvPr>
            <p:ph type="body" sz="half" idx="2"/>
          </p:nvPr>
        </p:nvSpPr>
        <p:spPr>
          <a:xfrm>
            <a:off x="792480" y="6050649"/>
            <a:ext cx="10607040" cy="276999"/>
          </a:xfrm>
        </p:spPr>
        <p:txBody>
          <a:bodyPr anchor="b">
            <a:spAutoFit/>
          </a:bodyPr>
          <a:lstStyle>
            <a:lvl1pPr marL="0" indent="0" algn="l">
              <a:lnSpc>
                <a:spcPct val="100000"/>
              </a:lnSpc>
              <a:spcAft>
                <a:spcPts val="0"/>
              </a:spcAft>
              <a:buNone/>
              <a:defRPr sz="1200" b="0">
                <a:solidFill>
                  <a:schemeClr val="tx1"/>
                </a:solidFill>
                <a:latin typeface="Arial" pitchFamily="34" charset="0"/>
                <a:cs typeface="Arial" pitchFamily="34" charset="0"/>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 name="Title 1"/>
          <p:cNvSpPr>
            <a:spLocks noGrp="1"/>
          </p:cNvSpPr>
          <p:nvPr>
            <p:ph type="title"/>
          </p:nvPr>
        </p:nvSpPr>
        <p:spPr>
          <a:xfrm>
            <a:off x="792480" y="594360"/>
            <a:ext cx="10607040" cy="443198"/>
          </a:xfrm>
        </p:spPr>
        <p:txBody>
          <a:bodyPr/>
          <a:lstStyle>
            <a:lvl1pPr>
              <a:defRPr sz="3200">
                <a:solidFill>
                  <a:schemeClr val="tx1"/>
                </a:solidFill>
              </a:defRPr>
            </a:lvl1pPr>
          </a:lstStyle>
          <a:p>
            <a:r>
              <a:rPr lang="en-US"/>
              <a:t>Click to edit Master title style</a:t>
            </a:r>
            <a:endParaRPr lang="en-US" dirty="0"/>
          </a:p>
        </p:txBody>
      </p:sp>
      <p:sp>
        <p:nvSpPr>
          <p:cNvPr id="3" name="Content Placeholder 2"/>
          <p:cNvSpPr>
            <a:spLocks noGrp="1"/>
          </p:cNvSpPr>
          <p:nvPr>
            <p:ph idx="1"/>
          </p:nvPr>
        </p:nvSpPr>
        <p:spPr>
          <a:xfrm>
            <a:off x="792480" y="1280160"/>
            <a:ext cx="10607040" cy="4754880"/>
          </a:xfrm>
        </p:spPr>
        <p:txBody>
          <a:bodyPr/>
          <a:lstStyle>
            <a:lvl1pPr marL="274320" indent="-274320">
              <a:buFont typeface="Arial Black" pitchFamily="34" charset="0"/>
              <a:buChar char="›"/>
              <a:defRPr sz="2800" b="0" i="0">
                <a:solidFill>
                  <a:schemeClr val="tx1"/>
                </a:solidFill>
                <a:latin typeface="Arial" pitchFamily="34" charset="0"/>
                <a:cs typeface="Arial" pitchFamily="34" charset="0"/>
              </a:defRPr>
            </a:lvl1pPr>
            <a:lvl2pPr marL="822960" indent="-182880">
              <a:buClr>
                <a:schemeClr val="accent1"/>
              </a:buClr>
              <a:buFont typeface="Arial" pitchFamily="34" charset="0"/>
              <a:buChar char="•"/>
              <a:defRPr sz="2400" b="0" i="0">
                <a:solidFill>
                  <a:schemeClr val="tx1"/>
                </a:solidFill>
                <a:latin typeface="Arial" pitchFamily="34" charset="0"/>
                <a:cs typeface="Arial" pitchFamily="34" charset="0"/>
              </a:defRPr>
            </a:lvl2pPr>
            <a:lvl3pPr marL="1371600" indent="-182880">
              <a:buClr>
                <a:schemeClr val="tx2"/>
              </a:buClr>
              <a:buFont typeface="Arial" pitchFamily="34" charset="0"/>
              <a:buChar char="›"/>
              <a:defRPr sz="2000" b="0" i="0">
                <a:solidFill>
                  <a:schemeClr val="tx1"/>
                </a:solidFill>
                <a:latin typeface="Arial" pitchFamily="34" charset="0"/>
                <a:cs typeface="Arial" pitchFamily="34" charset="0"/>
              </a:defRPr>
            </a:lvl3pPr>
            <a:lvl4pPr marL="1371600" indent="-182880">
              <a:buClr>
                <a:schemeClr val="tx2"/>
              </a:buClr>
              <a:buFont typeface="Arial" pitchFamily="34" charset="0"/>
              <a:buChar char="›"/>
              <a:defRPr sz="2000" b="0" i="0">
                <a:solidFill>
                  <a:schemeClr val="tx1"/>
                </a:solidFill>
                <a:latin typeface="Arial" pitchFamily="34" charset="0"/>
                <a:cs typeface="Arial" pitchFamily="34" charset="0"/>
              </a:defRPr>
            </a:lvl4pPr>
            <a:lvl5pPr marL="1371600" indent="-182880">
              <a:buClr>
                <a:schemeClr val="tx2"/>
              </a:buClr>
              <a:buFont typeface="Arial" pitchFamily="34" charset="0"/>
              <a:buChar char="›"/>
              <a:defRPr sz="2000" b="0" i="0">
                <a:solidFill>
                  <a:schemeClr val="tx1"/>
                </a:solidFill>
                <a:latin typeface="Arial" pitchFamily="34" charset="0"/>
                <a:cs typeface="Arial" pitchFamily="34" charset="0"/>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927756655"/>
      </p:ext>
    </p:extLst>
  </p:cSld>
  <p:clrMapOvr>
    <a:masterClrMapping/>
  </p:clrMapOvr>
  <p:hf sldNum="0" hdr="0" ftr="0" dt="0"/>
</p:sldLayout>
</file>

<file path=ppt/slideLayouts/slideLayout14.xml><?xml version="1.0" encoding="utf-8"?>
<p:sldLayout xmlns:a="http://schemas.openxmlformats.org/drawingml/2006/main" xmlns:r="http://schemas.openxmlformats.org/officeDocument/2006/relationships" xmlns:p="http://schemas.openxmlformats.org/presentationml/2006/main">
  <p:cSld name="Full-slide image">
    <p:bg>
      <p:bgPr>
        <a:solidFill>
          <a:schemeClr val="bg1"/>
        </a:solidFill>
        <a:effectLst/>
      </p:bgPr>
    </p:bg>
    <p:spTree>
      <p:nvGrpSpPr>
        <p:cNvPr id="1" name=""/>
        <p:cNvGrpSpPr/>
        <p:nvPr/>
      </p:nvGrpSpPr>
      <p:grpSpPr>
        <a:xfrm>
          <a:off x="0" y="0"/>
          <a:ext cx="0" cy="0"/>
          <a:chOff x="0" y="0"/>
          <a:chExt cx="0" cy="0"/>
        </a:xfrm>
      </p:grpSpPr>
      <p:sp>
        <p:nvSpPr>
          <p:cNvPr id="5" name="Rectangle 3">
            <a:extLst>
              <a:ext uri="{FF2B5EF4-FFF2-40B4-BE49-F238E27FC236}">
                <a16:creationId xmlns:a16="http://schemas.microsoft.com/office/drawing/2014/main" id="{35DE79B1-A01A-4BC5-99E7-C0EBF5F95B79}"/>
              </a:ext>
            </a:extLst>
          </p:cNvPr>
          <p:cNvSpPr/>
          <p:nvPr/>
        </p:nvSpPr>
        <p:spPr>
          <a:xfrm>
            <a:off x="0" y="0"/>
            <a:ext cx="12192000"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sz="1800" dirty="0"/>
          </a:p>
        </p:txBody>
      </p:sp>
      <p:sp>
        <p:nvSpPr>
          <p:cNvPr id="3" name="Text Placeholder 2"/>
          <p:cNvSpPr>
            <a:spLocks noGrp="1"/>
          </p:cNvSpPr>
          <p:nvPr>
            <p:ph type="body" sz="quarter" idx="10"/>
          </p:nvPr>
        </p:nvSpPr>
        <p:spPr>
          <a:xfrm>
            <a:off x="609600" y="457201"/>
            <a:ext cx="10972800" cy="954107"/>
          </a:xfrm>
          <a:solidFill>
            <a:schemeClr val="tx1">
              <a:alpha val="65000"/>
            </a:schemeClr>
          </a:solidFill>
        </p:spPr>
        <p:txBody>
          <a:bodyPr lIns="137160" tIns="228600" rIns="137160" bIns="228600">
            <a:spAutoFit/>
          </a:bodyPr>
          <a:lstStyle>
            <a:lvl1pPr marL="0" indent="0">
              <a:spcBef>
                <a:spcPts val="0"/>
              </a:spcBef>
              <a:spcAft>
                <a:spcPts val="0"/>
              </a:spcAft>
              <a:buFontTx/>
              <a:buNone/>
              <a:defRPr sz="3200" b="1">
                <a:solidFill>
                  <a:schemeClr val="bg1"/>
                </a:solidFill>
                <a:latin typeface="Arial" pitchFamily="34" charset="0"/>
                <a:cs typeface="Arial" pitchFamily="34" charset="0"/>
              </a:defRPr>
            </a:lvl1pPr>
            <a:lvl2pPr marL="0">
              <a:buFontTx/>
              <a:buNone/>
              <a:defRPr sz="2400" b="1">
                <a:solidFill>
                  <a:schemeClr val="bg1"/>
                </a:solidFill>
              </a:defRPr>
            </a:lvl2pPr>
            <a:lvl3pPr marL="0" indent="0">
              <a:buFontTx/>
              <a:buNone/>
              <a:defRPr sz="2400" b="1">
                <a:solidFill>
                  <a:schemeClr val="bg1"/>
                </a:solidFill>
              </a:defRPr>
            </a:lvl3pPr>
            <a:lvl4pPr marL="0" indent="0">
              <a:buFontTx/>
              <a:buNone/>
              <a:defRPr sz="2400" b="1">
                <a:solidFill>
                  <a:schemeClr val="bg1"/>
                </a:solidFill>
              </a:defRPr>
            </a:lvl4pPr>
            <a:lvl5pPr marL="0" indent="0">
              <a:buFontTx/>
              <a:buNone/>
              <a:defRPr sz="2400" b="1">
                <a:solidFill>
                  <a:schemeClr val="bg1"/>
                </a:solidFill>
              </a:defRPr>
            </a:lvl5pPr>
          </a:lstStyle>
          <a:p>
            <a:pPr lvl="0"/>
            <a:r>
              <a:rPr lang="en-US"/>
              <a:t>Click to edit Master text styles</a:t>
            </a:r>
          </a:p>
        </p:txBody>
      </p:sp>
      <p:sp>
        <p:nvSpPr>
          <p:cNvPr id="4" name="Text Placeholder 3"/>
          <p:cNvSpPr>
            <a:spLocks noGrp="1"/>
          </p:cNvSpPr>
          <p:nvPr>
            <p:ph type="body" sz="quarter" idx="11"/>
          </p:nvPr>
        </p:nvSpPr>
        <p:spPr>
          <a:xfrm>
            <a:off x="609600" y="2951947"/>
            <a:ext cx="10972800" cy="954107"/>
          </a:xfrm>
          <a:solidFill>
            <a:schemeClr val="tx1">
              <a:alpha val="65000"/>
            </a:schemeClr>
          </a:solidFill>
        </p:spPr>
        <p:txBody>
          <a:bodyPr lIns="137160" tIns="228600" rIns="137160" bIns="228600" anchor="ctr">
            <a:spAutoFit/>
          </a:bodyPr>
          <a:lstStyle>
            <a:lvl1pPr marL="0" indent="0">
              <a:spcBef>
                <a:spcPts val="0"/>
              </a:spcBef>
              <a:spcAft>
                <a:spcPts val="0"/>
              </a:spcAft>
              <a:buFontTx/>
              <a:buNone/>
              <a:defRPr sz="3200" b="1">
                <a:solidFill>
                  <a:schemeClr val="bg1"/>
                </a:solidFill>
                <a:latin typeface="Arial" pitchFamily="34" charset="0"/>
                <a:cs typeface="Arial" pitchFamily="34" charset="0"/>
              </a:defRPr>
            </a:lvl1pPr>
            <a:lvl2pPr marL="0">
              <a:buFontTx/>
              <a:buNone/>
              <a:defRPr sz="2000">
                <a:solidFill>
                  <a:schemeClr val="bg1"/>
                </a:solidFill>
              </a:defRPr>
            </a:lvl2pPr>
            <a:lvl3pPr marL="0" indent="0">
              <a:buFontTx/>
              <a:buNone/>
              <a:defRPr sz="2000">
                <a:solidFill>
                  <a:schemeClr val="bg1"/>
                </a:solidFill>
              </a:defRPr>
            </a:lvl3pPr>
            <a:lvl4pPr marL="0" indent="0">
              <a:buFontTx/>
              <a:buNone/>
              <a:defRPr sz="2000">
                <a:solidFill>
                  <a:schemeClr val="bg1"/>
                </a:solidFill>
              </a:defRPr>
            </a:lvl4pPr>
            <a:lvl5pPr marL="0" indent="0">
              <a:buFontTx/>
              <a:buNone/>
              <a:defRPr sz="2000">
                <a:solidFill>
                  <a:schemeClr val="bg1"/>
                </a:solidFill>
              </a:defRPr>
            </a:lvl5pPr>
          </a:lstStyle>
          <a:p>
            <a:pPr lvl="0"/>
            <a:r>
              <a:rPr lang="en-US"/>
              <a:t>Click to edit Master text styles</a:t>
            </a:r>
          </a:p>
        </p:txBody>
      </p:sp>
      <p:sp>
        <p:nvSpPr>
          <p:cNvPr id="7" name="Text Placeholder 6"/>
          <p:cNvSpPr>
            <a:spLocks noGrp="1"/>
          </p:cNvSpPr>
          <p:nvPr>
            <p:ph type="body" sz="quarter" idx="12"/>
          </p:nvPr>
        </p:nvSpPr>
        <p:spPr>
          <a:xfrm>
            <a:off x="609600" y="5446694"/>
            <a:ext cx="10972800" cy="954107"/>
          </a:xfrm>
          <a:solidFill>
            <a:schemeClr val="tx1">
              <a:alpha val="65000"/>
            </a:schemeClr>
          </a:solidFill>
        </p:spPr>
        <p:txBody>
          <a:bodyPr lIns="137160" tIns="228600" rIns="137160" bIns="228600" anchor="b">
            <a:spAutoFit/>
          </a:bodyPr>
          <a:lstStyle>
            <a:lvl1pPr marL="0" indent="0">
              <a:spcBef>
                <a:spcPts val="0"/>
              </a:spcBef>
              <a:spcAft>
                <a:spcPts val="0"/>
              </a:spcAft>
              <a:buFontTx/>
              <a:buNone/>
              <a:defRPr sz="3200" b="1">
                <a:solidFill>
                  <a:schemeClr val="bg1"/>
                </a:solidFill>
                <a:latin typeface="Arial" pitchFamily="34" charset="0"/>
                <a:cs typeface="Arial" pitchFamily="34" charset="0"/>
              </a:defRPr>
            </a:lvl1pPr>
            <a:lvl2pPr marL="0">
              <a:buFontTx/>
              <a:buNone/>
              <a:defRPr sz="2400" b="1">
                <a:solidFill>
                  <a:schemeClr val="bg1"/>
                </a:solidFill>
              </a:defRPr>
            </a:lvl2pPr>
            <a:lvl3pPr marL="0" indent="0">
              <a:buFontTx/>
              <a:buNone/>
              <a:defRPr sz="2400" b="1">
                <a:solidFill>
                  <a:schemeClr val="bg1"/>
                </a:solidFill>
              </a:defRPr>
            </a:lvl3pPr>
            <a:lvl4pPr marL="0" indent="0">
              <a:buFontTx/>
              <a:buNone/>
              <a:defRPr sz="2400" b="1">
                <a:solidFill>
                  <a:schemeClr val="bg1"/>
                </a:solidFill>
              </a:defRPr>
            </a:lvl4pPr>
            <a:lvl5pPr marL="0" indent="0">
              <a:buFontTx/>
              <a:buNone/>
              <a:defRPr sz="2400" b="1">
                <a:solidFill>
                  <a:schemeClr val="bg1"/>
                </a:solidFill>
              </a:defRPr>
            </a:lvl5pPr>
          </a:lstStyle>
          <a:p>
            <a:pPr lvl="0"/>
            <a:r>
              <a:rPr lang="en-US"/>
              <a:t>Click to edit Master text styles</a:t>
            </a:r>
          </a:p>
        </p:txBody>
      </p:sp>
    </p:spTree>
    <p:extLst>
      <p:ext uri="{BB962C8B-B14F-4D97-AF65-F5344CB8AC3E}">
        <p14:creationId xmlns:p14="http://schemas.microsoft.com/office/powerpoint/2010/main" val="1192058551"/>
      </p:ext>
    </p:extLst>
  </p:cSld>
  <p:clrMapOvr>
    <a:masterClrMapping/>
  </p:clrMapOvr>
  <p:hf sldNum="0" hdr="0" dt="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titolo 1"/>
          <p:cNvSpPr>
            <a:spLocks noGrp="1"/>
          </p:cNvSpPr>
          <p:nvPr>
            <p:ph type="title"/>
          </p:nvPr>
        </p:nvSpPr>
        <p:spPr>
          <a:xfrm>
            <a:off x="384695" y="139166"/>
            <a:ext cx="11441391" cy="840400"/>
          </a:xfrm>
          <a:prstGeom prst="rect">
            <a:avLst/>
          </a:prstGeom>
        </p:spPr>
        <p:txBody>
          <a:bodyPr vert="horz" lIns="91440" tIns="45720" rIns="91440" bIns="45720" rtlCol="0" anchor="t" anchorCtr="0">
            <a:normAutofit/>
          </a:bodyPr>
          <a:lstStyle/>
          <a:p>
            <a:r>
              <a:rPr lang="it-IT" dirty="0"/>
              <a:t>Fare clic per modificare stile</a:t>
            </a:r>
          </a:p>
        </p:txBody>
      </p:sp>
      <p:sp>
        <p:nvSpPr>
          <p:cNvPr id="3" name="Segnaposto testo 2"/>
          <p:cNvSpPr>
            <a:spLocks noGrp="1"/>
          </p:cNvSpPr>
          <p:nvPr>
            <p:ph type="body" idx="1"/>
          </p:nvPr>
        </p:nvSpPr>
        <p:spPr>
          <a:xfrm>
            <a:off x="609600" y="1600201"/>
            <a:ext cx="10857936" cy="4525963"/>
          </a:xfrm>
          <a:prstGeom prst="rect">
            <a:avLst/>
          </a:prstGeom>
        </p:spPr>
        <p:txBody>
          <a:bodyPr vert="horz" lIns="91440" tIns="45720" rIns="91440" bIns="45720" rtlCol="0">
            <a:normAutofit/>
          </a:bodyPr>
          <a:lstStyle/>
          <a:p>
            <a:pPr lvl="0"/>
            <a:r>
              <a:rPr lang="it-IT" dirty="0"/>
              <a:t>Fare clic per modificare gli stili del testo dello schema</a:t>
            </a:r>
          </a:p>
          <a:p>
            <a:pPr lvl="1"/>
            <a:r>
              <a:rPr lang="it-IT" dirty="0"/>
              <a:t>Secondo livello</a:t>
            </a:r>
          </a:p>
          <a:p>
            <a:pPr lvl="2"/>
            <a:r>
              <a:rPr lang="it-IT" dirty="0"/>
              <a:t>Terzo livello</a:t>
            </a:r>
          </a:p>
          <a:p>
            <a:pPr lvl="3"/>
            <a:r>
              <a:rPr lang="it-IT" dirty="0"/>
              <a:t>Quarto livello</a:t>
            </a:r>
          </a:p>
          <a:p>
            <a:pPr lvl="4"/>
            <a:r>
              <a:rPr lang="it-IT" dirty="0"/>
              <a:t>Quinto livello</a:t>
            </a:r>
          </a:p>
        </p:txBody>
      </p:sp>
    </p:spTree>
    <p:extLst>
      <p:ext uri="{BB962C8B-B14F-4D97-AF65-F5344CB8AC3E}">
        <p14:creationId xmlns:p14="http://schemas.microsoft.com/office/powerpoint/2010/main" val="405045402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Lst>
  <p:txStyles>
    <p:titleStyle>
      <a:lvl1pPr marL="0" indent="0" algn="l" defTabSz="457200" rtl="0" eaLnBrk="1" latinLnBrk="0" hangingPunct="1">
        <a:spcBef>
          <a:spcPct val="0"/>
        </a:spcBef>
        <a:buNone/>
        <a:defRPr sz="2200" b="1" kern="1200">
          <a:solidFill>
            <a:schemeClr val="bg1"/>
          </a:solidFill>
          <a:latin typeface="Arial"/>
          <a:ea typeface="+mj-ea"/>
          <a:cs typeface="Arial"/>
        </a:defRPr>
      </a:lvl1pPr>
    </p:titleStyle>
    <p:bodyStyle>
      <a:lvl1pPr marL="0" indent="0" algn="l" defTabSz="457200" rtl="0" eaLnBrk="1" latinLnBrk="0" hangingPunct="1">
        <a:spcBef>
          <a:spcPct val="20000"/>
        </a:spcBef>
        <a:buFont typeface="Wingdings" charset="2"/>
        <a:buNone/>
        <a:defRPr sz="22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2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22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22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22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it-IT"/>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image" Target="../media/image18.jpg"/><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hyperlink" Target="https://www.spectrosci.com/resource-center/lubrication-analysis/literature/whitepapers/fluid-analysis-for-predictive-maintenance/" TargetMode="External"/><Relationship Id="rId1" Type="http://schemas.openxmlformats.org/officeDocument/2006/relationships/slideLayout" Target="../slideLayouts/slideLayout2.xml"/><Relationship Id="rId4" Type="http://schemas.openxmlformats.org/officeDocument/2006/relationships/image" Target="../media/image29.jpeg"/></Relationships>
</file>

<file path=ppt/slides/_rels/slide27.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e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35.emf"/><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37.svg"/><Relationship Id="rId2" Type="http://schemas.openxmlformats.org/officeDocument/2006/relationships/image" Target="../media/image36.png"/><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image" Target="../media/image38.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41.jpg"/><Relationship Id="rId2" Type="http://schemas.openxmlformats.org/officeDocument/2006/relationships/image" Target="../media/image40.jpe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43.emf"/><Relationship Id="rId2" Type="http://schemas.openxmlformats.org/officeDocument/2006/relationships/image" Target="../media/image42.jp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45.jpg"/><Relationship Id="rId2" Type="http://schemas.openxmlformats.org/officeDocument/2006/relationships/image" Target="../media/image44.jp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cid:789eb277-7328-4a27-8e95-3d73307c609f" TargetMode="External"/><Relationship Id="rId2" Type="http://schemas.openxmlformats.org/officeDocument/2006/relationships/image" Target="../media/image47.jpeg"/><Relationship Id="rId1" Type="http://schemas.openxmlformats.org/officeDocument/2006/relationships/slideLayout" Target="../slideLayouts/slideLayout2.xml"/><Relationship Id="rId5" Type="http://schemas.openxmlformats.org/officeDocument/2006/relationships/image" Target="cid:a774f978-2d67-4de6-a9a4-5faa9bf0d2a6" TargetMode="External"/><Relationship Id="rId4" Type="http://schemas.openxmlformats.org/officeDocument/2006/relationships/image" Target="../media/image48.jpeg"/></Relationships>
</file>

<file path=ppt/slides/_rels/slide40.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2.xml"/><Relationship Id="rId5" Type="http://schemas.openxmlformats.org/officeDocument/2006/relationships/image" Target="cid:789eb277-7328-4a27-8e95-3d73307c609f" TargetMode="External"/><Relationship Id="rId4" Type="http://schemas.microsoft.com/office/2007/relationships/hdphoto" Target="../media/hdphoto1.wdp"/></Relationships>
</file>

<file path=ppt/slides/_rels/slide41.xml.rels><?xml version="1.0" encoding="UTF-8" standalone="yes"?>
<Relationships xmlns="http://schemas.openxmlformats.org/package/2006/relationships"><Relationship Id="rId3" Type="http://schemas.openxmlformats.org/officeDocument/2006/relationships/image" Target="../media/image52.jpg"/><Relationship Id="rId2" Type="http://schemas.openxmlformats.org/officeDocument/2006/relationships/image" Target="../media/image51.jp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53.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image" Target="../media/image54.jpg"/><Relationship Id="rId1" Type="http://schemas.openxmlformats.org/officeDocument/2006/relationships/slideLayout" Target="../slideLayouts/slideLayout1.xml"/></Relationships>
</file>

<file path=ppt/slides/_rels/slide45.xml.rels><?xml version="1.0" encoding="UTF-8" standalone="yes"?>
<Relationships xmlns="http://schemas.openxmlformats.org/package/2006/relationships"><Relationship Id="rId2" Type="http://schemas.openxmlformats.org/officeDocument/2006/relationships/image" Target="../media/image55.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Condition-based-maintenance-guide">
            <a:extLst>
              <a:ext uri="{FF2B5EF4-FFF2-40B4-BE49-F238E27FC236}">
                <a16:creationId xmlns:a16="http://schemas.microsoft.com/office/drawing/2014/main" id="{C8AE885C-A2ED-43DF-8116-0A82FC36B636}"/>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755" t="29857" r="1057" b="12690"/>
          <a:stretch/>
        </p:blipFill>
        <p:spPr bwMode="auto">
          <a:xfrm>
            <a:off x="0" y="46007"/>
            <a:ext cx="12192000" cy="3759545"/>
          </a:xfrm>
          <a:prstGeom prst="rect">
            <a:avLst/>
          </a:prstGeom>
          <a:noFill/>
          <a:extLst>
            <a:ext uri="{909E8E84-426E-40DD-AFC4-6F175D3DCCD1}">
              <a14:hiddenFill xmlns:a14="http://schemas.microsoft.com/office/drawing/2010/main">
                <a:solidFill>
                  <a:srgbClr val="FFFFFF"/>
                </a:solidFill>
              </a14:hiddenFill>
            </a:ext>
          </a:extLst>
        </p:spPr>
      </p:pic>
      <p:sp>
        <p:nvSpPr>
          <p:cNvPr id="2" name="Titolo 1">
            <a:extLst>
              <a:ext uri="{FF2B5EF4-FFF2-40B4-BE49-F238E27FC236}">
                <a16:creationId xmlns:a16="http://schemas.microsoft.com/office/drawing/2014/main" id="{F6979616-4D96-4273-B42C-76F23D45DD5C}"/>
              </a:ext>
            </a:extLst>
          </p:cNvPr>
          <p:cNvSpPr>
            <a:spLocks noGrp="1"/>
          </p:cNvSpPr>
          <p:nvPr>
            <p:ph type="ctrTitle"/>
          </p:nvPr>
        </p:nvSpPr>
        <p:spPr/>
        <p:txBody>
          <a:bodyPr>
            <a:normAutofit/>
          </a:bodyPr>
          <a:lstStyle/>
          <a:p>
            <a:r>
              <a:rPr lang="it-IT" dirty="0"/>
              <a:t>Misure, IoT e </a:t>
            </a:r>
            <a:r>
              <a:rPr lang="it-IT" dirty="0" err="1"/>
              <a:t>condition</a:t>
            </a:r>
            <a:r>
              <a:rPr lang="it-IT" dirty="0"/>
              <a:t> based monitoring</a:t>
            </a:r>
          </a:p>
        </p:txBody>
      </p:sp>
      <p:sp>
        <p:nvSpPr>
          <p:cNvPr id="3" name="Sottotitolo 2">
            <a:extLst>
              <a:ext uri="{FF2B5EF4-FFF2-40B4-BE49-F238E27FC236}">
                <a16:creationId xmlns:a16="http://schemas.microsoft.com/office/drawing/2014/main" id="{62969E6A-6C80-4529-AEF2-6F04A9786A04}"/>
              </a:ext>
            </a:extLst>
          </p:cNvPr>
          <p:cNvSpPr>
            <a:spLocks noGrp="1"/>
          </p:cNvSpPr>
          <p:nvPr>
            <p:ph type="subTitle" idx="1"/>
          </p:nvPr>
        </p:nvSpPr>
        <p:spPr/>
        <p:txBody>
          <a:bodyPr/>
          <a:lstStyle/>
          <a:p>
            <a:r>
              <a:rPr lang="fr-FR" dirty="0"/>
              <a:t>PMI Network, Webinar 21 </a:t>
            </a:r>
            <a:r>
              <a:rPr lang="fr-FR" dirty="0" err="1"/>
              <a:t>lugio</a:t>
            </a:r>
            <a:r>
              <a:rPr lang="fr-FR" dirty="0"/>
              <a:t> 2020</a:t>
            </a:r>
          </a:p>
          <a:p>
            <a:endParaRPr lang="fr-FR" dirty="0"/>
          </a:p>
          <a:p>
            <a:r>
              <a:rPr lang="fr-FR" dirty="0"/>
              <a:t>Marco Tarabini, Politecnico di Milano, Dipartimento di Meccanica</a:t>
            </a:r>
            <a:endParaRPr lang="it-IT" dirty="0"/>
          </a:p>
        </p:txBody>
      </p:sp>
      <p:pic>
        <p:nvPicPr>
          <p:cNvPr id="5" name="Immagine 4" descr="01_Polimi_centrato_COL_positivo.eps">
            <a:extLst>
              <a:ext uri="{FF2B5EF4-FFF2-40B4-BE49-F238E27FC236}">
                <a16:creationId xmlns:a16="http://schemas.microsoft.com/office/drawing/2014/main" id="{5268ADDC-2C5B-4557-893B-EB99170DCDF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479602" y="5323518"/>
            <a:ext cx="1631847" cy="1270957"/>
          </a:xfrm>
          <a:prstGeom prst="rect">
            <a:avLst/>
          </a:prstGeom>
        </p:spPr>
      </p:pic>
    </p:spTree>
    <p:extLst>
      <p:ext uri="{BB962C8B-B14F-4D97-AF65-F5344CB8AC3E}">
        <p14:creationId xmlns:p14="http://schemas.microsoft.com/office/powerpoint/2010/main" val="268031329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CC46FBF7-5986-4380-97DB-D01C11BBD33A}"/>
              </a:ext>
            </a:extLst>
          </p:cNvPr>
          <p:cNvSpPr>
            <a:spLocks noGrp="1"/>
          </p:cNvSpPr>
          <p:nvPr>
            <p:ph type="title"/>
          </p:nvPr>
        </p:nvSpPr>
        <p:spPr/>
        <p:txBody>
          <a:bodyPr/>
          <a:lstStyle/>
          <a:p>
            <a:r>
              <a:rPr lang="it-IT"/>
              <a:t>La quarta rivoluzione industriale</a:t>
            </a:r>
          </a:p>
        </p:txBody>
      </p:sp>
      <p:sp>
        <p:nvSpPr>
          <p:cNvPr id="3" name="Segnaposto contenuto 2">
            <a:extLst>
              <a:ext uri="{FF2B5EF4-FFF2-40B4-BE49-F238E27FC236}">
                <a16:creationId xmlns:a16="http://schemas.microsoft.com/office/drawing/2014/main" id="{ABCC7EDF-3677-439A-964E-8BE92C1CFEA9}"/>
              </a:ext>
            </a:extLst>
          </p:cNvPr>
          <p:cNvSpPr>
            <a:spLocks noGrp="1"/>
          </p:cNvSpPr>
          <p:nvPr>
            <p:ph idx="1"/>
          </p:nvPr>
        </p:nvSpPr>
        <p:spPr>
          <a:xfrm>
            <a:off x="210369" y="1180479"/>
            <a:ext cx="4296317" cy="4945685"/>
          </a:xfrm>
        </p:spPr>
        <p:txBody>
          <a:bodyPr/>
          <a:lstStyle/>
          <a:p>
            <a:r>
              <a:rPr lang="it-IT" dirty="0"/>
              <a:t>IoT è uno dei paradigmi della quarta rivoluzione industriale.</a:t>
            </a:r>
          </a:p>
          <a:p>
            <a:pPr marL="342900" indent="-342900">
              <a:buFont typeface="Arial" panose="020B0604020202020204" pitchFamily="34" charset="0"/>
              <a:buChar char="•"/>
            </a:pPr>
            <a:r>
              <a:rPr lang="it-IT" dirty="0"/>
              <a:t>IoT</a:t>
            </a:r>
          </a:p>
          <a:p>
            <a:pPr marL="342900" indent="-342900">
              <a:buFont typeface="Arial" panose="020B0604020202020204" pitchFamily="34" charset="0"/>
              <a:buChar char="•"/>
            </a:pPr>
            <a:r>
              <a:rPr lang="it-IT" dirty="0"/>
              <a:t>Cyber-</a:t>
            </a:r>
            <a:r>
              <a:rPr lang="it-IT" dirty="0" err="1"/>
              <a:t>physical</a:t>
            </a:r>
            <a:r>
              <a:rPr lang="it-IT" dirty="0"/>
              <a:t> systems</a:t>
            </a:r>
          </a:p>
          <a:p>
            <a:pPr marL="342900" indent="-342900">
              <a:buFont typeface="Arial" panose="020B0604020202020204" pitchFamily="34" charset="0"/>
              <a:buChar char="•"/>
            </a:pPr>
            <a:r>
              <a:rPr lang="it-IT" dirty="0"/>
              <a:t>Cognitive computing (AI)</a:t>
            </a:r>
          </a:p>
          <a:p>
            <a:pPr marL="342900" indent="-342900">
              <a:buFont typeface="Arial" panose="020B0604020202020204" pitchFamily="34" charset="0"/>
              <a:buChar char="•"/>
            </a:pPr>
            <a:r>
              <a:rPr lang="it-IT" dirty="0"/>
              <a:t>Big Data</a:t>
            </a:r>
          </a:p>
          <a:p>
            <a:pPr marL="342900" indent="-342900">
              <a:buFont typeface="Arial" panose="020B0604020202020204" pitchFamily="34" charset="0"/>
              <a:buChar char="•"/>
            </a:pPr>
            <a:r>
              <a:rPr lang="it-IT" dirty="0" err="1"/>
              <a:t>Artificial</a:t>
            </a:r>
            <a:r>
              <a:rPr lang="it-IT" dirty="0"/>
              <a:t> Intelligence</a:t>
            </a:r>
          </a:p>
          <a:p>
            <a:pPr marL="342900" indent="-342900">
              <a:buFont typeface="Arial" panose="020B0604020202020204" pitchFamily="34" charset="0"/>
              <a:buChar char="•"/>
            </a:pPr>
            <a:r>
              <a:rPr lang="it-IT" dirty="0"/>
              <a:t>Cloud computing</a:t>
            </a:r>
          </a:p>
          <a:p>
            <a:pPr marL="342900" indent="-342900">
              <a:buFont typeface="Arial" panose="020B0604020202020204" pitchFamily="34" charset="0"/>
              <a:buChar char="•"/>
            </a:pPr>
            <a:endParaRPr lang="it-IT" dirty="0"/>
          </a:p>
          <a:p>
            <a:r>
              <a:rPr lang="it-IT" dirty="0"/>
              <a:t>La </a:t>
            </a:r>
            <a:r>
              <a:rPr lang="it-IT" dirty="0" err="1"/>
              <a:t>predictive</a:t>
            </a:r>
            <a:r>
              <a:rPr lang="it-IT" dirty="0"/>
              <a:t> </a:t>
            </a:r>
            <a:r>
              <a:rPr lang="it-IT" dirty="0" err="1"/>
              <a:t>maintenance</a:t>
            </a:r>
            <a:r>
              <a:rPr lang="it-IT" dirty="0"/>
              <a:t> sfrutta tutti i 4 paradigmi</a:t>
            </a:r>
          </a:p>
        </p:txBody>
      </p:sp>
      <p:pic>
        <p:nvPicPr>
          <p:cNvPr id="5" name="Immagine 4">
            <a:extLst>
              <a:ext uri="{FF2B5EF4-FFF2-40B4-BE49-F238E27FC236}">
                <a16:creationId xmlns:a16="http://schemas.microsoft.com/office/drawing/2014/main" id="{AB67AE04-B4B0-4CD2-A63E-ED0B0B6AFAE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589785" y="1322717"/>
            <a:ext cx="7264980" cy="4923727"/>
          </a:xfrm>
          <a:prstGeom prst="rect">
            <a:avLst/>
          </a:prstGeom>
        </p:spPr>
      </p:pic>
    </p:spTree>
    <p:extLst>
      <p:ext uri="{BB962C8B-B14F-4D97-AF65-F5344CB8AC3E}">
        <p14:creationId xmlns:p14="http://schemas.microsoft.com/office/powerpoint/2010/main" val="379540741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94161376-413C-4186-9CF3-BA422F382A89}"/>
              </a:ext>
            </a:extLst>
          </p:cNvPr>
          <p:cNvSpPr>
            <a:spLocks noGrp="1"/>
          </p:cNvSpPr>
          <p:nvPr>
            <p:ph type="title"/>
          </p:nvPr>
        </p:nvSpPr>
        <p:spPr/>
        <p:txBody>
          <a:bodyPr/>
          <a:lstStyle/>
          <a:p>
            <a:r>
              <a:rPr lang="it-IT" dirty="0"/>
              <a:t>Internet delle cose – Internet of </a:t>
            </a:r>
            <a:r>
              <a:rPr lang="it-IT" dirty="0" err="1"/>
              <a:t>Things</a:t>
            </a:r>
            <a:endParaRPr lang="it-IT" dirty="0"/>
          </a:p>
        </p:txBody>
      </p:sp>
      <p:sp>
        <p:nvSpPr>
          <p:cNvPr id="3" name="Segnaposto contenuto 2">
            <a:extLst>
              <a:ext uri="{FF2B5EF4-FFF2-40B4-BE49-F238E27FC236}">
                <a16:creationId xmlns:a16="http://schemas.microsoft.com/office/drawing/2014/main" id="{35FFE395-9727-4150-AC9A-F7BE3138B56A}"/>
              </a:ext>
            </a:extLst>
          </p:cNvPr>
          <p:cNvSpPr>
            <a:spLocks noGrp="1"/>
          </p:cNvSpPr>
          <p:nvPr>
            <p:ph idx="1"/>
          </p:nvPr>
        </p:nvSpPr>
        <p:spPr/>
        <p:txBody>
          <a:bodyPr/>
          <a:lstStyle/>
          <a:p>
            <a:r>
              <a:rPr lang="it-IT" dirty="0"/>
              <a:t>Internet delle cose (IoT) è un neologismo riferito all'estensione di Internet al mondo degli oggetti. </a:t>
            </a:r>
          </a:p>
          <a:p>
            <a:endParaRPr lang="it-IT" dirty="0"/>
          </a:p>
          <a:p>
            <a:r>
              <a:rPr lang="it-IT" dirty="0"/>
              <a:t>Il concetto rappresenta una possibile evoluzione dell'uso della rete internet: gli oggetti si rendono riconoscibili e acquisiscono intelligenza grazie al fatto di poter comunicare dati su se stessi e accedere ad informazioni aggregate da parte di altri.</a:t>
            </a:r>
          </a:p>
          <a:p>
            <a:endParaRPr lang="it-IT" dirty="0"/>
          </a:p>
          <a:p>
            <a:r>
              <a:rPr lang="it-IT" dirty="0"/>
              <a:t>Esempi:</a:t>
            </a:r>
          </a:p>
          <a:p>
            <a:pPr marL="342900" indent="-342900">
              <a:buFont typeface="Arial" panose="020B0604020202020204" pitchFamily="34" charset="0"/>
              <a:buChar char="•"/>
            </a:pPr>
            <a:r>
              <a:rPr lang="it-IT" dirty="0"/>
              <a:t>l’abbigliamento raccoglie dati durante attività sportiva, consentendo di gareggiare e confrontarsi con persone dall'altra parte del globo, </a:t>
            </a:r>
          </a:p>
          <a:p>
            <a:pPr marL="342900" indent="-342900">
              <a:buFont typeface="Arial" panose="020B0604020202020204" pitchFamily="34" charset="0"/>
              <a:buChar char="•"/>
            </a:pPr>
            <a:r>
              <a:rPr lang="it-IT" dirty="0"/>
              <a:t>i medicinali avvisano i parenti se l’anziano non ha assunto le dosi giornaliere</a:t>
            </a:r>
          </a:p>
        </p:txBody>
      </p:sp>
    </p:spTree>
    <p:extLst>
      <p:ext uri="{BB962C8B-B14F-4D97-AF65-F5344CB8AC3E}">
        <p14:creationId xmlns:p14="http://schemas.microsoft.com/office/powerpoint/2010/main" val="509294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57D0CAE6-94D8-456F-BFBA-3271DD0819BF}"/>
              </a:ext>
            </a:extLst>
          </p:cNvPr>
          <p:cNvSpPr>
            <a:spLocks noGrp="1"/>
          </p:cNvSpPr>
          <p:nvPr>
            <p:ph type="title"/>
          </p:nvPr>
        </p:nvSpPr>
        <p:spPr/>
        <p:txBody>
          <a:bodyPr/>
          <a:lstStyle/>
          <a:p>
            <a:r>
              <a:rPr lang="en-GB" dirty="0"/>
              <a:t>Industrial IoT</a:t>
            </a:r>
          </a:p>
        </p:txBody>
      </p:sp>
      <p:sp>
        <p:nvSpPr>
          <p:cNvPr id="3" name="Segnaposto contenuto 2">
            <a:extLst>
              <a:ext uri="{FF2B5EF4-FFF2-40B4-BE49-F238E27FC236}">
                <a16:creationId xmlns:a16="http://schemas.microsoft.com/office/drawing/2014/main" id="{48BC35BB-7704-417D-A382-4685097C43A3}"/>
              </a:ext>
            </a:extLst>
          </p:cNvPr>
          <p:cNvSpPr>
            <a:spLocks noGrp="1"/>
          </p:cNvSpPr>
          <p:nvPr>
            <p:ph idx="1"/>
          </p:nvPr>
        </p:nvSpPr>
        <p:spPr/>
        <p:txBody>
          <a:bodyPr/>
          <a:lstStyle/>
          <a:p>
            <a:pPr marL="342900" indent="-342900">
              <a:buFont typeface="Arial" panose="020B0604020202020204" pitchFamily="34" charset="0"/>
              <a:buChar char="•"/>
            </a:pPr>
            <a:r>
              <a:rPr lang="it-IT" dirty="0"/>
              <a:t>L’ industrial internet of </a:t>
            </a:r>
            <a:r>
              <a:rPr lang="it-IT" dirty="0" err="1"/>
              <a:t>things</a:t>
            </a:r>
            <a:r>
              <a:rPr lang="it-IT" dirty="0"/>
              <a:t> (IIoT) è un termine che fa riferimento a strumenti e altri dispositivi interconnessi collegati in rete con le applicazioni industriali dei calcolatori, compresa la produzione e la gestione dell'energia. </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La connettività consente la raccolta, lo scambio e l'analisi dei dati, facilitando il miglioramento della produttività e dell'efficienza e portando vantaggi nella conoscenza e successiva gestione del processo.</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L'IIoT sono la base per sistemi avanzati di controllo distribuito, e consentono un maggiore grado di automazione utilizzando il cloud computing per perfezionare e ottimizzare il processo produttivo. </a:t>
            </a:r>
          </a:p>
        </p:txBody>
      </p:sp>
    </p:spTree>
    <p:extLst>
      <p:ext uri="{BB962C8B-B14F-4D97-AF65-F5344CB8AC3E}">
        <p14:creationId xmlns:p14="http://schemas.microsoft.com/office/powerpoint/2010/main" val="250856437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A07E6A7F-648A-440A-99D1-31556F3D18A5}"/>
              </a:ext>
            </a:extLst>
          </p:cNvPr>
          <p:cNvSpPr>
            <a:spLocks noGrp="1"/>
          </p:cNvSpPr>
          <p:nvPr>
            <p:ph type="title"/>
          </p:nvPr>
        </p:nvSpPr>
        <p:spPr/>
        <p:txBody>
          <a:bodyPr/>
          <a:lstStyle/>
          <a:p>
            <a:r>
              <a:rPr lang="en-US" dirty="0"/>
              <a:t>IoT: un </a:t>
            </a:r>
            <a:r>
              <a:rPr lang="en-US" dirty="0" err="1"/>
              <a:t>esempio</a:t>
            </a:r>
            <a:endParaRPr lang="en-US" dirty="0"/>
          </a:p>
        </p:txBody>
      </p:sp>
      <p:pic>
        <p:nvPicPr>
          <p:cNvPr id="14" name="Segnaposto contenuto 13">
            <a:extLst>
              <a:ext uri="{FF2B5EF4-FFF2-40B4-BE49-F238E27FC236}">
                <a16:creationId xmlns:a16="http://schemas.microsoft.com/office/drawing/2014/main" id="{7FF77F00-3FEB-4BDD-BAD9-D2EAD951B13D}"/>
              </a:ext>
            </a:extLst>
          </p:cNvPr>
          <p:cNvPicPr>
            <a:picLocks noGrp="1" noChangeAspect="1"/>
          </p:cNvPicPr>
          <p:nvPr>
            <p:ph idx="1"/>
          </p:nvPr>
        </p:nvPicPr>
        <p:blipFill rotWithShape="1">
          <a:blip r:embed="rId3"/>
          <a:srcRect r="7438"/>
          <a:stretch/>
        </p:blipFill>
        <p:spPr>
          <a:xfrm>
            <a:off x="544416" y="1161144"/>
            <a:ext cx="11031944" cy="5113790"/>
          </a:xfrm>
          <a:prstGeom prst="rect">
            <a:avLst/>
          </a:prstGeom>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2E38A7D6-AD6B-4290-8869-4BC4D97AC447}"/>
              </a:ext>
            </a:extLst>
          </p:cNvPr>
          <p:cNvSpPr>
            <a:spLocks noGrp="1"/>
          </p:cNvSpPr>
          <p:nvPr>
            <p:ph type="title"/>
          </p:nvPr>
        </p:nvSpPr>
        <p:spPr/>
        <p:txBody>
          <a:bodyPr/>
          <a:lstStyle/>
          <a:p>
            <a:r>
              <a:rPr lang="it-IT" dirty="0"/>
              <a:t>I 4 livelli dell’IoT</a:t>
            </a:r>
          </a:p>
        </p:txBody>
      </p:sp>
      <p:sp>
        <p:nvSpPr>
          <p:cNvPr id="61" name="Segnaposto contenuto 60">
            <a:extLst>
              <a:ext uri="{FF2B5EF4-FFF2-40B4-BE49-F238E27FC236}">
                <a16:creationId xmlns:a16="http://schemas.microsoft.com/office/drawing/2014/main" id="{FC04F748-A812-4EBD-BB70-7F3C4719442D}"/>
              </a:ext>
            </a:extLst>
          </p:cNvPr>
          <p:cNvSpPr>
            <a:spLocks noGrp="1"/>
          </p:cNvSpPr>
          <p:nvPr>
            <p:ph idx="1"/>
          </p:nvPr>
        </p:nvSpPr>
        <p:spPr>
          <a:xfrm>
            <a:off x="210369" y="1600201"/>
            <a:ext cx="6598747" cy="4525963"/>
          </a:xfrm>
        </p:spPr>
        <p:txBody>
          <a:bodyPr/>
          <a:lstStyle/>
          <a:p>
            <a:r>
              <a:rPr lang="it-IT" b="1" dirty="0"/>
              <a:t>Sensor Layer: </a:t>
            </a:r>
            <a:r>
              <a:rPr lang="it-IT" dirty="0"/>
              <a:t>sensori e dispositivi connessi raccolgono informazioni</a:t>
            </a:r>
          </a:p>
          <a:p>
            <a:endParaRPr lang="it-IT" dirty="0"/>
          </a:p>
          <a:p>
            <a:r>
              <a:rPr lang="it-IT" b="1" dirty="0"/>
              <a:t>Network Layer: </a:t>
            </a:r>
            <a:r>
              <a:rPr lang="it-IT" dirty="0"/>
              <a:t>la rete consente di trasmetterle a distanza</a:t>
            </a:r>
          </a:p>
          <a:p>
            <a:endParaRPr lang="it-IT" dirty="0"/>
          </a:p>
          <a:p>
            <a:r>
              <a:rPr lang="it-IT" b="1" dirty="0"/>
              <a:t>Data Layer: </a:t>
            </a:r>
            <a:r>
              <a:rPr lang="it-IT" dirty="0"/>
              <a:t>i dati vengono memorizzati e analizzati da sistemi di calcolo sempre </a:t>
            </a:r>
            <a:r>
              <a:rPr lang="it-IT" dirty="0" err="1"/>
              <a:t>piu</a:t>
            </a:r>
            <a:r>
              <a:rPr lang="it-IT" dirty="0"/>
              <a:t> complessi</a:t>
            </a:r>
          </a:p>
          <a:p>
            <a:endParaRPr lang="it-IT" dirty="0"/>
          </a:p>
          <a:p>
            <a:r>
              <a:rPr lang="it-IT" b="1" dirty="0" err="1"/>
              <a:t>Infrastructure</a:t>
            </a:r>
            <a:r>
              <a:rPr lang="it-IT" b="1" dirty="0"/>
              <a:t> </a:t>
            </a:r>
            <a:r>
              <a:rPr lang="it-IT" b="1" dirty="0" err="1"/>
              <a:t>layer</a:t>
            </a:r>
            <a:r>
              <a:rPr lang="it-IT" b="1" dirty="0"/>
              <a:t>: </a:t>
            </a:r>
            <a:r>
              <a:rPr lang="it-IT" dirty="0"/>
              <a:t>gli oggetti diventano parte di  interi ecosistemi intelligenti</a:t>
            </a:r>
          </a:p>
        </p:txBody>
      </p:sp>
      <p:pic>
        <p:nvPicPr>
          <p:cNvPr id="60" name="Immagine 59">
            <a:extLst>
              <a:ext uri="{FF2B5EF4-FFF2-40B4-BE49-F238E27FC236}">
                <a16:creationId xmlns:a16="http://schemas.microsoft.com/office/drawing/2014/main" id="{B3CA3BF6-EC7A-4D33-8A3D-B486BF5EB3BC}"/>
              </a:ext>
            </a:extLst>
          </p:cNvPr>
          <p:cNvPicPr>
            <a:picLocks noChangeAspect="1"/>
          </p:cNvPicPr>
          <p:nvPr/>
        </p:nvPicPr>
        <p:blipFill rotWithShape="1">
          <a:blip r:embed="rId2"/>
          <a:srcRect l="21163" t="4957" r="9676" b="79653"/>
          <a:stretch/>
        </p:blipFill>
        <p:spPr>
          <a:xfrm>
            <a:off x="6557444" y="5301630"/>
            <a:ext cx="5634556" cy="840400"/>
          </a:xfrm>
          <a:prstGeom prst="rect">
            <a:avLst/>
          </a:prstGeom>
        </p:spPr>
      </p:pic>
      <p:pic>
        <p:nvPicPr>
          <p:cNvPr id="66" name="Immagine 65">
            <a:extLst>
              <a:ext uri="{FF2B5EF4-FFF2-40B4-BE49-F238E27FC236}">
                <a16:creationId xmlns:a16="http://schemas.microsoft.com/office/drawing/2014/main" id="{D72AEF7D-8813-4838-B678-783D534A0217}"/>
              </a:ext>
            </a:extLst>
          </p:cNvPr>
          <p:cNvPicPr>
            <a:picLocks noChangeAspect="1"/>
          </p:cNvPicPr>
          <p:nvPr/>
        </p:nvPicPr>
        <p:blipFill rotWithShape="1">
          <a:blip r:embed="rId2"/>
          <a:srcRect l="21163" t="42496" r="9676" b="20224"/>
          <a:stretch/>
        </p:blipFill>
        <p:spPr>
          <a:xfrm>
            <a:off x="6557444" y="2288912"/>
            <a:ext cx="5634556" cy="2035834"/>
          </a:xfrm>
          <a:prstGeom prst="rect">
            <a:avLst/>
          </a:prstGeom>
        </p:spPr>
      </p:pic>
      <p:pic>
        <p:nvPicPr>
          <p:cNvPr id="67" name="Immagine 66">
            <a:extLst>
              <a:ext uri="{FF2B5EF4-FFF2-40B4-BE49-F238E27FC236}">
                <a16:creationId xmlns:a16="http://schemas.microsoft.com/office/drawing/2014/main" id="{1010C184-5643-4F8F-9F90-9F818F3C77E0}"/>
              </a:ext>
            </a:extLst>
          </p:cNvPr>
          <p:cNvPicPr>
            <a:picLocks noChangeAspect="1"/>
          </p:cNvPicPr>
          <p:nvPr/>
        </p:nvPicPr>
        <p:blipFill rotWithShape="1">
          <a:blip r:embed="rId2"/>
          <a:srcRect l="21163" t="23212" r="9676" b="59728"/>
          <a:stretch/>
        </p:blipFill>
        <p:spPr>
          <a:xfrm>
            <a:off x="6557444" y="4324746"/>
            <a:ext cx="5634556" cy="931654"/>
          </a:xfrm>
          <a:prstGeom prst="rect">
            <a:avLst/>
          </a:prstGeom>
        </p:spPr>
      </p:pic>
      <p:pic>
        <p:nvPicPr>
          <p:cNvPr id="68" name="Immagine 67">
            <a:extLst>
              <a:ext uri="{FF2B5EF4-FFF2-40B4-BE49-F238E27FC236}">
                <a16:creationId xmlns:a16="http://schemas.microsoft.com/office/drawing/2014/main" id="{E4DD74DA-AC87-4FE1-B3D1-6CC83F4619A6}"/>
              </a:ext>
            </a:extLst>
          </p:cNvPr>
          <p:cNvPicPr>
            <a:picLocks noChangeAspect="1"/>
          </p:cNvPicPr>
          <p:nvPr/>
        </p:nvPicPr>
        <p:blipFill rotWithShape="1">
          <a:blip r:embed="rId2"/>
          <a:srcRect l="21163" t="81659" r="9676"/>
          <a:stretch/>
        </p:blipFill>
        <p:spPr>
          <a:xfrm>
            <a:off x="6557444" y="1251557"/>
            <a:ext cx="5634556" cy="1001553"/>
          </a:xfrm>
          <a:prstGeom prst="rect">
            <a:avLst/>
          </a:prstGeom>
        </p:spPr>
      </p:pic>
    </p:spTree>
    <p:extLst>
      <p:ext uri="{BB962C8B-B14F-4D97-AF65-F5344CB8AC3E}">
        <p14:creationId xmlns:p14="http://schemas.microsoft.com/office/powerpoint/2010/main" val="346831438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5538" name="Picture 5">
            <a:extLst>
              <a:ext uri="{FF2B5EF4-FFF2-40B4-BE49-F238E27FC236}">
                <a16:creationId xmlns:a16="http://schemas.microsoft.com/office/drawing/2014/main" id="{8EB7ADBA-44C9-40EA-9174-40C67CF565E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9143" y="1677139"/>
            <a:ext cx="11393714" cy="371327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5539" name="Title 3">
            <a:extLst>
              <a:ext uri="{FF2B5EF4-FFF2-40B4-BE49-F238E27FC236}">
                <a16:creationId xmlns:a16="http://schemas.microsoft.com/office/drawing/2014/main" id="{DD63FAE2-7227-4058-B48E-3304E151F51C}"/>
              </a:ext>
            </a:extLst>
          </p:cNvPr>
          <p:cNvSpPr>
            <a:spLocks noGrp="1"/>
          </p:cNvSpPr>
          <p:nvPr>
            <p:ph type="title"/>
          </p:nvPr>
        </p:nvSpPr>
        <p:spPr/>
        <p:txBody>
          <a:bodyPr>
            <a:normAutofit/>
          </a:bodyPr>
          <a:lstStyle/>
          <a:p>
            <a:r>
              <a:rPr lang="en-US" altLang="it-IT" dirty="0"/>
              <a:t>La catena del </a:t>
            </a:r>
            <a:r>
              <a:rPr lang="en-US" altLang="it-IT" dirty="0" err="1"/>
              <a:t>valore</a:t>
            </a:r>
            <a:r>
              <a:rPr lang="en-US" altLang="it-IT" dirty="0"/>
              <a:t> </a:t>
            </a:r>
            <a:r>
              <a:rPr lang="en-US" altLang="it-IT" dirty="0" err="1"/>
              <a:t>tradizionale</a:t>
            </a:r>
            <a:endParaRPr lang="en-US" altLang="it-IT" dirty="0"/>
          </a:p>
        </p:txBody>
      </p:sp>
      <p:sp>
        <p:nvSpPr>
          <p:cNvPr id="65540" name="Text Placeholder 5">
            <a:extLst>
              <a:ext uri="{FF2B5EF4-FFF2-40B4-BE49-F238E27FC236}">
                <a16:creationId xmlns:a16="http://schemas.microsoft.com/office/drawing/2014/main" id="{85B1E3D5-51CB-4537-91BC-9559F69C0558}"/>
              </a:ext>
            </a:extLst>
          </p:cNvPr>
          <p:cNvSpPr>
            <a:spLocks noGrp="1"/>
          </p:cNvSpPr>
          <p:nvPr>
            <p:ph idx="1"/>
          </p:nvPr>
        </p:nvSpPr>
        <p:spPr>
          <a:xfrm>
            <a:off x="210369" y="5704114"/>
            <a:ext cx="11700035" cy="422050"/>
          </a:xfrm>
        </p:spPr>
        <p:txBody>
          <a:bodyPr>
            <a:normAutofit lnSpcReduction="10000"/>
          </a:bodyPr>
          <a:lstStyle/>
          <a:p>
            <a:pPr>
              <a:spcAft>
                <a:spcPct val="0"/>
              </a:spcAft>
            </a:pPr>
            <a:r>
              <a:rPr lang="en-US" altLang="it-IT" dirty="0"/>
              <a:t>March 10, 2014, “The Future Of Business Is Digital” Forrester report</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7586" name="Picture 6">
            <a:extLst>
              <a:ext uri="{FF2B5EF4-FFF2-40B4-BE49-F238E27FC236}">
                <a16:creationId xmlns:a16="http://schemas.microsoft.com/office/drawing/2014/main" id="{E1F988A9-C8A8-40FD-A1ED-1EA58B60BCF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393543" y="-1"/>
            <a:ext cx="5798457" cy="68729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7587" name="Title 2">
            <a:extLst>
              <a:ext uri="{FF2B5EF4-FFF2-40B4-BE49-F238E27FC236}">
                <a16:creationId xmlns:a16="http://schemas.microsoft.com/office/drawing/2014/main" id="{5220A5BB-E904-4751-84F0-1C09DBC002F2}"/>
              </a:ext>
            </a:extLst>
          </p:cNvPr>
          <p:cNvSpPr>
            <a:spLocks noGrp="1"/>
          </p:cNvSpPr>
          <p:nvPr>
            <p:ph type="title"/>
          </p:nvPr>
        </p:nvSpPr>
        <p:spPr/>
        <p:txBody>
          <a:bodyPr/>
          <a:lstStyle/>
          <a:p>
            <a:r>
              <a:rPr lang="en-US" altLang="it-IT" dirty="0" err="1"/>
              <a:t>Ecosistemi</a:t>
            </a:r>
            <a:r>
              <a:rPr lang="en-US" altLang="it-IT" dirty="0"/>
              <a:t> </a:t>
            </a:r>
            <a:r>
              <a:rPr lang="en-US" altLang="it-IT" dirty="0" err="1"/>
              <a:t>dinamici</a:t>
            </a:r>
            <a:endParaRPr lang="en-US" altLang="it-IT" dirty="0"/>
          </a:p>
        </p:txBody>
      </p:sp>
      <p:sp>
        <p:nvSpPr>
          <p:cNvPr id="4" name="Segnaposto contenuto 3">
            <a:extLst>
              <a:ext uri="{FF2B5EF4-FFF2-40B4-BE49-F238E27FC236}">
                <a16:creationId xmlns:a16="http://schemas.microsoft.com/office/drawing/2014/main" id="{60B30644-E947-4393-9C12-7E97B4ADE538}"/>
              </a:ext>
            </a:extLst>
          </p:cNvPr>
          <p:cNvSpPr>
            <a:spLocks noGrp="1"/>
          </p:cNvSpPr>
          <p:nvPr>
            <p:ph idx="1"/>
          </p:nvPr>
        </p:nvSpPr>
        <p:spPr>
          <a:xfrm>
            <a:off x="210369" y="1180479"/>
            <a:ext cx="5798457" cy="4945685"/>
          </a:xfrm>
        </p:spPr>
        <p:txBody>
          <a:bodyPr>
            <a:normAutofit/>
          </a:bodyPr>
          <a:lstStyle/>
          <a:p>
            <a:r>
              <a:rPr lang="it-IT" dirty="0"/>
              <a:t>Il cliente integra sistemi digitali con prodotti fisici</a:t>
            </a:r>
          </a:p>
          <a:p>
            <a:r>
              <a:rPr lang="it-IT" dirty="0"/>
              <a:t>Le aziende interagiscono, scambiandosi prodotti e dati, con fornitori, clienti e venditori.</a:t>
            </a:r>
          </a:p>
          <a:p>
            <a:endParaRPr lang="it-IT" dirty="0"/>
          </a:p>
          <a:p>
            <a:r>
              <a:rPr lang="it-IT" dirty="0"/>
              <a:t>I servizi digitali connessi ai prodotti diventano parte integrante della catena del valore.</a:t>
            </a:r>
          </a:p>
          <a:p>
            <a:endParaRPr lang="it-IT" dirty="0"/>
          </a:p>
          <a:p>
            <a:r>
              <a:rPr lang="it-IT" dirty="0"/>
              <a:t>Esempi concreti anche nelle PMI del lecchese.</a:t>
            </a:r>
          </a:p>
        </p:txBody>
      </p:sp>
    </p:spTree>
  </p:cSld>
  <p:clrMapOvr>
    <a:masterClrMapping/>
  </p:clrMapOvr>
  <p:transition spd="med">
    <p:fade/>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A39FA890-81DE-4FCE-8B0F-9235345A30CC}"/>
              </a:ext>
            </a:extLst>
          </p:cNvPr>
          <p:cNvSpPr>
            <a:spLocks noGrp="1"/>
          </p:cNvSpPr>
          <p:nvPr>
            <p:ph type="ctrTitle"/>
          </p:nvPr>
        </p:nvSpPr>
        <p:spPr/>
        <p:txBody>
          <a:bodyPr>
            <a:normAutofit/>
          </a:bodyPr>
          <a:lstStyle/>
          <a:p>
            <a:r>
              <a:rPr lang="en-GB" dirty="0"/>
              <a:t>Tipi di </a:t>
            </a:r>
            <a:r>
              <a:rPr lang="en-GB" dirty="0" err="1"/>
              <a:t>manutenzione</a:t>
            </a:r>
            <a:endParaRPr lang="en-GB" dirty="0"/>
          </a:p>
        </p:txBody>
      </p:sp>
      <p:sp>
        <p:nvSpPr>
          <p:cNvPr id="3" name="Sottotitolo 2">
            <a:extLst>
              <a:ext uri="{FF2B5EF4-FFF2-40B4-BE49-F238E27FC236}">
                <a16:creationId xmlns:a16="http://schemas.microsoft.com/office/drawing/2014/main" id="{9A3F7D6E-D258-489A-A5FB-4B9DF25C9652}"/>
              </a:ext>
            </a:extLst>
          </p:cNvPr>
          <p:cNvSpPr>
            <a:spLocks noGrp="1"/>
          </p:cNvSpPr>
          <p:nvPr>
            <p:ph type="subTitle" idx="1"/>
          </p:nvPr>
        </p:nvSpPr>
        <p:spPr/>
        <p:txBody>
          <a:bodyPr/>
          <a:lstStyle/>
          <a:p>
            <a:r>
              <a:rPr lang="en-GB" dirty="0"/>
              <a:t>Dal run to failure </a:t>
            </a:r>
            <a:r>
              <a:rPr lang="en-GB" dirty="0" err="1"/>
              <a:t>alla</a:t>
            </a:r>
            <a:r>
              <a:rPr lang="en-GB" dirty="0"/>
              <a:t> condition-based maintenance</a:t>
            </a:r>
          </a:p>
        </p:txBody>
      </p:sp>
      <p:pic>
        <p:nvPicPr>
          <p:cNvPr id="12290" name="Picture 2" descr="A Complete Guide To Predictive Maintenance">
            <a:extLst>
              <a:ext uri="{FF2B5EF4-FFF2-40B4-BE49-F238E27FC236}">
                <a16:creationId xmlns:a16="http://schemas.microsoft.com/office/drawing/2014/main" id="{5BC880AF-EDDB-4F9D-8983-2808F832D59F}"/>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3298" t="18887" r="2505" b="3716"/>
          <a:stretch/>
        </p:blipFill>
        <p:spPr bwMode="auto">
          <a:xfrm>
            <a:off x="5410" y="211021"/>
            <a:ext cx="12169333" cy="333296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8066287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D4132965-FB66-446F-B02E-DDC3BB30DEBA}"/>
              </a:ext>
            </a:extLst>
          </p:cNvPr>
          <p:cNvSpPr>
            <a:spLocks noGrp="1"/>
          </p:cNvSpPr>
          <p:nvPr>
            <p:ph type="title"/>
          </p:nvPr>
        </p:nvSpPr>
        <p:spPr/>
        <p:txBody>
          <a:bodyPr/>
          <a:lstStyle/>
          <a:p>
            <a:r>
              <a:rPr lang="it-IT" dirty="0"/>
              <a:t>Manutenzione</a:t>
            </a:r>
          </a:p>
        </p:txBody>
      </p:sp>
      <p:sp>
        <p:nvSpPr>
          <p:cNvPr id="3" name="Segnaposto contenuto 2">
            <a:extLst>
              <a:ext uri="{FF2B5EF4-FFF2-40B4-BE49-F238E27FC236}">
                <a16:creationId xmlns:a16="http://schemas.microsoft.com/office/drawing/2014/main" id="{094A27B1-CC76-4AE1-87C8-B2E301F098B4}"/>
              </a:ext>
            </a:extLst>
          </p:cNvPr>
          <p:cNvSpPr>
            <a:spLocks noGrp="1"/>
          </p:cNvSpPr>
          <p:nvPr>
            <p:ph idx="1"/>
          </p:nvPr>
        </p:nvSpPr>
        <p:spPr/>
        <p:txBody>
          <a:bodyPr/>
          <a:lstStyle/>
          <a:p>
            <a:r>
              <a:rPr lang="it-IT" dirty="0"/>
              <a:t>La manutenzione esiste da quando il primo cavernicolo si è stancato di costruire una nuova lancia per ogni animale che voleva cacciare ed ha pensato che potesse impiegare meglio il proprio tempo se gli attrezzi da caccia fossero durati </a:t>
            </a:r>
            <a:r>
              <a:rPr lang="it-IT" dirty="0" err="1"/>
              <a:t>piu</a:t>
            </a:r>
            <a:r>
              <a:rPr lang="it-IT" dirty="0"/>
              <a:t> a lungo </a:t>
            </a:r>
          </a:p>
          <a:p>
            <a:endParaRPr lang="it-IT" dirty="0"/>
          </a:p>
          <a:p>
            <a:r>
              <a:rPr lang="it-IT" dirty="0"/>
              <a:t>L'evoluzione della tecnologia ha portato a tre punti chiave:</a:t>
            </a:r>
          </a:p>
          <a:p>
            <a:pPr marL="342900" indent="-342900">
              <a:buFont typeface="Arial" panose="020B0604020202020204" pitchFamily="34" charset="0"/>
              <a:buChar char="•"/>
            </a:pPr>
            <a:r>
              <a:rPr lang="it-IT" dirty="0"/>
              <a:t>Sensori accurati a basso costo </a:t>
            </a:r>
          </a:p>
          <a:p>
            <a:pPr marL="342900" indent="-342900">
              <a:buFont typeface="Arial" panose="020B0604020202020204" pitchFamily="34" charset="0"/>
              <a:buChar char="•"/>
            </a:pPr>
            <a:r>
              <a:rPr lang="it-IT" dirty="0"/>
              <a:t>Reti wireless o comunque ad alta capacità di trasmissione dati</a:t>
            </a:r>
          </a:p>
          <a:p>
            <a:pPr marL="342900" indent="-342900">
              <a:buFont typeface="Arial" panose="020B0604020202020204" pitchFamily="34" charset="0"/>
              <a:buChar char="•"/>
            </a:pPr>
            <a:r>
              <a:rPr lang="it-IT" dirty="0"/>
              <a:t>Software di analisi,</a:t>
            </a:r>
          </a:p>
          <a:p>
            <a:endParaRPr lang="it-IT" dirty="0"/>
          </a:p>
          <a:p>
            <a:r>
              <a:rPr lang="it-IT" dirty="0"/>
              <a:t>Il mondo della manutenzione sta quindi svoltando verso tecniche di manutenzione proattiva avanzata; tra di esse, la manutenzione basata sulle condizioni della macchina (CBM)</a:t>
            </a:r>
          </a:p>
        </p:txBody>
      </p:sp>
    </p:spTree>
    <p:extLst>
      <p:ext uri="{BB962C8B-B14F-4D97-AF65-F5344CB8AC3E}">
        <p14:creationId xmlns:p14="http://schemas.microsoft.com/office/powerpoint/2010/main" val="96209831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0126AE69-CE61-45A3-BAC1-DBC422FDDF00}"/>
              </a:ext>
            </a:extLst>
          </p:cNvPr>
          <p:cNvSpPr>
            <a:spLocks noGrp="1"/>
          </p:cNvSpPr>
          <p:nvPr>
            <p:ph type="title"/>
          </p:nvPr>
        </p:nvSpPr>
        <p:spPr/>
        <p:txBody>
          <a:bodyPr/>
          <a:lstStyle/>
          <a:p>
            <a:r>
              <a:rPr lang="it-IT" dirty="0"/>
              <a:t>Tipi di manutenzione</a:t>
            </a:r>
          </a:p>
        </p:txBody>
      </p:sp>
      <p:sp>
        <p:nvSpPr>
          <p:cNvPr id="3" name="Segnaposto contenuto 2">
            <a:extLst>
              <a:ext uri="{FF2B5EF4-FFF2-40B4-BE49-F238E27FC236}">
                <a16:creationId xmlns:a16="http://schemas.microsoft.com/office/drawing/2014/main" id="{40C325DD-E225-47D8-98B0-16B30F70ED35}"/>
              </a:ext>
            </a:extLst>
          </p:cNvPr>
          <p:cNvSpPr>
            <a:spLocks noGrp="1"/>
          </p:cNvSpPr>
          <p:nvPr>
            <p:ph idx="1"/>
          </p:nvPr>
        </p:nvSpPr>
        <p:spPr/>
        <p:txBody>
          <a:bodyPr/>
          <a:lstStyle/>
          <a:p>
            <a:r>
              <a:rPr lang="it-IT" dirty="0"/>
              <a:t>Esistono diversi tipi di manutenzione:</a:t>
            </a:r>
          </a:p>
          <a:p>
            <a:pPr marL="342900" indent="-342900">
              <a:buFont typeface="Arial" panose="020B0604020202020204" pitchFamily="34" charset="0"/>
              <a:buChar char="•"/>
            </a:pPr>
            <a:r>
              <a:rPr lang="it-IT" dirty="0"/>
              <a:t>Manutenzione preventiva</a:t>
            </a:r>
          </a:p>
          <a:p>
            <a:pPr marL="1085850" lvl="1" indent="-342900">
              <a:buFont typeface="Arial" panose="020B0604020202020204" pitchFamily="34" charset="0"/>
              <a:buChar char="•"/>
            </a:pPr>
            <a:r>
              <a:rPr lang="it-IT" dirty="0"/>
              <a:t>Time Based </a:t>
            </a:r>
            <a:r>
              <a:rPr lang="it-IT" dirty="0" err="1"/>
              <a:t>Maintenance</a:t>
            </a:r>
            <a:r>
              <a:rPr lang="it-IT" dirty="0"/>
              <a:t> (TBM)</a:t>
            </a:r>
          </a:p>
          <a:p>
            <a:pPr marL="1085850" lvl="1" indent="-342900">
              <a:buFont typeface="Arial" panose="020B0604020202020204" pitchFamily="34" charset="0"/>
              <a:buChar char="•"/>
            </a:pPr>
            <a:r>
              <a:rPr lang="it-IT" dirty="0" err="1"/>
              <a:t>Failure</a:t>
            </a:r>
            <a:r>
              <a:rPr lang="it-IT" dirty="0"/>
              <a:t> </a:t>
            </a:r>
            <a:r>
              <a:rPr lang="it-IT" dirty="0" err="1"/>
              <a:t>Finding</a:t>
            </a:r>
            <a:r>
              <a:rPr lang="it-IT" dirty="0"/>
              <a:t> </a:t>
            </a:r>
            <a:r>
              <a:rPr lang="it-IT" dirty="0" err="1"/>
              <a:t>Maintenance</a:t>
            </a:r>
            <a:r>
              <a:rPr lang="it-IT" dirty="0"/>
              <a:t> (FFM)</a:t>
            </a:r>
          </a:p>
          <a:p>
            <a:pPr marL="1085850" lvl="1" indent="-342900">
              <a:buFont typeface="Arial" panose="020B0604020202020204" pitchFamily="34" charset="0"/>
              <a:buChar char="•"/>
            </a:pPr>
            <a:r>
              <a:rPr lang="it-IT" dirty="0"/>
              <a:t>Risk Based </a:t>
            </a:r>
            <a:r>
              <a:rPr lang="it-IT" dirty="0" err="1"/>
              <a:t>Maintenance</a:t>
            </a:r>
            <a:r>
              <a:rPr lang="it-IT" dirty="0"/>
              <a:t> (RBM)</a:t>
            </a:r>
          </a:p>
          <a:p>
            <a:pPr marL="1085850" lvl="1" indent="-342900">
              <a:buFont typeface="Arial" panose="020B0604020202020204" pitchFamily="34" charset="0"/>
              <a:buChar char="•"/>
            </a:pPr>
            <a:r>
              <a:rPr lang="it-IT" dirty="0" err="1"/>
              <a:t>Condition</a:t>
            </a:r>
            <a:r>
              <a:rPr lang="it-IT" dirty="0"/>
              <a:t> Based </a:t>
            </a:r>
            <a:r>
              <a:rPr lang="it-IT" dirty="0" err="1"/>
              <a:t>Maintenance</a:t>
            </a:r>
            <a:r>
              <a:rPr lang="it-IT" dirty="0"/>
              <a:t> (CBM)</a:t>
            </a:r>
          </a:p>
          <a:p>
            <a:pPr marL="1085850" lvl="1" indent="-342900">
              <a:buFont typeface="Arial" panose="020B0604020202020204" pitchFamily="34" charset="0"/>
              <a:buChar char="•"/>
            </a:pPr>
            <a:r>
              <a:rPr lang="it-IT" dirty="0" err="1"/>
              <a:t>Predictive</a:t>
            </a:r>
            <a:r>
              <a:rPr lang="it-IT" dirty="0"/>
              <a:t> </a:t>
            </a:r>
            <a:r>
              <a:rPr lang="it-IT" dirty="0" err="1"/>
              <a:t>Maintenance</a:t>
            </a:r>
            <a:r>
              <a:rPr lang="it-IT" dirty="0"/>
              <a:t> (PDM)</a:t>
            </a:r>
          </a:p>
          <a:p>
            <a:endParaRPr lang="it-IT" dirty="0"/>
          </a:p>
          <a:p>
            <a:pPr marL="342900" indent="-342900">
              <a:buFont typeface="Arial" panose="020B0604020202020204" pitchFamily="34" charset="0"/>
              <a:buChar char="•"/>
            </a:pPr>
            <a:r>
              <a:rPr lang="it-IT" dirty="0"/>
              <a:t>Manutenzione Correttiva</a:t>
            </a:r>
          </a:p>
          <a:p>
            <a:pPr marL="1085850" lvl="1" indent="-342900">
              <a:buFont typeface="Arial" panose="020B0604020202020204" pitchFamily="34" charset="0"/>
              <a:buChar char="•"/>
            </a:pPr>
            <a:r>
              <a:rPr lang="it-IT" dirty="0" err="1"/>
              <a:t>Deferred</a:t>
            </a:r>
            <a:r>
              <a:rPr lang="it-IT" dirty="0"/>
              <a:t> </a:t>
            </a:r>
            <a:r>
              <a:rPr lang="it-IT" dirty="0" err="1"/>
              <a:t>Corrective</a:t>
            </a:r>
            <a:r>
              <a:rPr lang="it-IT" dirty="0"/>
              <a:t> </a:t>
            </a:r>
            <a:r>
              <a:rPr lang="it-IT" dirty="0" err="1"/>
              <a:t>Maintenance</a:t>
            </a:r>
            <a:endParaRPr lang="it-IT" dirty="0"/>
          </a:p>
          <a:p>
            <a:pPr marL="1085850" lvl="1" indent="-342900">
              <a:buFont typeface="Arial" panose="020B0604020202020204" pitchFamily="34" charset="0"/>
              <a:buChar char="•"/>
            </a:pPr>
            <a:r>
              <a:rPr lang="it-IT" dirty="0"/>
              <a:t>Emergency </a:t>
            </a:r>
            <a:r>
              <a:rPr lang="it-IT" dirty="0" err="1"/>
              <a:t>Maintenance</a:t>
            </a:r>
            <a:r>
              <a:rPr lang="it-IT" dirty="0"/>
              <a:t> (EM)</a:t>
            </a:r>
          </a:p>
        </p:txBody>
      </p:sp>
      <p:pic>
        <p:nvPicPr>
          <p:cNvPr id="1026" name="Picture 2">
            <a:extLst>
              <a:ext uri="{FF2B5EF4-FFF2-40B4-BE49-F238E27FC236}">
                <a16:creationId xmlns:a16="http://schemas.microsoft.com/office/drawing/2014/main" id="{60A3FAC7-474E-42C4-BBCA-FA34C32D5FF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80408" y="1878553"/>
            <a:ext cx="5325946" cy="354953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7236648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DB03E061-1907-4F31-B2CA-D7521E609047}"/>
              </a:ext>
            </a:extLst>
          </p:cNvPr>
          <p:cNvSpPr>
            <a:spLocks noGrp="1"/>
          </p:cNvSpPr>
          <p:nvPr>
            <p:ph type="title"/>
          </p:nvPr>
        </p:nvSpPr>
        <p:spPr/>
        <p:txBody>
          <a:bodyPr/>
          <a:lstStyle/>
          <a:p>
            <a:r>
              <a:rPr lang="it-IT" dirty="0"/>
              <a:t>Manutenzione programmata</a:t>
            </a:r>
          </a:p>
        </p:txBody>
      </p:sp>
      <p:sp>
        <p:nvSpPr>
          <p:cNvPr id="3" name="Segnaposto contenuto 2">
            <a:extLst>
              <a:ext uri="{FF2B5EF4-FFF2-40B4-BE49-F238E27FC236}">
                <a16:creationId xmlns:a16="http://schemas.microsoft.com/office/drawing/2014/main" id="{CD063D12-0040-48C3-B8E1-CDB7903264D0}"/>
              </a:ext>
            </a:extLst>
          </p:cNvPr>
          <p:cNvSpPr>
            <a:spLocks noGrp="1"/>
          </p:cNvSpPr>
          <p:nvPr>
            <p:ph idx="1"/>
          </p:nvPr>
        </p:nvSpPr>
        <p:spPr>
          <a:xfrm>
            <a:off x="210370" y="1180479"/>
            <a:ext cx="8243518" cy="4945685"/>
          </a:xfrm>
        </p:spPr>
        <p:txBody>
          <a:bodyPr>
            <a:normAutofit lnSpcReduction="10000"/>
          </a:bodyPr>
          <a:lstStyle/>
          <a:p>
            <a:r>
              <a:rPr lang="it-IT" dirty="0"/>
              <a:t>Sostituzione o al rinnovo di un componente per ripristinarne l'affidabilità ad un determinato orario, intervallo o utilizzo, indipendentemente dalle sue condizioni. </a:t>
            </a:r>
          </a:p>
          <a:p>
            <a:endParaRPr lang="it-IT" dirty="0"/>
          </a:p>
          <a:p>
            <a:r>
              <a:rPr lang="it-IT" dirty="0"/>
              <a:t>Lo scopo della Manutenzione programmata è proteggere dal guasto di parti soggette ad usura note che hanno un tempo medio prevedibile tra i guasti (MTBF); si presuppone che il guasto sia legato all'età e che si possa determinare una chiara durata di vita. Oppure, che semplicemente non vale la pena di valutare la condizione e che una sostituzione basata sul tempo è più economica e ancora (ragionevolmente) efficace.</a:t>
            </a:r>
          </a:p>
          <a:p>
            <a:endParaRPr lang="it-IT" dirty="0"/>
          </a:p>
          <a:p>
            <a:r>
              <a:rPr lang="it-IT" dirty="0"/>
              <a:t>La Manutenzione programmata non può gestire modalità di guasto non legate all'età e quindi dovrebbe costituire solo una parte del programma di manutenzione complessivo</a:t>
            </a:r>
          </a:p>
        </p:txBody>
      </p:sp>
      <p:pic>
        <p:nvPicPr>
          <p:cNvPr id="2050" name="Picture 2" descr="Scheduled European Car Maintenance - Import Car Center">
            <a:extLst>
              <a:ext uri="{FF2B5EF4-FFF2-40B4-BE49-F238E27FC236}">
                <a16:creationId xmlns:a16="http://schemas.microsoft.com/office/drawing/2014/main" id="{04582D35-8B94-4CDF-9C05-B9359465A27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741315" y="1378778"/>
            <a:ext cx="3240315" cy="2148840"/>
          </a:xfrm>
          <a:prstGeom prst="rect">
            <a:avLst/>
          </a:prstGeom>
          <a:noFill/>
          <a:extLst>
            <a:ext uri="{909E8E84-426E-40DD-AFC4-6F175D3DCCD1}">
              <a14:hiddenFill xmlns:a14="http://schemas.microsoft.com/office/drawing/2010/main">
                <a:solidFill>
                  <a:srgbClr val="FFFFFF"/>
                </a:solidFill>
              </a14:hiddenFill>
            </a:ext>
          </a:extLst>
        </p:spPr>
      </p:pic>
      <p:pic>
        <p:nvPicPr>
          <p:cNvPr id="5" name="Immagine 4">
            <a:extLst>
              <a:ext uri="{FF2B5EF4-FFF2-40B4-BE49-F238E27FC236}">
                <a16:creationId xmlns:a16="http://schemas.microsoft.com/office/drawing/2014/main" id="{3A14B5B5-7020-43D5-B334-3E4A99C6EE89}"/>
              </a:ext>
            </a:extLst>
          </p:cNvPr>
          <p:cNvPicPr>
            <a:picLocks noChangeAspect="1"/>
          </p:cNvPicPr>
          <p:nvPr/>
        </p:nvPicPr>
        <p:blipFill>
          <a:blip r:embed="rId3"/>
          <a:stretch>
            <a:fillRect/>
          </a:stretch>
        </p:blipFill>
        <p:spPr>
          <a:xfrm>
            <a:off x="8740013" y="3653321"/>
            <a:ext cx="3241617" cy="2341168"/>
          </a:xfrm>
          <a:prstGeom prst="rect">
            <a:avLst/>
          </a:prstGeom>
        </p:spPr>
      </p:pic>
    </p:spTree>
    <p:extLst>
      <p:ext uri="{BB962C8B-B14F-4D97-AF65-F5344CB8AC3E}">
        <p14:creationId xmlns:p14="http://schemas.microsoft.com/office/powerpoint/2010/main" val="93672092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3976126-8AFC-42A4-A478-885B25CAC991}"/>
              </a:ext>
            </a:extLst>
          </p:cNvPr>
          <p:cNvSpPr>
            <a:spLocks noGrp="1"/>
          </p:cNvSpPr>
          <p:nvPr>
            <p:ph type="title"/>
          </p:nvPr>
        </p:nvSpPr>
        <p:spPr/>
        <p:txBody>
          <a:bodyPr/>
          <a:lstStyle/>
          <a:p>
            <a:r>
              <a:rPr lang="it-IT" dirty="0"/>
              <a:t>Manutenzione in caso di guasto</a:t>
            </a:r>
          </a:p>
        </p:txBody>
      </p:sp>
      <p:sp>
        <p:nvSpPr>
          <p:cNvPr id="3" name="Segnaposto contenuto 2">
            <a:extLst>
              <a:ext uri="{FF2B5EF4-FFF2-40B4-BE49-F238E27FC236}">
                <a16:creationId xmlns:a16="http://schemas.microsoft.com/office/drawing/2014/main" id="{7BD8A0F8-4D51-4127-B584-700013793341}"/>
              </a:ext>
            </a:extLst>
          </p:cNvPr>
          <p:cNvSpPr>
            <a:spLocks noGrp="1"/>
          </p:cNvSpPr>
          <p:nvPr>
            <p:ph idx="1"/>
          </p:nvPr>
        </p:nvSpPr>
        <p:spPr>
          <a:xfrm>
            <a:off x="210370" y="1180479"/>
            <a:ext cx="7840952" cy="4945685"/>
          </a:xfrm>
        </p:spPr>
        <p:txBody>
          <a:bodyPr>
            <a:normAutofit lnSpcReduction="10000"/>
          </a:bodyPr>
          <a:lstStyle/>
          <a:p>
            <a:r>
              <a:rPr lang="it-IT" dirty="0"/>
              <a:t>Sulle macchine sono tipicamente installati trasduttori che hanno lo scopo di rilevare i guasti associati alle funzioni di protezione. Un esempio tipico sono le valvole di sicurezza per condotte in pressione o i termometri per identificare temperature troppo alte negli impianti.</a:t>
            </a:r>
          </a:p>
          <a:p>
            <a:endParaRPr lang="it-IT" dirty="0"/>
          </a:p>
          <a:p>
            <a:r>
              <a:rPr lang="it-IT" dirty="0"/>
              <a:t>I sensori non sono necessari per il funzionamento dell’impianto fino a quando non si verifica un guasto. In condizioni operative normali non si saprà se questa apparecchiatura è ancora funzionante, cioè le modalità di guasto sono nascoste. </a:t>
            </a:r>
          </a:p>
          <a:p>
            <a:endParaRPr lang="it-IT" dirty="0"/>
          </a:p>
          <a:p>
            <a:r>
              <a:rPr lang="it-IT" dirty="0"/>
              <a:t>La manutenzione non impedisce il guasto, ma semplicemente lo rileva. Una volta rilevato, si procede alla riparazione.</a:t>
            </a:r>
          </a:p>
        </p:txBody>
      </p:sp>
      <p:pic>
        <p:nvPicPr>
          <p:cNvPr id="3074" name="Picture 2" descr="Spia olio accesa: cosa fare e come muoversi - brumbrum BLOG">
            <a:extLst>
              <a:ext uri="{FF2B5EF4-FFF2-40B4-BE49-F238E27FC236}">
                <a16:creationId xmlns:a16="http://schemas.microsoft.com/office/drawing/2014/main" id="{710138CD-822B-41ED-B3CD-4A6AD2EF63B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158598" y="1249681"/>
            <a:ext cx="3751807" cy="1875904"/>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Pipeline Transportation Pumps">
            <a:extLst>
              <a:ext uri="{FF2B5EF4-FFF2-40B4-BE49-F238E27FC236}">
                <a16:creationId xmlns:a16="http://schemas.microsoft.com/office/drawing/2014/main" id="{BC1C6A8B-0DBD-4131-A288-B6345F25683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158487" y="3233652"/>
            <a:ext cx="3751919" cy="273904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692743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0A38146D-4336-40AA-BC6F-BA958B536E6D}"/>
              </a:ext>
            </a:extLst>
          </p:cNvPr>
          <p:cNvSpPr>
            <a:spLocks noGrp="1"/>
          </p:cNvSpPr>
          <p:nvPr>
            <p:ph type="title"/>
          </p:nvPr>
        </p:nvSpPr>
        <p:spPr/>
        <p:txBody>
          <a:bodyPr/>
          <a:lstStyle/>
          <a:p>
            <a:r>
              <a:rPr lang="it-IT" dirty="0"/>
              <a:t>Manutenzione basata sul rischio</a:t>
            </a:r>
          </a:p>
        </p:txBody>
      </p:sp>
      <p:sp>
        <p:nvSpPr>
          <p:cNvPr id="3" name="Segnaposto contenuto 2">
            <a:extLst>
              <a:ext uri="{FF2B5EF4-FFF2-40B4-BE49-F238E27FC236}">
                <a16:creationId xmlns:a16="http://schemas.microsoft.com/office/drawing/2014/main" id="{72E54FC1-B266-44F5-B139-99FDE1824075}"/>
              </a:ext>
            </a:extLst>
          </p:cNvPr>
          <p:cNvSpPr>
            <a:spLocks noGrp="1"/>
          </p:cNvSpPr>
          <p:nvPr>
            <p:ph idx="1"/>
          </p:nvPr>
        </p:nvSpPr>
        <p:spPr/>
        <p:txBody>
          <a:bodyPr>
            <a:normAutofit/>
          </a:bodyPr>
          <a:lstStyle/>
          <a:p>
            <a:r>
              <a:rPr lang="it-IT" dirty="0"/>
              <a:t>RBM utilizza una metodologia di valutazione del rischio per assegnare le risorse di manutenzione a quegli asset che comportano il rischio maggiore in caso di guasto (rischio = probabilità x conseguenza).</a:t>
            </a:r>
          </a:p>
          <a:p>
            <a:endParaRPr lang="it-IT" dirty="0"/>
          </a:p>
          <a:p>
            <a:r>
              <a:rPr lang="it-IT" dirty="0"/>
              <a:t>Le apparecchiature che presentano un rischio più elevato e conseguenze alte di guasto sono soggette a ispezioni più frequenti. Le apparecchiature a basso rischio possono essere sottoposte a manutenzione con una frequenza molto più bassa e possibilmente con una portata di lavoro molto più ridotta.</a:t>
            </a:r>
          </a:p>
          <a:p>
            <a:endParaRPr lang="it-IT" dirty="0"/>
          </a:p>
          <a:p>
            <a:r>
              <a:rPr lang="it-IT" dirty="0"/>
              <a:t>RBM è essenzialmente una manutenzione preventiva in cui la frequenza e la portata delle attività di manutenzione sono continuamente ottimizzate sulla base dei risultati dei test o delle ispezioni e di un'accurata valutazione del rischio. </a:t>
            </a:r>
          </a:p>
        </p:txBody>
      </p:sp>
    </p:spTree>
    <p:extLst>
      <p:ext uri="{BB962C8B-B14F-4D97-AF65-F5344CB8AC3E}">
        <p14:creationId xmlns:p14="http://schemas.microsoft.com/office/powerpoint/2010/main" val="63956373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52483C43-7859-4E29-A3B5-48C9FEBF89E9}"/>
              </a:ext>
            </a:extLst>
          </p:cNvPr>
          <p:cNvSpPr>
            <a:spLocks noGrp="1"/>
          </p:cNvSpPr>
          <p:nvPr>
            <p:ph type="title"/>
          </p:nvPr>
        </p:nvSpPr>
        <p:spPr/>
        <p:txBody>
          <a:bodyPr/>
          <a:lstStyle/>
          <a:p>
            <a:r>
              <a:rPr lang="it-IT" dirty="0" err="1"/>
              <a:t>Condition</a:t>
            </a:r>
            <a:r>
              <a:rPr lang="it-IT" dirty="0"/>
              <a:t>-Based </a:t>
            </a:r>
            <a:r>
              <a:rPr lang="it-IT" dirty="0" err="1"/>
              <a:t>Maintenance</a:t>
            </a:r>
            <a:endParaRPr lang="it-IT" dirty="0"/>
          </a:p>
        </p:txBody>
      </p:sp>
      <p:sp>
        <p:nvSpPr>
          <p:cNvPr id="3" name="Segnaposto contenuto 2">
            <a:extLst>
              <a:ext uri="{FF2B5EF4-FFF2-40B4-BE49-F238E27FC236}">
                <a16:creationId xmlns:a16="http://schemas.microsoft.com/office/drawing/2014/main" id="{C3A26A9E-BBED-4B70-98E0-2D4DE7FA5D97}"/>
              </a:ext>
            </a:extLst>
          </p:cNvPr>
          <p:cNvSpPr>
            <a:spLocks noGrp="1"/>
          </p:cNvSpPr>
          <p:nvPr>
            <p:ph idx="1"/>
          </p:nvPr>
        </p:nvSpPr>
        <p:spPr>
          <a:xfrm>
            <a:off x="210369" y="1180479"/>
            <a:ext cx="8335115" cy="4945685"/>
          </a:xfrm>
        </p:spPr>
        <p:txBody>
          <a:bodyPr>
            <a:normAutofit/>
          </a:bodyPr>
          <a:lstStyle/>
          <a:p>
            <a:r>
              <a:rPr lang="it-IT" dirty="0"/>
              <a:t>La maggior parte delle modalità di guasto non sono legate all’età, ma danno qualche sorta di avvertimento che qualcosa sta per verificarsi.</a:t>
            </a:r>
          </a:p>
          <a:p>
            <a:endParaRPr lang="it-IT" dirty="0"/>
          </a:p>
          <a:p>
            <a:r>
              <a:rPr lang="it-IT" dirty="0"/>
              <a:t>Questi avvertimenti sono la base della CBM; se qualcosa è nelle prime fasi del guasto, può essere possibile intervenire per evitare che il guasto stesso si verifichi completamente </a:t>
            </a:r>
          </a:p>
          <a:p>
            <a:endParaRPr lang="it-IT" dirty="0"/>
          </a:p>
          <a:p>
            <a:r>
              <a:rPr lang="it-IT" dirty="0"/>
              <a:t>La CBM cerca quindi la prova fisica che un guasto si sta verificando o sta per verificarsi. Pensare al CBM in questo modo mostra le sue più ampie applicazioni al di fuori delle tecniche di </a:t>
            </a:r>
            <a:r>
              <a:rPr lang="it-IT" dirty="0" err="1"/>
              <a:t>condition</a:t>
            </a:r>
            <a:r>
              <a:rPr lang="it-IT" dirty="0"/>
              <a:t> monitoring spesso associate solo ad apparecchiature rotanti.</a:t>
            </a:r>
          </a:p>
        </p:txBody>
      </p:sp>
      <p:pic>
        <p:nvPicPr>
          <p:cNvPr id="4098" name="Picture 2" descr="Successfully Navigating Condition-Based Maintenance Language">
            <a:extLst>
              <a:ext uri="{FF2B5EF4-FFF2-40B4-BE49-F238E27FC236}">
                <a16:creationId xmlns:a16="http://schemas.microsoft.com/office/drawing/2014/main" id="{945170E4-45DD-4A43-BFFF-F4BBA9D4A0B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587050" y="1180479"/>
            <a:ext cx="3604950" cy="286781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855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C636C49D-ACA8-4807-9028-FC9AEEDAEC1D}"/>
              </a:ext>
            </a:extLst>
          </p:cNvPr>
          <p:cNvSpPr>
            <a:spLocks noGrp="1"/>
          </p:cNvSpPr>
          <p:nvPr>
            <p:ph type="title"/>
          </p:nvPr>
        </p:nvSpPr>
        <p:spPr/>
        <p:txBody>
          <a:bodyPr/>
          <a:lstStyle/>
          <a:p>
            <a:r>
              <a:rPr lang="it-IT" dirty="0"/>
              <a:t>La Curva P-G</a:t>
            </a:r>
          </a:p>
        </p:txBody>
      </p:sp>
      <p:cxnSp>
        <p:nvCxnSpPr>
          <p:cNvPr id="5" name="Connettore 2 4">
            <a:extLst>
              <a:ext uri="{FF2B5EF4-FFF2-40B4-BE49-F238E27FC236}">
                <a16:creationId xmlns:a16="http://schemas.microsoft.com/office/drawing/2014/main" id="{DC65F8E3-CB66-4550-BC50-32635F01073B}"/>
              </a:ext>
            </a:extLst>
          </p:cNvPr>
          <p:cNvCxnSpPr/>
          <p:nvPr/>
        </p:nvCxnSpPr>
        <p:spPr>
          <a:xfrm flipV="1">
            <a:off x="1593011" y="1518250"/>
            <a:ext cx="0" cy="4272951"/>
          </a:xfrm>
          <a:prstGeom prst="straightConnector1">
            <a:avLst/>
          </a:prstGeom>
          <a:ln>
            <a:tailEnd type="triangle"/>
          </a:ln>
        </p:spPr>
        <p:style>
          <a:lnRef idx="2">
            <a:schemeClr val="dk1"/>
          </a:lnRef>
          <a:fillRef idx="0">
            <a:schemeClr val="dk1"/>
          </a:fillRef>
          <a:effectRef idx="1">
            <a:schemeClr val="dk1"/>
          </a:effectRef>
          <a:fontRef idx="minor">
            <a:schemeClr val="tx1"/>
          </a:fontRef>
        </p:style>
      </p:cxnSp>
      <p:cxnSp>
        <p:nvCxnSpPr>
          <p:cNvPr id="7" name="Connettore 2 6">
            <a:extLst>
              <a:ext uri="{FF2B5EF4-FFF2-40B4-BE49-F238E27FC236}">
                <a16:creationId xmlns:a16="http://schemas.microsoft.com/office/drawing/2014/main" id="{9C7C6847-B311-4A56-9F27-74E11D7DB24F}"/>
              </a:ext>
            </a:extLst>
          </p:cNvPr>
          <p:cNvCxnSpPr>
            <a:cxnSpLocks/>
          </p:cNvCxnSpPr>
          <p:nvPr/>
        </p:nvCxnSpPr>
        <p:spPr>
          <a:xfrm>
            <a:off x="1547003" y="5745192"/>
            <a:ext cx="8609163" cy="0"/>
          </a:xfrm>
          <a:prstGeom prst="straightConnector1">
            <a:avLst/>
          </a:prstGeom>
          <a:ln>
            <a:tailEnd type="triangle"/>
          </a:ln>
        </p:spPr>
        <p:style>
          <a:lnRef idx="2">
            <a:schemeClr val="dk1"/>
          </a:lnRef>
          <a:fillRef idx="0">
            <a:schemeClr val="dk1"/>
          </a:fillRef>
          <a:effectRef idx="1">
            <a:schemeClr val="dk1"/>
          </a:effectRef>
          <a:fontRef idx="minor">
            <a:schemeClr val="tx1"/>
          </a:fontRef>
        </p:style>
      </p:cxnSp>
      <p:sp>
        <p:nvSpPr>
          <p:cNvPr id="9" name="CasellaDiTesto 8">
            <a:extLst>
              <a:ext uri="{FF2B5EF4-FFF2-40B4-BE49-F238E27FC236}">
                <a16:creationId xmlns:a16="http://schemas.microsoft.com/office/drawing/2014/main" id="{9C9FB5F9-B0BC-498D-87B1-BEA81CE1FECF}"/>
              </a:ext>
            </a:extLst>
          </p:cNvPr>
          <p:cNvSpPr txBox="1"/>
          <p:nvPr/>
        </p:nvSpPr>
        <p:spPr>
          <a:xfrm rot="16200000">
            <a:off x="-247926" y="3244333"/>
            <a:ext cx="3312543" cy="369332"/>
          </a:xfrm>
          <a:prstGeom prst="rect">
            <a:avLst/>
          </a:prstGeom>
          <a:noFill/>
        </p:spPr>
        <p:txBody>
          <a:bodyPr wrap="square" rtlCol="0">
            <a:spAutoFit/>
          </a:bodyPr>
          <a:lstStyle/>
          <a:p>
            <a:r>
              <a:rPr lang="it-IT" dirty="0"/>
              <a:t>Prestazioni funzionali</a:t>
            </a:r>
          </a:p>
        </p:txBody>
      </p:sp>
      <p:sp>
        <p:nvSpPr>
          <p:cNvPr id="10" name="CasellaDiTesto 9">
            <a:extLst>
              <a:ext uri="{FF2B5EF4-FFF2-40B4-BE49-F238E27FC236}">
                <a16:creationId xmlns:a16="http://schemas.microsoft.com/office/drawing/2014/main" id="{9BE16A42-4C28-4C2C-AD6F-DA12C2126FCC}"/>
              </a:ext>
            </a:extLst>
          </p:cNvPr>
          <p:cNvSpPr txBox="1"/>
          <p:nvPr/>
        </p:nvSpPr>
        <p:spPr>
          <a:xfrm>
            <a:off x="3518389" y="1307586"/>
            <a:ext cx="4301706" cy="646331"/>
          </a:xfrm>
          <a:prstGeom prst="rect">
            <a:avLst/>
          </a:prstGeom>
          <a:noFill/>
        </p:spPr>
        <p:txBody>
          <a:bodyPr wrap="square" rtlCol="0">
            <a:spAutoFit/>
          </a:bodyPr>
          <a:lstStyle/>
          <a:p>
            <a:r>
              <a:rPr lang="it-IT" dirty="0"/>
              <a:t>P: cambiamento delle condizioni di funzionamento</a:t>
            </a:r>
          </a:p>
        </p:txBody>
      </p:sp>
      <p:sp>
        <p:nvSpPr>
          <p:cNvPr id="12" name="CasellaDiTesto 11">
            <a:extLst>
              <a:ext uri="{FF2B5EF4-FFF2-40B4-BE49-F238E27FC236}">
                <a16:creationId xmlns:a16="http://schemas.microsoft.com/office/drawing/2014/main" id="{E265353F-ACF5-436A-A039-526868642A5E}"/>
              </a:ext>
            </a:extLst>
          </p:cNvPr>
          <p:cNvSpPr txBox="1"/>
          <p:nvPr/>
        </p:nvSpPr>
        <p:spPr>
          <a:xfrm>
            <a:off x="1758682" y="2298615"/>
            <a:ext cx="2474006" cy="369332"/>
          </a:xfrm>
          <a:prstGeom prst="rect">
            <a:avLst/>
          </a:prstGeom>
          <a:noFill/>
        </p:spPr>
        <p:txBody>
          <a:bodyPr wrap="square" rtlCol="0">
            <a:spAutoFit/>
          </a:bodyPr>
          <a:lstStyle/>
          <a:p>
            <a:r>
              <a:rPr lang="it-IT" dirty="0"/>
              <a:t>Funzionamento corretto</a:t>
            </a:r>
          </a:p>
        </p:txBody>
      </p:sp>
      <p:sp>
        <p:nvSpPr>
          <p:cNvPr id="13" name="CasellaDiTesto 12">
            <a:extLst>
              <a:ext uri="{FF2B5EF4-FFF2-40B4-BE49-F238E27FC236}">
                <a16:creationId xmlns:a16="http://schemas.microsoft.com/office/drawing/2014/main" id="{80A6F918-47C0-4E73-8405-0E35C513DC83}"/>
              </a:ext>
            </a:extLst>
          </p:cNvPr>
          <p:cNvSpPr txBox="1"/>
          <p:nvPr/>
        </p:nvSpPr>
        <p:spPr>
          <a:xfrm>
            <a:off x="4475794" y="2587336"/>
            <a:ext cx="1863307" cy="646331"/>
          </a:xfrm>
          <a:prstGeom prst="rect">
            <a:avLst/>
          </a:prstGeom>
          <a:noFill/>
        </p:spPr>
        <p:txBody>
          <a:bodyPr wrap="square" rtlCol="0">
            <a:spAutoFit/>
          </a:bodyPr>
          <a:lstStyle/>
          <a:p>
            <a:r>
              <a:rPr lang="it-IT" dirty="0"/>
              <a:t>Peggioramento delle condizioni</a:t>
            </a:r>
          </a:p>
        </p:txBody>
      </p:sp>
      <p:sp>
        <p:nvSpPr>
          <p:cNvPr id="14" name="CasellaDiTesto 13">
            <a:extLst>
              <a:ext uri="{FF2B5EF4-FFF2-40B4-BE49-F238E27FC236}">
                <a16:creationId xmlns:a16="http://schemas.microsoft.com/office/drawing/2014/main" id="{9F2CB557-5DE3-41EC-8873-AF1F0A65AE66}"/>
              </a:ext>
            </a:extLst>
          </p:cNvPr>
          <p:cNvSpPr txBox="1"/>
          <p:nvPr/>
        </p:nvSpPr>
        <p:spPr>
          <a:xfrm>
            <a:off x="7163048" y="2647072"/>
            <a:ext cx="1863307" cy="369332"/>
          </a:xfrm>
          <a:prstGeom prst="rect">
            <a:avLst/>
          </a:prstGeom>
          <a:noFill/>
        </p:spPr>
        <p:txBody>
          <a:bodyPr wrap="square" rtlCol="0">
            <a:spAutoFit/>
          </a:bodyPr>
          <a:lstStyle/>
          <a:p>
            <a:r>
              <a:rPr lang="it-IT" dirty="0"/>
              <a:t>Guasto incipiente</a:t>
            </a:r>
          </a:p>
        </p:txBody>
      </p:sp>
      <p:sp>
        <p:nvSpPr>
          <p:cNvPr id="15" name="CasellaDiTesto 14">
            <a:extLst>
              <a:ext uri="{FF2B5EF4-FFF2-40B4-BE49-F238E27FC236}">
                <a16:creationId xmlns:a16="http://schemas.microsoft.com/office/drawing/2014/main" id="{0AF5146B-928B-4851-83C3-A3614FA31D8B}"/>
              </a:ext>
            </a:extLst>
          </p:cNvPr>
          <p:cNvSpPr txBox="1"/>
          <p:nvPr/>
        </p:nvSpPr>
        <p:spPr>
          <a:xfrm>
            <a:off x="8157465" y="3404491"/>
            <a:ext cx="1863307" cy="369332"/>
          </a:xfrm>
          <a:prstGeom prst="rect">
            <a:avLst/>
          </a:prstGeom>
          <a:noFill/>
        </p:spPr>
        <p:txBody>
          <a:bodyPr wrap="square" rtlCol="0">
            <a:spAutoFit/>
          </a:bodyPr>
          <a:lstStyle/>
          <a:p>
            <a:r>
              <a:rPr lang="it-IT" dirty="0"/>
              <a:t>G: Guasto</a:t>
            </a:r>
          </a:p>
        </p:txBody>
      </p:sp>
      <p:sp>
        <p:nvSpPr>
          <p:cNvPr id="16" name="CasellaDiTesto 15">
            <a:extLst>
              <a:ext uri="{FF2B5EF4-FFF2-40B4-BE49-F238E27FC236}">
                <a16:creationId xmlns:a16="http://schemas.microsoft.com/office/drawing/2014/main" id="{E274416E-9382-4204-805D-22E0966CB721}"/>
              </a:ext>
            </a:extLst>
          </p:cNvPr>
          <p:cNvSpPr txBox="1"/>
          <p:nvPr/>
        </p:nvSpPr>
        <p:spPr>
          <a:xfrm>
            <a:off x="8890958" y="4900574"/>
            <a:ext cx="1863307" cy="646331"/>
          </a:xfrm>
          <a:prstGeom prst="rect">
            <a:avLst/>
          </a:prstGeom>
          <a:noFill/>
        </p:spPr>
        <p:txBody>
          <a:bodyPr wrap="square" rtlCol="0">
            <a:spAutoFit/>
          </a:bodyPr>
          <a:lstStyle/>
          <a:p>
            <a:r>
              <a:rPr lang="it-IT" dirty="0"/>
              <a:t>Crollo funzionalità</a:t>
            </a:r>
          </a:p>
        </p:txBody>
      </p:sp>
      <p:sp>
        <p:nvSpPr>
          <p:cNvPr id="17" name="CasellaDiTesto 16">
            <a:extLst>
              <a:ext uri="{FF2B5EF4-FFF2-40B4-BE49-F238E27FC236}">
                <a16:creationId xmlns:a16="http://schemas.microsoft.com/office/drawing/2014/main" id="{579C6959-992F-4864-99FC-48CC28E801E2}"/>
              </a:ext>
            </a:extLst>
          </p:cNvPr>
          <p:cNvSpPr txBox="1"/>
          <p:nvPr/>
        </p:nvSpPr>
        <p:spPr>
          <a:xfrm>
            <a:off x="8579220" y="5745192"/>
            <a:ext cx="1863307" cy="369332"/>
          </a:xfrm>
          <a:prstGeom prst="rect">
            <a:avLst/>
          </a:prstGeom>
          <a:noFill/>
        </p:spPr>
        <p:txBody>
          <a:bodyPr wrap="square" rtlCol="0">
            <a:spAutoFit/>
          </a:bodyPr>
          <a:lstStyle/>
          <a:p>
            <a:r>
              <a:rPr lang="it-IT" dirty="0"/>
              <a:t>Tempo</a:t>
            </a:r>
          </a:p>
        </p:txBody>
      </p:sp>
      <p:sp>
        <p:nvSpPr>
          <p:cNvPr id="18" name="Figura a mano libera: forma 17">
            <a:extLst>
              <a:ext uri="{FF2B5EF4-FFF2-40B4-BE49-F238E27FC236}">
                <a16:creationId xmlns:a16="http://schemas.microsoft.com/office/drawing/2014/main" id="{7ACAECEF-3C58-42A1-8C63-6C6D1D434F3B}"/>
              </a:ext>
            </a:extLst>
          </p:cNvPr>
          <p:cNvSpPr/>
          <p:nvPr/>
        </p:nvSpPr>
        <p:spPr>
          <a:xfrm>
            <a:off x="1736785" y="2177676"/>
            <a:ext cx="7010400" cy="3510007"/>
          </a:xfrm>
          <a:custGeom>
            <a:avLst/>
            <a:gdLst>
              <a:gd name="connsiteX0" fmla="*/ 0 w 7010400"/>
              <a:gd name="connsiteY0" fmla="*/ 19184 h 3510007"/>
              <a:gd name="connsiteX1" fmla="*/ 1040921 w 7010400"/>
              <a:gd name="connsiteY1" fmla="*/ 1932 h 3510007"/>
              <a:gd name="connsiteX2" fmla="*/ 2208362 w 7010400"/>
              <a:gd name="connsiteY2" fmla="*/ 59441 h 3510007"/>
              <a:gd name="connsiteX3" fmla="*/ 3301041 w 7010400"/>
              <a:gd name="connsiteY3" fmla="*/ 249222 h 3510007"/>
              <a:gd name="connsiteX4" fmla="*/ 4865298 w 7010400"/>
              <a:gd name="connsiteY4" fmla="*/ 651788 h 3510007"/>
              <a:gd name="connsiteX5" fmla="*/ 6228272 w 7010400"/>
              <a:gd name="connsiteY5" fmla="*/ 1336150 h 3510007"/>
              <a:gd name="connsiteX6" fmla="*/ 6832121 w 7010400"/>
              <a:gd name="connsiteY6" fmla="*/ 2175788 h 3510007"/>
              <a:gd name="connsiteX7" fmla="*/ 7010400 w 7010400"/>
              <a:gd name="connsiteY7" fmla="*/ 3510007 h 3510007"/>
              <a:gd name="connsiteX8" fmla="*/ 7010400 w 7010400"/>
              <a:gd name="connsiteY8" fmla="*/ 3510007 h 351000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7010400" h="3510007">
                <a:moveTo>
                  <a:pt x="0" y="19184"/>
                </a:moveTo>
                <a:cubicBezTo>
                  <a:pt x="336430" y="7203"/>
                  <a:pt x="672861" y="-4777"/>
                  <a:pt x="1040921" y="1932"/>
                </a:cubicBezTo>
                <a:cubicBezTo>
                  <a:pt x="1408981" y="8641"/>
                  <a:pt x="1831675" y="18226"/>
                  <a:pt x="2208362" y="59441"/>
                </a:cubicBezTo>
                <a:cubicBezTo>
                  <a:pt x="2585049" y="100656"/>
                  <a:pt x="2858218" y="150498"/>
                  <a:pt x="3301041" y="249222"/>
                </a:cubicBezTo>
                <a:cubicBezTo>
                  <a:pt x="3743864" y="347947"/>
                  <a:pt x="4377426" y="470633"/>
                  <a:pt x="4865298" y="651788"/>
                </a:cubicBezTo>
                <a:cubicBezTo>
                  <a:pt x="5353170" y="832943"/>
                  <a:pt x="5900468" y="1082150"/>
                  <a:pt x="6228272" y="1336150"/>
                </a:cubicBezTo>
                <a:cubicBezTo>
                  <a:pt x="6556076" y="1590150"/>
                  <a:pt x="6701766" y="1813479"/>
                  <a:pt x="6832121" y="2175788"/>
                </a:cubicBezTo>
                <a:cubicBezTo>
                  <a:pt x="6962476" y="2538097"/>
                  <a:pt x="7010400" y="3510007"/>
                  <a:pt x="7010400" y="3510007"/>
                </a:cubicBezTo>
                <a:lnTo>
                  <a:pt x="7010400" y="3510007"/>
                </a:lnTo>
              </a:path>
            </a:pathLst>
          </a:custGeom>
        </p:spPr>
        <p:style>
          <a:lnRef idx="3">
            <a:schemeClr val="accent2"/>
          </a:lnRef>
          <a:fillRef idx="0">
            <a:schemeClr val="accent2"/>
          </a:fillRef>
          <a:effectRef idx="2">
            <a:schemeClr val="accent2"/>
          </a:effectRef>
          <a:fontRef idx="minor">
            <a:schemeClr val="tx1"/>
          </a:fontRef>
        </p:style>
        <p:txBody>
          <a:bodyPr rtlCol="0" anchor="ctr"/>
          <a:lstStyle/>
          <a:p>
            <a:pPr algn="ctr"/>
            <a:endParaRPr lang="it-IT"/>
          </a:p>
        </p:txBody>
      </p:sp>
      <p:cxnSp>
        <p:nvCxnSpPr>
          <p:cNvPr id="20" name="Connettore diritto 19">
            <a:extLst>
              <a:ext uri="{FF2B5EF4-FFF2-40B4-BE49-F238E27FC236}">
                <a16:creationId xmlns:a16="http://schemas.microsoft.com/office/drawing/2014/main" id="{20A41A65-5246-471E-BCBC-70E5EAD27D92}"/>
              </a:ext>
            </a:extLst>
          </p:cNvPr>
          <p:cNvCxnSpPr>
            <a:cxnSpLocks/>
          </p:cNvCxnSpPr>
          <p:nvPr/>
        </p:nvCxnSpPr>
        <p:spPr>
          <a:xfrm flipV="1">
            <a:off x="4439728" y="2327123"/>
            <a:ext cx="0" cy="3418069"/>
          </a:xfrm>
          <a:prstGeom prst="line">
            <a:avLst/>
          </a:prstGeom>
        </p:spPr>
        <p:style>
          <a:lnRef idx="2">
            <a:schemeClr val="accent1"/>
          </a:lnRef>
          <a:fillRef idx="0">
            <a:schemeClr val="accent1"/>
          </a:fillRef>
          <a:effectRef idx="1">
            <a:schemeClr val="accent1"/>
          </a:effectRef>
          <a:fontRef idx="minor">
            <a:schemeClr val="tx1"/>
          </a:fontRef>
        </p:style>
      </p:cxnSp>
      <p:cxnSp>
        <p:nvCxnSpPr>
          <p:cNvPr id="23" name="Connettore diritto 22">
            <a:extLst>
              <a:ext uri="{FF2B5EF4-FFF2-40B4-BE49-F238E27FC236}">
                <a16:creationId xmlns:a16="http://schemas.microsoft.com/office/drawing/2014/main" id="{4E5E5878-CEAA-4616-AA66-E14DBAA06E60}"/>
              </a:ext>
            </a:extLst>
          </p:cNvPr>
          <p:cNvCxnSpPr>
            <a:cxnSpLocks/>
          </p:cNvCxnSpPr>
          <p:nvPr/>
        </p:nvCxnSpPr>
        <p:spPr>
          <a:xfrm flipV="1">
            <a:off x="8126083" y="3683145"/>
            <a:ext cx="0" cy="2062047"/>
          </a:xfrm>
          <a:prstGeom prst="line">
            <a:avLst/>
          </a:prstGeom>
        </p:spPr>
        <p:style>
          <a:lnRef idx="2">
            <a:schemeClr val="accent1"/>
          </a:lnRef>
          <a:fillRef idx="0">
            <a:schemeClr val="accent1"/>
          </a:fillRef>
          <a:effectRef idx="1">
            <a:schemeClr val="accent1"/>
          </a:effectRef>
          <a:fontRef idx="minor">
            <a:schemeClr val="tx1"/>
          </a:fontRef>
        </p:style>
      </p:cxnSp>
      <p:cxnSp>
        <p:nvCxnSpPr>
          <p:cNvPr id="27" name="Connettore 2 26">
            <a:extLst>
              <a:ext uri="{FF2B5EF4-FFF2-40B4-BE49-F238E27FC236}">
                <a16:creationId xmlns:a16="http://schemas.microsoft.com/office/drawing/2014/main" id="{1E8957DD-F951-42E7-91CF-8DFE8E356194}"/>
              </a:ext>
            </a:extLst>
          </p:cNvPr>
          <p:cNvCxnSpPr>
            <a:cxnSpLocks/>
          </p:cNvCxnSpPr>
          <p:nvPr/>
        </p:nvCxnSpPr>
        <p:spPr>
          <a:xfrm flipV="1">
            <a:off x="4439728" y="5046818"/>
            <a:ext cx="3654974" cy="1"/>
          </a:xfrm>
          <a:prstGeom prst="straightConnector1">
            <a:avLst/>
          </a:prstGeom>
          <a:ln>
            <a:headEnd type="triangle"/>
            <a:tailEnd type="triangle"/>
          </a:ln>
        </p:spPr>
        <p:style>
          <a:lnRef idx="2">
            <a:schemeClr val="accent1"/>
          </a:lnRef>
          <a:fillRef idx="0">
            <a:schemeClr val="accent1"/>
          </a:fillRef>
          <a:effectRef idx="1">
            <a:schemeClr val="accent1"/>
          </a:effectRef>
          <a:fontRef idx="minor">
            <a:schemeClr val="tx1"/>
          </a:fontRef>
        </p:style>
      </p:cxnSp>
      <p:sp>
        <p:nvSpPr>
          <p:cNvPr id="31" name="CasellaDiTesto 30">
            <a:extLst>
              <a:ext uri="{FF2B5EF4-FFF2-40B4-BE49-F238E27FC236}">
                <a16:creationId xmlns:a16="http://schemas.microsoft.com/office/drawing/2014/main" id="{1B923F8F-61A7-4744-9364-5ED41105552B}"/>
              </a:ext>
            </a:extLst>
          </p:cNvPr>
          <p:cNvSpPr txBox="1"/>
          <p:nvPr/>
        </p:nvSpPr>
        <p:spPr>
          <a:xfrm>
            <a:off x="5434642" y="4673612"/>
            <a:ext cx="2520475" cy="369332"/>
          </a:xfrm>
          <a:prstGeom prst="rect">
            <a:avLst/>
          </a:prstGeom>
          <a:noFill/>
        </p:spPr>
        <p:txBody>
          <a:bodyPr wrap="square" rtlCol="0">
            <a:spAutoFit/>
          </a:bodyPr>
          <a:lstStyle/>
          <a:p>
            <a:r>
              <a:rPr lang="it-IT" dirty="0"/>
              <a:t>Lasso di tempo P-G</a:t>
            </a:r>
          </a:p>
        </p:txBody>
      </p:sp>
    </p:spTree>
    <p:extLst>
      <p:ext uri="{BB962C8B-B14F-4D97-AF65-F5344CB8AC3E}">
        <p14:creationId xmlns:p14="http://schemas.microsoft.com/office/powerpoint/2010/main" val="382304120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52483C43-7859-4E29-A3B5-48C9FEBF89E9}"/>
              </a:ext>
            </a:extLst>
          </p:cNvPr>
          <p:cNvSpPr>
            <a:spLocks noGrp="1"/>
          </p:cNvSpPr>
          <p:nvPr>
            <p:ph type="title"/>
          </p:nvPr>
        </p:nvSpPr>
        <p:spPr/>
        <p:txBody>
          <a:bodyPr/>
          <a:lstStyle/>
          <a:p>
            <a:r>
              <a:rPr lang="it-IT" dirty="0" err="1"/>
              <a:t>Condition</a:t>
            </a:r>
            <a:r>
              <a:rPr lang="it-IT" dirty="0"/>
              <a:t>-Based </a:t>
            </a:r>
            <a:r>
              <a:rPr lang="it-IT" dirty="0" err="1"/>
              <a:t>Maintenance</a:t>
            </a:r>
            <a:endParaRPr lang="it-IT" dirty="0"/>
          </a:p>
        </p:txBody>
      </p:sp>
      <p:sp>
        <p:nvSpPr>
          <p:cNvPr id="3" name="Segnaposto contenuto 2">
            <a:extLst>
              <a:ext uri="{FF2B5EF4-FFF2-40B4-BE49-F238E27FC236}">
                <a16:creationId xmlns:a16="http://schemas.microsoft.com/office/drawing/2014/main" id="{C3A26A9E-BBED-4B70-98E0-2D4DE7FA5D97}"/>
              </a:ext>
            </a:extLst>
          </p:cNvPr>
          <p:cNvSpPr>
            <a:spLocks noGrp="1"/>
          </p:cNvSpPr>
          <p:nvPr>
            <p:ph idx="1"/>
          </p:nvPr>
        </p:nvSpPr>
        <p:spPr/>
        <p:txBody>
          <a:bodyPr>
            <a:normAutofit/>
          </a:bodyPr>
          <a:lstStyle/>
          <a:p>
            <a:r>
              <a:rPr lang="it-IT" dirty="0"/>
              <a:t>Se il guasto non viene rilevato, il danneggiamento continua fino a quando non si verifica un guasto funzionale (punto «G"). L'intervallo di tempo tra P e G, comunemente chiamato intervallo P-G, è la finestra di opportunità durante la quale un'ispezione può eventualmente rilevare il guasto imminente e dare il tempo di affrontarlo.</a:t>
            </a:r>
          </a:p>
          <a:p>
            <a:endParaRPr lang="it-IT" dirty="0"/>
          </a:p>
          <a:p>
            <a:r>
              <a:rPr lang="it-IT" dirty="0"/>
              <a:t>CBM non riduce la probabilità che si verifichi un guasto attraverso il rinnovo della vita, ma mira invece ad intervenire prima che il guasto si verifichi, con la premessa che questo è più economico e dovrebbe avere un impatto minore sulla disponibilità.</a:t>
            </a:r>
          </a:p>
          <a:p>
            <a:endParaRPr lang="it-IT" dirty="0"/>
          </a:p>
          <a:p>
            <a:r>
              <a:rPr lang="it-IT" dirty="0"/>
              <a:t>CBM non ripara le macchine e non arresta i </a:t>
            </a:r>
            <a:r>
              <a:rPr lang="it-IT" dirty="0" err="1"/>
              <a:t>guasti:permette</a:t>
            </a:r>
            <a:r>
              <a:rPr lang="it-IT" dirty="0"/>
              <a:t> solo di trovare i problemi prima che diventino un guasto.</a:t>
            </a:r>
          </a:p>
          <a:p>
            <a:endParaRPr lang="it-IT" dirty="0"/>
          </a:p>
        </p:txBody>
      </p:sp>
    </p:spTree>
    <p:extLst>
      <p:ext uri="{BB962C8B-B14F-4D97-AF65-F5344CB8AC3E}">
        <p14:creationId xmlns:p14="http://schemas.microsoft.com/office/powerpoint/2010/main" val="388573800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52483C43-7859-4E29-A3B5-48C9FEBF89E9}"/>
              </a:ext>
            </a:extLst>
          </p:cNvPr>
          <p:cNvSpPr>
            <a:spLocks noGrp="1"/>
          </p:cNvSpPr>
          <p:nvPr>
            <p:ph type="title"/>
          </p:nvPr>
        </p:nvSpPr>
        <p:spPr/>
        <p:txBody>
          <a:bodyPr/>
          <a:lstStyle/>
          <a:p>
            <a:r>
              <a:rPr lang="it-IT" dirty="0" err="1"/>
              <a:t>Condition</a:t>
            </a:r>
            <a:r>
              <a:rPr lang="it-IT" dirty="0"/>
              <a:t>-Based </a:t>
            </a:r>
            <a:r>
              <a:rPr lang="it-IT" dirty="0" err="1"/>
              <a:t>Maintenance</a:t>
            </a:r>
            <a:endParaRPr lang="it-IT" dirty="0"/>
          </a:p>
        </p:txBody>
      </p:sp>
      <p:sp>
        <p:nvSpPr>
          <p:cNvPr id="3" name="Segnaposto contenuto 2">
            <a:extLst>
              <a:ext uri="{FF2B5EF4-FFF2-40B4-BE49-F238E27FC236}">
                <a16:creationId xmlns:a16="http://schemas.microsoft.com/office/drawing/2014/main" id="{C3A26A9E-BBED-4B70-98E0-2D4DE7FA5D97}"/>
              </a:ext>
            </a:extLst>
          </p:cNvPr>
          <p:cNvSpPr>
            <a:spLocks noGrp="1"/>
          </p:cNvSpPr>
          <p:nvPr>
            <p:ph idx="1"/>
          </p:nvPr>
        </p:nvSpPr>
        <p:spPr/>
        <p:txBody>
          <a:bodyPr>
            <a:normAutofit/>
          </a:bodyPr>
          <a:lstStyle/>
          <a:p>
            <a:r>
              <a:rPr lang="it-IT" dirty="0"/>
              <a:t>L’efficacia della CBM dipende dalla durata dell'intervallo P-G. </a:t>
            </a:r>
          </a:p>
          <a:p>
            <a:pPr marL="342900" indent="-342900">
              <a:buFont typeface="Arial" panose="020B0604020202020204" pitchFamily="34" charset="0"/>
              <a:buChar char="•"/>
            </a:pPr>
            <a:r>
              <a:rPr lang="it-IT" dirty="0"/>
              <a:t>Se il tempo tra avvisaglia e guasto è lungo si possono mobilitare risorse e prevenire il guasto (anche se la produzione è ancora ferma per la durata della manutenzione). </a:t>
            </a:r>
          </a:p>
          <a:p>
            <a:pPr marL="342900" indent="-342900">
              <a:buFont typeface="Arial" panose="020B0604020202020204" pitchFamily="34" charset="0"/>
              <a:buChar char="•"/>
            </a:pPr>
            <a:r>
              <a:rPr lang="it-IT" dirty="0"/>
              <a:t>Se l'intervallo P-G è di pochi giorni, le azioni organizzative che ne risultano sono simili ad un guasto e il valore della CBM è in gran parte persa.</a:t>
            </a:r>
          </a:p>
          <a:p>
            <a:endParaRPr lang="it-IT" dirty="0"/>
          </a:p>
          <a:p>
            <a:r>
              <a:rPr lang="it-IT" dirty="0"/>
              <a:t>Affinché CBM sia efficace, è essenziale un intervento precoce. Ciò richiede un processo efficiente ed efficace per la raccolta dei dati, l'analisi dei dati, il processo decisionale e infine l'intervento.</a:t>
            </a:r>
          </a:p>
          <a:p>
            <a:endParaRPr lang="it-IT" dirty="0"/>
          </a:p>
          <a:p>
            <a:r>
              <a:rPr lang="it-IT" dirty="0"/>
              <a:t>Per le modalità di guasto il tempo P-G è altamente incerto, la CBM non è una strategia efficace.</a:t>
            </a:r>
          </a:p>
        </p:txBody>
      </p:sp>
    </p:spTree>
    <p:extLst>
      <p:ext uri="{BB962C8B-B14F-4D97-AF65-F5344CB8AC3E}">
        <p14:creationId xmlns:p14="http://schemas.microsoft.com/office/powerpoint/2010/main" val="274396887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8E66435F-7A40-4418-B2E7-291EE617FF36}"/>
              </a:ext>
            </a:extLst>
          </p:cNvPr>
          <p:cNvSpPr>
            <a:spLocks noGrp="1"/>
          </p:cNvSpPr>
          <p:nvPr>
            <p:ph type="title"/>
          </p:nvPr>
        </p:nvSpPr>
        <p:spPr/>
        <p:txBody>
          <a:bodyPr/>
          <a:lstStyle/>
          <a:p>
            <a:r>
              <a:rPr lang="it-IT" dirty="0"/>
              <a:t>Manutenzione predittiva</a:t>
            </a:r>
          </a:p>
        </p:txBody>
      </p:sp>
      <p:sp>
        <p:nvSpPr>
          <p:cNvPr id="3" name="Segnaposto contenuto 2">
            <a:extLst>
              <a:ext uri="{FF2B5EF4-FFF2-40B4-BE49-F238E27FC236}">
                <a16:creationId xmlns:a16="http://schemas.microsoft.com/office/drawing/2014/main" id="{5B3C0631-3B26-4206-865B-809D314ABB6B}"/>
              </a:ext>
            </a:extLst>
          </p:cNvPr>
          <p:cNvSpPr>
            <a:spLocks noGrp="1"/>
          </p:cNvSpPr>
          <p:nvPr>
            <p:ph idx="1"/>
          </p:nvPr>
        </p:nvSpPr>
        <p:spPr>
          <a:xfrm>
            <a:off x="210370" y="1180479"/>
            <a:ext cx="6270944" cy="4945685"/>
          </a:xfrm>
        </p:spPr>
        <p:txBody>
          <a:bodyPr>
            <a:normAutofit/>
          </a:bodyPr>
          <a:lstStyle/>
          <a:p>
            <a:r>
              <a:rPr lang="it-IT" dirty="0"/>
              <a:t>Fino a qualche anno fa, manutenzione Predittiva era sinonimo di CBM. </a:t>
            </a:r>
          </a:p>
          <a:p>
            <a:endParaRPr lang="it-IT" dirty="0"/>
          </a:p>
          <a:p>
            <a:r>
              <a:rPr lang="it-IT" dirty="0"/>
              <a:t>L'avvento dell'Intelligenza Artificiale, i costi più bassi di trasduttori e IIoT e le tecniche ML hanno differenziato PM da CBM.</a:t>
            </a:r>
          </a:p>
          <a:p>
            <a:endParaRPr lang="it-IT" dirty="0"/>
          </a:p>
          <a:p>
            <a:r>
              <a:rPr lang="it-IT" dirty="0"/>
              <a:t>PM è un'estensione della CBM in cui utilizziamo i parametri di processo per determinare se un impianto si sta allontanando dalle condizioni operative stabili e si sta dirigendo verso il guasto.</a:t>
            </a:r>
          </a:p>
        </p:txBody>
      </p:sp>
      <p:pic>
        <p:nvPicPr>
          <p:cNvPr id="2050" name="Picture 2" descr="Figure 2. Degradation profiles based on run-to-failure data. ">
            <a:extLst>
              <a:ext uri="{FF2B5EF4-FFF2-40B4-BE49-F238E27FC236}">
                <a16:creationId xmlns:a16="http://schemas.microsoft.com/office/drawing/2014/main" id="{4C32CE18-1CA7-42FB-A42A-59E660E1938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146473" y="1199050"/>
            <a:ext cx="3835157" cy="2788479"/>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Figure 3. Degradation model for a high-speed bearing.  ">
            <a:extLst>
              <a:ext uri="{FF2B5EF4-FFF2-40B4-BE49-F238E27FC236}">
                <a16:creationId xmlns:a16="http://schemas.microsoft.com/office/drawing/2014/main" id="{89FB3552-309C-424A-A15F-CAEB906AC74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988945" y="4102616"/>
            <a:ext cx="4129278" cy="209044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6045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olo 3">
            <a:extLst>
              <a:ext uri="{FF2B5EF4-FFF2-40B4-BE49-F238E27FC236}">
                <a16:creationId xmlns:a16="http://schemas.microsoft.com/office/drawing/2014/main" id="{446E7DB2-42C1-4DEA-A0BB-DE973FF52613}"/>
              </a:ext>
            </a:extLst>
          </p:cNvPr>
          <p:cNvSpPr>
            <a:spLocks noGrp="1"/>
          </p:cNvSpPr>
          <p:nvPr>
            <p:ph type="ctrTitle"/>
          </p:nvPr>
        </p:nvSpPr>
        <p:spPr/>
        <p:txBody>
          <a:bodyPr/>
          <a:lstStyle/>
          <a:p>
            <a:r>
              <a:rPr lang="en-GB" dirty="0"/>
              <a:t>Cosa (e come) </a:t>
            </a:r>
            <a:r>
              <a:rPr lang="en-GB" dirty="0" err="1"/>
              <a:t>misurare</a:t>
            </a:r>
            <a:r>
              <a:rPr lang="en-GB" dirty="0"/>
              <a:t> </a:t>
            </a:r>
            <a:r>
              <a:rPr lang="en-GB" dirty="0" err="1"/>
              <a:t>nell’era</a:t>
            </a:r>
            <a:r>
              <a:rPr lang="en-GB" dirty="0"/>
              <a:t> IIoT</a:t>
            </a:r>
          </a:p>
        </p:txBody>
      </p:sp>
      <p:sp>
        <p:nvSpPr>
          <p:cNvPr id="5" name="Sottotitolo 4">
            <a:extLst>
              <a:ext uri="{FF2B5EF4-FFF2-40B4-BE49-F238E27FC236}">
                <a16:creationId xmlns:a16="http://schemas.microsoft.com/office/drawing/2014/main" id="{0E1395FD-92AB-4E65-A65C-A3A2E91DA732}"/>
              </a:ext>
            </a:extLst>
          </p:cNvPr>
          <p:cNvSpPr>
            <a:spLocks noGrp="1"/>
          </p:cNvSpPr>
          <p:nvPr>
            <p:ph type="subTitle" idx="1"/>
          </p:nvPr>
        </p:nvSpPr>
        <p:spPr/>
        <p:txBody>
          <a:bodyPr/>
          <a:lstStyle/>
          <a:p>
            <a:r>
              <a:rPr lang="it-IT" dirty="0"/>
              <a:t>Vibrazione, temperature, consumi elettrici, interazioni utente</a:t>
            </a:r>
          </a:p>
        </p:txBody>
      </p:sp>
      <p:pic>
        <p:nvPicPr>
          <p:cNvPr id="7" name="Immagine 6" descr="Immagine che contiene oggetto&#10;&#10;Descrizione generata automaticamente">
            <a:extLst>
              <a:ext uri="{FF2B5EF4-FFF2-40B4-BE49-F238E27FC236}">
                <a16:creationId xmlns:a16="http://schemas.microsoft.com/office/drawing/2014/main" id="{7EFBB950-66F6-445D-B61E-06C9DE2D7925}"/>
              </a:ext>
            </a:extLst>
          </p:cNvPr>
          <p:cNvPicPr>
            <a:picLocks noChangeAspect="1"/>
          </p:cNvPicPr>
          <p:nvPr/>
        </p:nvPicPr>
        <p:blipFill rotWithShape="1">
          <a:blip r:embed="rId2">
            <a:extLst>
              <a:ext uri="{28A0092B-C50C-407E-A947-70E740481C1C}">
                <a14:useLocalDpi xmlns:a14="http://schemas.microsoft.com/office/drawing/2010/main" val="0"/>
              </a:ext>
            </a:extLst>
          </a:blip>
          <a:srcRect b="6161"/>
          <a:stretch/>
        </p:blipFill>
        <p:spPr>
          <a:xfrm>
            <a:off x="714015" y="263525"/>
            <a:ext cx="3333750" cy="3244550"/>
          </a:xfrm>
          <a:prstGeom prst="rect">
            <a:avLst/>
          </a:prstGeom>
        </p:spPr>
      </p:pic>
      <p:pic>
        <p:nvPicPr>
          <p:cNvPr id="34818" name="Picture 2" descr="Risultati immagini per mems accelerometer">
            <a:extLst>
              <a:ext uri="{FF2B5EF4-FFF2-40B4-BE49-F238E27FC236}">
                <a16:creationId xmlns:a16="http://schemas.microsoft.com/office/drawing/2014/main" id="{A1F6994C-4554-4915-A269-ABE337874BB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93479" y="333371"/>
            <a:ext cx="4139092" cy="3104858"/>
          </a:xfrm>
          <a:prstGeom prst="rect">
            <a:avLst/>
          </a:prstGeom>
          <a:noFill/>
          <a:extLst>
            <a:ext uri="{909E8E84-426E-40DD-AFC4-6F175D3DCCD1}">
              <a14:hiddenFill xmlns:a14="http://schemas.microsoft.com/office/drawing/2010/main">
                <a:solidFill>
                  <a:srgbClr val="FFFFFF"/>
                </a:solidFill>
              </a14:hiddenFill>
            </a:ext>
          </a:extLst>
        </p:spPr>
      </p:pic>
      <p:sp>
        <p:nvSpPr>
          <p:cNvPr id="2" name="Freccia destra con strisce 1">
            <a:extLst>
              <a:ext uri="{FF2B5EF4-FFF2-40B4-BE49-F238E27FC236}">
                <a16:creationId xmlns:a16="http://schemas.microsoft.com/office/drawing/2014/main" id="{4AB98D79-20E8-4CDA-9A59-273FAD886F67}"/>
              </a:ext>
            </a:extLst>
          </p:cNvPr>
          <p:cNvSpPr/>
          <p:nvPr/>
        </p:nvSpPr>
        <p:spPr>
          <a:xfrm>
            <a:off x="4272951" y="1531862"/>
            <a:ext cx="2610928" cy="707875"/>
          </a:xfrm>
          <a:prstGeom prst="stripedRightArrow">
            <a:avLst/>
          </a:prstGeom>
          <a:solidFill>
            <a:schemeClr val="accent1">
              <a:alpha val="50000"/>
            </a:schemeClr>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it-IT"/>
          </a:p>
        </p:txBody>
      </p:sp>
    </p:spTree>
    <p:extLst>
      <p:ext uri="{BB962C8B-B14F-4D97-AF65-F5344CB8AC3E}">
        <p14:creationId xmlns:p14="http://schemas.microsoft.com/office/powerpoint/2010/main" val="28121871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ED70EBD7-651A-44A6-9A4F-EA9BCFFEF752}"/>
              </a:ext>
            </a:extLst>
          </p:cNvPr>
          <p:cNvSpPr>
            <a:spLocks noGrp="1"/>
          </p:cNvSpPr>
          <p:nvPr>
            <p:ph type="title"/>
          </p:nvPr>
        </p:nvSpPr>
        <p:spPr/>
        <p:txBody>
          <a:bodyPr/>
          <a:lstStyle/>
          <a:p>
            <a:r>
              <a:rPr lang="it-IT" dirty="0"/>
              <a:t>Nuovi paradigmi</a:t>
            </a:r>
          </a:p>
        </p:txBody>
      </p:sp>
      <p:sp>
        <p:nvSpPr>
          <p:cNvPr id="3" name="Segnaposto contenuto 2">
            <a:extLst>
              <a:ext uri="{FF2B5EF4-FFF2-40B4-BE49-F238E27FC236}">
                <a16:creationId xmlns:a16="http://schemas.microsoft.com/office/drawing/2014/main" id="{8F01480F-A00A-49FB-849E-72A91D38E031}"/>
              </a:ext>
            </a:extLst>
          </p:cNvPr>
          <p:cNvSpPr>
            <a:spLocks noGrp="1"/>
          </p:cNvSpPr>
          <p:nvPr>
            <p:ph idx="1"/>
          </p:nvPr>
        </p:nvSpPr>
        <p:spPr>
          <a:xfrm>
            <a:off x="210369" y="1180479"/>
            <a:ext cx="6000649" cy="4945685"/>
          </a:xfrm>
        </p:spPr>
        <p:txBody>
          <a:bodyPr>
            <a:normAutofit/>
          </a:bodyPr>
          <a:lstStyle/>
          <a:p>
            <a:r>
              <a:rPr lang="it-IT" dirty="0"/>
              <a:t>Misure di vibrazione per manutenzione e monitoraggio</a:t>
            </a:r>
          </a:p>
          <a:p>
            <a:endParaRPr lang="it-IT" dirty="0"/>
          </a:p>
          <a:p>
            <a:r>
              <a:rPr lang="it-IT" dirty="0"/>
              <a:t>Passato</a:t>
            </a:r>
          </a:p>
          <a:p>
            <a:r>
              <a:rPr lang="it-IT" dirty="0"/>
              <a:t>misura accurata, puntuale, costosa, non necessariamente continuativa</a:t>
            </a:r>
          </a:p>
          <a:p>
            <a:endParaRPr lang="it-IT" dirty="0"/>
          </a:p>
          <a:p>
            <a:r>
              <a:rPr lang="it-IT" dirty="0"/>
              <a:t>Futuro</a:t>
            </a:r>
          </a:p>
          <a:p>
            <a:r>
              <a:rPr lang="it-IT" dirty="0"/>
              <a:t>sistemi di misura diffusi, basati su trasduttori economici, non necessariamente in riferibilità, per raccogliere dati sul processo.</a:t>
            </a:r>
          </a:p>
        </p:txBody>
      </p:sp>
      <p:pic>
        <p:nvPicPr>
          <p:cNvPr id="44034" name="Picture 2" descr="Risultati immagini per vibration monitoring systems">
            <a:extLst>
              <a:ext uri="{FF2B5EF4-FFF2-40B4-BE49-F238E27FC236}">
                <a16:creationId xmlns:a16="http://schemas.microsoft.com/office/drawing/2014/main" id="{88B6787A-5CB1-42D3-9A06-3A6A75FF0612}"/>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t="20315" b="17211"/>
          <a:stretch/>
        </p:blipFill>
        <p:spPr bwMode="auto">
          <a:xfrm>
            <a:off x="6904596" y="3870386"/>
            <a:ext cx="5005810" cy="2363636"/>
          </a:xfrm>
          <a:prstGeom prst="rect">
            <a:avLst/>
          </a:prstGeom>
          <a:noFill/>
          <a:extLst>
            <a:ext uri="{909E8E84-426E-40DD-AFC4-6F175D3DCCD1}">
              <a14:hiddenFill xmlns:a14="http://schemas.microsoft.com/office/drawing/2010/main">
                <a:solidFill>
                  <a:srgbClr val="FFFFFF"/>
                </a:solidFill>
              </a14:hiddenFill>
            </a:ext>
          </a:extLst>
        </p:spPr>
      </p:pic>
      <p:pic>
        <p:nvPicPr>
          <p:cNvPr id="44036" name="Picture 4" descr="Risultati immagini per vibration monitoring systems">
            <a:extLst>
              <a:ext uri="{FF2B5EF4-FFF2-40B4-BE49-F238E27FC236}">
                <a16:creationId xmlns:a16="http://schemas.microsoft.com/office/drawing/2014/main" id="{B07E81AE-27DB-4D99-B43A-FBC673283468}"/>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t="13823" b="20319"/>
          <a:stretch/>
        </p:blipFill>
        <p:spPr bwMode="auto">
          <a:xfrm>
            <a:off x="6909098" y="1288210"/>
            <a:ext cx="5001307" cy="246715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5921207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E1A1EE8-185F-46DE-BCD9-E3341F84752A}"/>
              </a:ext>
            </a:extLst>
          </p:cNvPr>
          <p:cNvSpPr>
            <a:spLocks noGrp="1"/>
          </p:cNvSpPr>
          <p:nvPr>
            <p:ph type="title"/>
          </p:nvPr>
        </p:nvSpPr>
        <p:spPr/>
        <p:txBody>
          <a:bodyPr/>
          <a:lstStyle/>
          <a:p>
            <a:r>
              <a:rPr lang="it-IT" dirty="0"/>
              <a:t>Cosa misurare</a:t>
            </a:r>
          </a:p>
        </p:txBody>
      </p:sp>
      <p:pic>
        <p:nvPicPr>
          <p:cNvPr id="3074" name="Picture 2">
            <a:extLst>
              <a:ext uri="{FF2B5EF4-FFF2-40B4-BE49-F238E27FC236}">
                <a16:creationId xmlns:a16="http://schemas.microsoft.com/office/drawing/2014/main" id="{EA378ABD-664A-40E2-8196-66D40C173B8C}"/>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584248" y="1167650"/>
            <a:ext cx="9023504" cy="509183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9118070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8EDE6C3F-C86D-4CF1-843C-509C36FEC9FA}"/>
              </a:ext>
            </a:extLst>
          </p:cNvPr>
          <p:cNvSpPr>
            <a:spLocks noGrp="1"/>
          </p:cNvSpPr>
          <p:nvPr>
            <p:ph type="title"/>
          </p:nvPr>
        </p:nvSpPr>
        <p:spPr/>
        <p:txBody>
          <a:bodyPr/>
          <a:lstStyle/>
          <a:p>
            <a:r>
              <a:rPr lang="it-IT" dirty="0"/>
              <a:t>Temperatura</a:t>
            </a:r>
          </a:p>
        </p:txBody>
      </p:sp>
      <p:sp>
        <p:nvSpPr>
          <p:cNvPr id="3" name="Segnaposto contenuto 2">
            <a:extLst>
              <a:ext uri="{FF2B5EF4-FFF2-40B4-BE49-F238E27FC236}">
                <a16:creationId xmlns:a16="http://schemas.microsoft.com/office/drawing/2014/main" id="{925C35C4-F3B1-4A6E-A7C5-631D9F8A9598}"/>
              </a:ext>
            </a:extLst>
          </p:cNvPr>
          <p:cNvSpPr>
            <a:spLocks noGrp="1"/>
          </p:cNvSpPr>
          <p:nvPr>
            <p:ph idx="1"/>
          </p:nvPr>
        </p:nvSpPr>
        <p:spPr>
          <a:xfrm>
            <a:off x="210370" y="1180479"/>
            <a:ext cx="7417652" cy="4945685"/>
          </a:xfrm>
        </p:spPr>
        <p:txBody>
          <a:bodyPr/>
          <a:lstStyle/>
          <a:p>
            <a:r>
              <a:rPr lang="it-IT" dirty="0"/>
              <a:t>La temperatura è stata per lungo tempo il parametro fondamentale per la diagnostica delle macchine, insieme alla pressione dei fluidi. </a:t>
            </a:r>
          </a:p>
          <a:p>
            <a:endParaRPr lang="it-IT" dirty="0"/>
          </a:p>
          <a:p>
            <a:r>
              <a:rPr lang="it-IT" dirty="0"/>
              <a:t>Le temperature vengono comunemente misurate dai PLC di processo. I dati sono solitamente lenti e non causano grosse problematiche di gestione del dato</a:t>
            </a:r>
          </a:p>
          <a:p>
            <a:endParaRPr lang="it-IT" dirty="0"/>
          </a:p>
          <a:p>
            <a:r>
              <a:rPr lang="it-IT" dirty="0"/>
              <a:t>Tradizionalmente misurata con </a:t>
            </a:r>
            <a:r>
              <a:rPr lang="it-IT" dirty="0" err="1"/>
              <a:t>termpocoppie</a:t>
            </a:r>
            <a:r>
              <a:rPr lang="it-IT" dirty="0"/>
              <a:t> e termoresistenze; IoT sta portando dispositivi con uscita digitale a costi bassissimi.</a:t>
            </a:r>
          </a:p>
        </p:txBody>
      </p:sp>
      <p:pic>
        <p:nvPicPr>
          <p:cNvPr id="33794" name="Picture 2" descr="IoT-Sensor - Temperature">
            <a:extLst>
              <a:ext uri="{FF2B5EF4-FFF2-40B4-BE49-F238E27FC236}">
                <a16:creationId xmlns:a16="http://schemas.microsoft.com/office/drawing/2014/main" id="{5104582E-2B9E-483D-A957-EF66113ED5D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414509" y="1375675"/>
            <a:ext cx="2159996" cy="2160000"/>
          </a:xfrm>
          <a:prstGeom prst="rect">
            <a:avLst/>
          </a:prstGeom>
          <a:noFill/>
          <a:extLst>
            <a:ext uri="{909E8E84-426E-40DD-AFC4-6F175D3DCCD1}">
              <a14:hiddenFill xmlns:a14="http://schemas.microsoft.com/office/drawing/2010/main">
                <a:solidFill>
                  <a:srgbClr val="FFFFFF"/>
                </a:solidFill>
              </a14:hiddenFill>
            </a:ext>
          </a:extLst>
        </p:spPr>
      </p:pic>
      <p:pic>
        <p:nvPicPr>
          <p:cNvPr id="5" name="Immagine 4">
            <a:extLst>
              <a:ext uri="{FF2B5EF4-FFF2-40B4-BE49-F238E27FC236}">
                <a16:creationId xmlns:a16="http://schemas.microsoft.com/office/drawing/2014/main" id="{4DEF9BCE-8640-482E-9AC6-B26AB9BF135C}"/>
              </a:ext>
            </a:extLst>
          </p:cNvPr>
          <p:cNvPicPr/>
          <p:nvPr/>
        </p:nvPicPr>
        <p:blipFill rotWithShape="1">
          <a:blip r:embed="rId3">
            <a:extLst>
              <a:ext uri="{28A0092B-C50C-407E-A947-70E740481C1C}">
                <a14:useLocalDpi xmlns:a14="http://schemas.microsoft.com/office/drawing/2010/main" val="0"/>
              </a:ext>
            </a:extLst>
          </a:blip>
          <a:srcRect t="12975" b="12658"/>
          <a:stretch/>
        </p:blipFill>
        <p:spPr bwMode="auto">
          <a:xfrm>
            <a:off x="9048380" y="3887789"/>
            <a:ext cx="3009900" cy="2238375"/>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152886659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8EDE6C3F-C86D-4CF1-843C-509C36FEC9FA}"/>
              </a:ext>
            </a:extLst>
          </p:cNvPr>
          <p:cNvSpPr>
            <a:spLocks noGrp="1"/>
          </p:cNvSpPr>
          <p:nvPr>
            <p:ph type="title"/>
          </p:nvPr>
        </p:nvSpPr>
        <p:spPr/>
        <p:txBody>
          <a:bodyPr/>
          <a:lstStyle/>
          <a:p>
            <a:r>
              <a:rPr lang="it-IT" dirty="0"/>
              <a:t>Rumore</a:t>
            </a:r>
          </a:p>
        </p:txBody>
      </p:sp>
      <p:sp>
        <p:nvSpPr>
          <p:cNvPr id="3" name="Segnaposto contenuto 2">
            <a:extLst>
              <a:ext uri="{FF2B5EF4-FFF2-40B4-BE49-F238E27FC236}">
                <a16:creationId xmlns:a16="http://schemas.microsoft.com/office/drawing/2014/main" id="{925C35C4-F3B1-4A6E-A7C5-631D9F8A9598}"/>
              </a:ext>
            </a:extLst>
          </p:cNvPr>
          <p:cNvSpPr>
            <a:spLocks noGrp="1"/>
          </p:cNvSpPr>
          <p:nvPr>
            <p:ph idx="1"/>
          </p:nvPr>
        </p:nvSpPr>
        <p:spPr>
          <a:xfrm>
            <a:off x="210370" y="1180479"/>
            <a:ext cx="6223681" cy="4945685"/>
          </a:xfrm>
        </p:spPr>
        <p:txBody>
          <a:bodyPr/>
          <a:lstStyle/>
          <a:p>
            <a:r>
              <a:rPr lang="it-IT" dirty="0"/>
              <a:t>Avvento sul mercato dei primi microfoni MEMS a condensatore nel 2015</a:t>
            </a:r>
          </a:p>
          <a:p>
            <a:endParaRPr lang="it-IT" dirty="0"/>
          </a:p>
          <a:p>
            <a:r>
              <a:rPr lang="it-IT" dirty="0"/>
              <a:t>Primi microfoni MEMS piezoelettrici lanciati sul mercato nel 2019</a:t>
            </a:r>
          </a:p>
          <a:p>
            <a:endParaRPr lang="it-IT" dirty="0"/>
          </a:p>
          <a:p>
            <a:r>
              <a:rPr lang="it-IT" dirty="0"/>
              <a:t>Il mercato andrà verso array di microfoni direzionali MEMS per avere capacità selettiva (captare rumore da sorgenti in una posizione specifica in ambienti rumorosi)</a:t>
            </a:r>
          </a:p>
          <a:p>
            <a:endParaRPr lang="it-IT" dirty="0"/>
          </a:p>
          <a:p>
            <a:r>
              <a:rPr lang="it-IT" dirty="0">
                <a:solidFill>
                  <a:srgbClr val="FF0000"/>
                </a:solidFill>
              </a:rPr>
              <a:t>Segnale veloce se vogliamo capacità di diagnosi</a:t>
            </a:r>
          </a:p>
        </p:txBody>
      </p:sp>
      <p:pic>
        <p:nvPicPr>
          <p:cNvPr id="4098" name="Picture 2" descr="Click here for larger image (Source: Yole Développement)">
            <a:extLst>
              <a:ext uri="{FF2B5EF4-FFF2-40B4-BE49-F238E27FC236}">
                <a16:creationId xmlns:a16="http://schemas.microsoft.com/office/drawing/2014/main" id="{608CD2B4-02C6-4105-9256-5733CEBF68B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734221" y="1180479"/>
            <a:ext cx="5247409" cy="33898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3252034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408309A-06F4-4082-BA3A-D35D8E0D60C7}"/>
              </a:ext>
            </a:extLst>
          </p:cNvPr>
          <p:cNvSpPr>
            <a:spLocks noGrp="1"/>
          </p:cNvSpPr>
          <p:nvPr>
            <p:ph type="title"/>
          </p:nvPr>
        </p:nvSpPr>
        <p:spPr/>
        <p:txBody>
          <a:bodyPr/>
          <a:lstStyle/>
          <a:p>
            <a:r>
              <a:rPr lang="it-IT" dirty="0"/>
              <a:t>Vibrazione</a:t>
            </a:r>
          </a:p>
        </p:txBody>
      </p:sp>
      <p:sp>
        <p:nvSpPr>
          <p:cNvPr id="3" name="Segnaposto contenuto 2">
            <a:extLst>
              <a:ext uri="{FF2B5EF4-FFF2-40B4-BE49-F238E27FC236}">
                <a16:creationId xmlns:a16="http://schemas.microsoft.com/office/drawing/2014/main" id="{C849F864-B1DE-4E06-B2D9-CE1239D1904C}"/>
              </a:ext>
            </a:extLst>
          </p:cNvPr>
          <p:cNvSpPr>
            <a:spLocks noGrp="1"/>
          </p:cNvSpPr>
          <p:nvPr>
            <p:ph idx="1"/>
          </p:nvPr>
        </p:nvSpPr>
        <p:spPr>
          <a:xfrm>
            <a:off x="210370" y="1180479"/>
            <a:ext cx="9116510" cy="5045754"/>
          </a:xfrm>
        </p:spPr>
        <p:txBody>
          <a:bodyPr>
            <a:normAutofit/>
          </a:bodyPr>
          <a:lstStyle/>
          <a:p>
            <a:r>
              <a:rPr lang="it-IT" dirty="0"/>
              <a:t>L'analisi delle vibrazioni è la tecnica di monitoraggio più comunemente usata per le apparecchiature rotanti (compressori, pompe centrifughe, motori). </a:t>
            </a:r>
          </a:p>
          <a:p>
            <a:endParaRPr lang="it-IT" dirty="0"/>
          </a:p>
          <a:p>
            <a:r>
              <a:rPr lang="it-IT" dirty="0"/>
              <a:t>I sensori di vibrazione installati monitorano il movimento assiale, verticale o orizzontale e inviano notifiche quando diventa eccessivo.</a:t>
            </a:r>
          </a:p>
          <a:p>
            <a:endParaRPr lang="it-IT" dirty="0"/>
          </a:p>
          <a:p>
            <a:r>
              <a:rPr lang="it-IT" dirty="0"/>
              <a:t>Fondamentali e largamente utilizzati per diagnostica macchine rotanti. </a:t>
            </a:r>
          </a:p>
          <a:p>
            <a:endParaRPr lang="it-IT" dirty="0"/>
          </a:p>
          <a:p>
            <a:r>
              <a:rPr lang="it-IT" dirty="0"/>
              <a:t>Disponibili a basso costo (qualche € per punto di misura) con uscite analogiche o digitali</a:t>
            </a:r>
          </a:p>
          <a:p>
            <a:endParaRPr lang="it-IT" dirty="0"/>
          </a:p>
          <a:p>
            <a:r>
              <a:rPr lang="it-IT" dirty="0">
                <a:solidFill>
                  <a:srgbClr val="FF0000"/>
                </a:solidFill>
              </a:rPr>
              <a:t>Segnale veloce se vogliamo capacità di diagnosi</a:t>
            </a:r>
          </a:p>
        </p:txBody>
      </p:sp>
      <p:pic>
        <p:nvPicPr>
          <p:cNvPr id="6" name="Immagine 5">
            <a:extLst>
              <a:ext uri="{FF2B5EF4-FFF2-40B4-BE49-F238E27FC236}">
                <a16:creationId xmlns:a16="http://schemas.microsoft.com/office/drawing/2014/main" id="{777D50EE-A56C-4EF1-9B79-13E88B3AE431}"/>
              </a:ext>
            </a:extLst>
          </p:cNvPr>
          <p:cNvPicPr/>
          <p:nvPr/>
        </p:nvPicPr>
        <p:blipFill>
          <a:blip r:embed="rId2">
            <a:extLst>
              <a:ext uri="{28A0092B-C50C-407E-A947-70E740481C1C}">
                <a14:useLocalDpi xmlns:a14="http://schemas.microsoft.com/office/drawing/2010/main" val="0"/>
              </a:ext>
            </a:extLst>
          </a:blip>
          <a:srcRect/>
          <a:stretch>
            <a:fillRect/>
          </a:stretch>
        </p:blipFill>
        <p:spPr bwMode="auto">
          <a:xfrm>
            <a:off x="9238739" y="1323896"/>
            <a:ext cx="2759804" cy="1841233"/>
          </a:xfrm>
          <a:prstGeom prst="rect">
            <a:avLst/>
          </a:prstGeom>
          <a:noFill/>
          <a:ln>
            <a:noFill/>
          </a:ln>
        </p:spPr>
      </p:pic>
      <p:pic>
        <p:nvPicPr>
          <p:cNvPr id="5" name="Immagine 4" descr="Immagine che contiene luce&#10;&#10;Descrizione generata automaticamente">
            <a:extLst>
              <a:ext uri="{FF2B5EF4-FFF2-40B4-BE49-F238E27FC236}">
                <a16:creationId xmlns:a16="http://schemas.microsoft.com/office/drawing/2014/main" id="{593FBCB8-3D3C-491E-904D-BE94332DF80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5400000">
            <a:off x="9390959" y="3929836"/>
            <a:ext cx="2455365" cy="1777894"/>
          </a:xfrm>
          <a:prstGeom prst="rect">
            <a:avLst/>
          </a:prstGeom>
        </p:spPr>
      </p:pic>
    </p:spTree>
    <p:extLst>
      <p:ext uri="{BB962C8B-B14F-4D97-AF65-F5344CB8AC3E}">
        <p14:creationId xmlns:p14="http://schemas.microsoft.com/office/powerpoint/2010/main" val="3361222317"/>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DE99F087-04E4-4568-9027-AA70FEA18D86}"/>
              </a:ext>
            </a:extLst>
          </p:cNvPr>
          <p:cNvSpPr>
            <a:spLocks noGrp="1"/>
          </p:cNvSpPr>
          <p:nvPr>
            <p:ph type="title"/>
          </p:nvPr>
        </p:nvSpPr>
        <p:spPr/>
        <p:txBody>
          <a:bodyPr/>
          <a:lstStyle/>
          <a:p>
            <a:r>
              <a:rPr lang="it-IT" dirty="0"/>
              <a:t>Analisi del lubrificante</a:t>
            </a:r>
          </a:p>
        </p:txBody>
      </p:sp>
      <p:sp>
        <p:nvSpPr>
          <p:cNvPr id="3" name="Segnaposto contenuto 2">
            <a:extLst>
              <a:ext uri="{FF2B5EF4-FFF2-40B4-BE49-F238E27FC236}">
                <a16:creationId xmlns:a16="http://schemas.microsoft.com/office/drawing/2014/main" id="{EA31D479-5808-41F0-8A73-F160748622C2}"/>
              </a:ext>
            </a:extLst>
          </p:cNvPr>
          <p:cNvSpPr>
            <a:spLocks noGrp="1"/>
          </p:cNvSpPr>
          <p:nvPr>
            <p:ph idx="1"/>
          </p:nvPr>
        </p:nvSpPr>
        <p:spPr>
          <a:xfrm>
            <a:off x="210369" y="1180479"/>
            <a:ext cx="7708680" cy="4945685"/>
          </a:xfrm>
        </p:spPr>
        <p:txBody>
          <a:bodyPr>
            <a:normAutofit/>
          </a:bodyPr>
          <a:lstStyle/>
          <a:p>
            <a:r>
              <a:rPr lang="it-IT" dirty="0"/>
              <a:t>L'analisi del lubrificante è un'altra tecnica non invasiva che può rivelare la condizione interna di una macchina. </a:t>
            </a:r>
          </a:p>
          <a:p>
            <a:endParaRPr lang="it-IT" dirty="0"/>
          </a:p>
          <a:p>
            <a:r>
              <a:rPr lang="it-IT" dirty="0"/>
              <a:t>Funziona analizzando il numero e la dimensione delle particelle (detriti) come ferro, silicio, silicato di alluminio, ecc. nei campioni di olio raccolti per determinare l'usura degli asset.</a:t>
            </a:r>
          </a:p>
          <a:p>
            <a:endParaRPr lang="it-IT" dirty="0"/>
          </a:p>
          <a:p>
            <a:r>
              <a:rPr lang="it-IT" dirty="0">
                <a:hlinkClick r:id="rId2"/>
              </a:rPr>
              <a:t>https://www.spectrosci.com/resource-center/lubrication-analysis/literature/whitepapers/fluid-analysis-for-predictive-maintenance/</a:t>
            </a:r>
            <a:endParaRPr lang="it-IT" dirty="0"/>
          </a:p>
        </p:txBody>
      </p:sp>
      <p:pic>
        <p:nvPicPr>
          <p:cNvPr id="6146" name="Picture 2" descr="Gill Introduces Oil Debris Sensor">
            <a:extLst>
              <a:ext uri="{FF2B5EF4-FFF2-40B4-BE49-F238E27FC236}">
                <a16:creationId xmlns:a16="http://schemas.microsoft.com/office/drawing/2014/main" id="{EEC9CF18-6F61-42D3-B8B4-2A6041B5000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025937" y="1571941"/>
            <a:ext cx="1794104" cy="2033318"/>
          </a:xfrm>
          <a:prstGeom prst="rect">
            <a:avLst/>
          </a:prstGeom>
          <a:noFill/>
          <a:extLst>
            <a:ext uri="{909E8E84-426E-40DD-AFC4-6F175D3DCCD1}">
              <a14:hiddenFill xmlns:a14="http://schemas.microsoft.com/office/drawing/2010/main">
                <a:solidFill>
                  <a:srgbClr val="FFFFFF"/>
                </a:solidFill>
              </a14:hiddenFill>
            </a:ext>
          </a:extLst>
        </p:spPr>
      </p:pic>
      <p:pic>
        <p:nvPicPr>
          <p:cNvPr id="6148" name="Picture 4" descr="Oil quality monitoring and reliable detection of oil contaminants">
            <a:extLst>
              <a:ext uri="{FF2B5EF4-FFF2-40B4-BE49-F238E27FC236}">
                <a16:creationId xmlns:a16="http://schemas.microsoft.com/office/drawing/2014/main" id="{4B509928-B29A-43F1-BF20-6DAF656A00D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84066" y="4040039"/>
            <a:ext cx="2955694" cy="19858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2183554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7103F1B-098C-4360-B957-AEDDCF272C51}"/>
              </a:ext>
            </a:extLst>
          </p:cNvPr>
          <p:cNvSpPr>
            <a:spLocks noGrp="1"/>
          </p:cNvSpPr>
          <p:nvPr>
            <p:ph type="title"/>
          </p:nvPr>
        </p:nvSpPr>
        <p:spPr/>
        <p:txBody>
          <a:bodyPr/>
          <a:lstStyle/>
          <a:p>
            <a:r>
              <a:rPr lang="it-IT" dirty="0"/>
              <a:t>Misure di ultrasuoni</a:t>
            </a:r>
          </a:p>
        </p:txBody>
      </p:sp>
      <p:sp>
        <p:nvSpPr>
          <p:cNvPr id="3" name="Segnaposto contenuto 2">
            <a:extLst>
              <a:ext uri="{FF2B5EF4-FFF2-40B4-BE49-F238E27FC236}">
                <a16:creationId xmlns:a16="http://schemas.microsoft.com/office/drawing/2014/main" id="{15B9D552-3D34-4C95-B2EC-B5F2A1868FA8}"/>
              </a:ext>
            </a:extLst>
          </p:cNvPr>
          <p:cNvSpPr>
            <a:spLocks noGrp="1"/>
          </p:cNvSpPr>
          <p:nvPr>
            <p:ph idx="1"/>
          </p:nvPr>
        </p:nvSpPr>
        <p:spPr>
          <a:xfrm>
            <a:off x="210369" y="1180479"/>
            <a:ext cx="8053737" cy="4945685"/>
          </a:xfrm>
        </p:spPr>
        <p:txBody>
          <a:bodyPr>
            <a:normAutofit/>
          </a:bodyPr>
          <a:lstStyle/>
          <a:p>
            <a:r>
              <a:rPr lang="it-IT" dirty="0"/>
              <a:t>Le apparecchiature prima della rottura emettono nel campo ultrasonoro (oltre 20 kHz). </a:t>
            </a:r>
          </a:p>
          <a:p>
            <a:endParaRPr lang="it-IT" dirty="0"/>
          </a:p>
          <a:p>
            <a:r>
              <a:rPr lang="it-IT" dirty="0"/>
              <a:t>Le diagnosi ultrasonore sono applicabili ad una vasta gamma di macchinari.</a:t>
            </a:r>
          </a:p>
          <a:p>
            <a:endParaRPr lang="it-IT" dirty="0"/>
          </a:p>
          <a:p>
            <a:r>
              <a:rPr lang="it-IT" dirty="0"/>
              <a:t>Sono diagnosticabili difetti di saldatura, corrosione non visibile, perdite di gas o di fluidi, cuscinetti lubrificati in condizioni non corrette. </a:t>
            </a:r>
          </a:p>
          <a:p>
            <a:endParaRPr lang="it-IT" dirty="0"/>
          </a:p>
          <a:p>
            <a:r>
              <a:rPr lang="it-IT" dirty="0"/>
              <a:t>Necessità di trattare segnali complicati (alta frequenza)</a:t>
            </a:r>
          </a:p>
        </p:txBody>
      </p:sp>
      <p:pic>
        <p:nvPicPr>
          <p:cNvPr id="5122" name="Picture 2" descr="MARPOSS acoustic emission sensors">
            <a:extLst>
              <a:ext uri="{FF2B5EF4-FFF2-40B4-BE49-F238E27FC236}">
                <a16:creationId xmlns:a16="http://schemas.microsoft.com/office/drawing/2014/main" id="{0B37A295-3BC6-4BA2-A9B7-87FA7C89FED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910908" y="4276165"/>
            <a:ext cx="2619375" cy="1743075"/>
          </a:xfrm>
          <a:prstGeom prst="rect">
            <a:avLst/>
          </a:prstGeom>
          <a:noFill/>
          <a:extLst>
            <a:ext uri="{909E8E84-426E-40DD-AFC4-6F175D3DCCD1}">
              <a14:hiddenFill xmlns:a14="http://schemas.microsoft.com/office/drawing/2010/main">
                <a:solidFill>
                  <a:srgbClr val="FFFFFF"/>
                </a:solidFill>
              </a14:hiddenFill>
            </a:ext>
          </a:extLst>
        </p:spPr>
      </p:pic>
      <p:pic>
        <p:nvPicPr>
          <p:cNvPr id="5124" name="Picture 4" descr="Introduction to Acoustic Emission – Integrity Diagnostics">
            <a:extLst>
              <a:ext uri="{FF2B5EF4-FFF2-40B4-BE49-F238E27FC236}">
                <a16:creationId xmlns:a16="http://schemas.microsoft.com/office/drawing/2014/main" id="{6DE9B005-2436-4A60-9F4E-FA7D906132D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069023" y="1513069"/>
            <a:ext cx="2552700" cy="17907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7276297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descr="Thermography Services at Rs 9200/onwards | thermography job work ...">
            <a:extLst>
              <a:ext uri="{FF2B5EF4-FFF2-40B4-BE49-F238E27FC236}">
                <a16:creationId xmlns:a16="http://schemas.microsoft.com/office/drawing/2014/main" id="{42495697-27AE-427C-AF63-249D55191471}"/>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t="11302" b="13990"/>
          <a:stretch/>
        </p:blipFill>
        <p:spPr bwMode="auto">
          <a:xfrm>
            <a:off x="8466926" y="1180478"/>
            <a:ext cx="3514705" cy="2625778"/>
          </a:xfrm>
          <a:prstGeom prst="rect">
            <a:avLst/>
          </a:prstGeom>
          <a:noFill/>
          <a:extLst>
            <a:ext uri="{909E8E84-426E-40DD-AFC4-6F175D3DCCD1}">
              <a14:hiddenFill xmlns:a14="http://schemas.microsoft.com/office/drawing/2010/main">
                <a:solidFill>
                  <a:srgbClr val="FFFFFF"/>
                </a:solidFill>
              </a14:hiddenFill>
            </a:ext>
          </a:extLst>
        </p:spPr>
      </p:pic>
      <p:sp>
        <p:nvSpPr>
          <p:cNvPr id="2" name="Titolo 1">
            <a:extLst>
              <a:ext uri="{FF2B5EF4-FFF2-40B4-BE49-F238E27FC236}">
                <a16:creationId xmlns:a16="http://schemas.microsoft.com/office/drawing/2014/main" id="{1979DC3E-507E-4E67-96E7-ED8D97D9F1BF}"/>
              </a:ext>
            </a:extLst>
          </p:cNvPr>
          <p:cNvSpPr>
            <a:spLocks noGrp="1"/>
          </p:cNvSpPr>
          <p:nvPr>
            <p:ph type="title"/>
          </p:nvPr>
        </p:nvSpPr>
        <p:spPr/>
        <p:txBody>
          <a:bodyPr/>
          <a:lstStyle/>
          <a:p>
            <a:r>
              <a:rPr lang="it-IT" dirty="0"/>
              <a:t>Termografia IR</a:t>
            </a:r>
          </a:p>
        </p:txBody>
      </p:sp>
      <p:sp>
        <p:nvSpPr>
          <p:cNvPr id="3" name="Segnaposto contenuto 2">
            <a:extLst>
              <a:ext uri="{FF2B5EF4-FFF2-40B4-BE49-F238E27FC236}">
                <a16:creationId xmlns:a16="http://schemas.microsoft.com/office/drawing/2014/main" id="{6ADC1524-BB8D-4E2C-81AA-78A3C360B39C}"/>
              </a:ext>
            </a:extLst>
          </p:cNvPr>
          <p:cNvSpPr>
            <a:spLocks noGrp="1"/>
          </p:cNvSpPr>
          <p:nvPr>
            <p:ph idx="1"/>
          </p:nvPr>
        </p:nvSpPr>
        <p:spPr>
          <a:xfrm>
            <a:off x="210369" y="1180479"/>
            <a:ext cx="8148492" cy="4945685"/>
          </a:xfrm>
        </p:spPr>
        <p:txBody>
          <a:bodyPr/>
          <a:lstStyle/>
          <a:p>
            <a:r>
              <a:rPr lang="it-IT" dirty="0"/>
              <a:t>Termocamere hanno costi sempre più accessibili</a:t>
            </a:r>
          </a:p>
          <a:p>
            <a:endParaRPr lang="it-IT" dirty="0"/>
          </a:p>
          <a:p>
            <a:r>
              <a:rPr lang="it-IT" dirty="0"/>
              <a:t>Possibilità di monitorare la temperatura di aree ampie a costi ridotti</a:t>
            </a:r>
          </a:p>
          <a:p>
            <a:endParaRPr lang="it-IT" dirty="0"/>
          </a:p>
          <a:p>
            <a:r>
              <a:rPr lang="it-IT" dirty="0"/>
              <a:t>Problemi principali:</a:t>
            </a:r>
          </a:p>
          <a:p>
            <a:pPr marL="342900" indent="-342900">
              <a:buFont typeface="Arial" panose="020B0604020202020204" pitchFamily="34" charset="0"/>
              <a:buChar char="•"/>
            </a:pPr>
            <a:r>
              <a:rPr lang="it-IT" dirty="0"/>
              <a:t>Emissività dei materiali può variare</a:t>
            </a:r>
          </a:p>
          <a:p>
            <a:pPr marL="1085850" lvl="1" indent="-342900">
              <a:buFont typeface="Arial" panose="020B0604020202020204" pitchFamily="34" charset="0"/>
              <a:buChar char="•"/>
            </a:pPr>
            <a:r>
              <a:rPr lang="it-IT" dirty="0"/>
              <a:t>Incertezza nella misura di temperatura</a:t>
            </a:r>
          </a:p>
          <a:p>
            <a:pPr marL="1085850" lvl="1" indent="-342900">
              <a:buFont typeface="Arial" panose="020B0604020202020204" pitchFamily="34" charset="0"/>
              <a:buChar char="•"/>
            </a:pPr>
            <a:r>
              <a:rPr lang="it-IT" dirty="0"/>
              <a:t>Effetto del background</a:t>
            </a:r>
          </a:p>
          <a:p>
            <a:pPr marL="342900" indent="-342900">
              <a:buFont typeface="Arial" panose="020B0604020202020204" pitchFamily="34" charset="0"/>
              <a:buChar char="•"/>
            </a:pPr>
            <a:r>
              <a:rPr lang="it-IT" dirty="0"/>
              <a:t>Effetto assorbimento dell’aria non trascurabile in alcuni campi di lunghezze d’onda</a:t>
            </a:r>
          </a:p>
          <a:p>
            <a:pPr marL="342900" indent="-342900">
              <a:buFont typeface="Arial" panose="020B0604020202020204" pitchFamily="34" charset="0"/>
              <a:buChar char="•"/>
            </a:pPr>
            <a:r>
              <a:rPr lang="it-IT" dirty="0"/>
              <a:t>Necessità di analizzare immagini (smart systems)</a:t>
            </a:r>
          </a:p>
        </p:txBody>
      </p:sp>
      <p:pic>
        <p:nvPicPr>
          <p:cNvPr id="8196" name="Picture 4" descr="Thermography for plant inspections | InfraTec">
            <a:extLst>
              <a:ext uri="{FF2B5EF4-FFF2-40B4-BE49-F238E27FC236}">
                <a16:creationId xmlns:a16="http://schemas.microsoft.com/office/drawing/2014/main" id="{AB75AD6F-E3FA-42DF-BF64-800C234611F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599148" y="3806256"/>
            <a:ext cx="3490548" cy="24966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3159688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olo 3">
            <a:extLst>
              <a:ext uri="{FF2B5EF4-FFF2-40B4-BE49-F238E27FC236}">
                <a16:creationId xmlns:a16="http://schemas.microsoft.com/office/drawing/2014/main" id="{BAF80714-FDDB-422D-8964-1830AAE5FE66}"/>
              </a:ext>
            </a:extLst>
          </p:cNvPr>
          <p:cNvSpPr>
            <a:spLocks noGrp="1"/>
          </p:cNvSpPr>
          <p:nvPr>
            <p:ph type="ctrTitle"/>
          </p:nvPr>
        </p:nvSpPr>
        <p:spPr/>
        <p:txBody>
          <a:bodyPr/>
          <a:lstStyle/>
          <a:p>
            <a:r>
              <a:rPr lang="it-IT" dirty="0"/>
              <a:t>La connessione</a:t>
            </a:r>
          </a:p>
        </p:txBody>
      </p:sp>
      <p:sp>
        <p:nvSpPr>
          <p:cNvPr id="5" name="Sottotitolo 4">
            <a:extLst>
              <a:ext uri="{FF2B5EF4-FFF2-40B4-BE49-F238E27FC236}">
                <a16:creationId xmlns:a16="http://schemas.microsoft.com/office/drawing/2014/main" id="{67A839B9-9DDA-4E15-9029-2EA4F96BCECE}"/>
              </a:ext>
            </a:extLst>
          </p:cNvPr>
          <p:cNvSpPr>
            <a:spLocks noGrp="1"/>
          </p:cNvSpPr>
          <p:nvPr>
            <p:ph type="subTitle" idx="1"/>
          </p:nvPr>
        </p:nvSpPr>
        <p:spPr/>
        <p:txBody>
          <a:bodyPr/>
          <a:lstStyle/>
          <a:p>
            <a:endParaRPr lang="it-IT"/>
          </a:p>
        </p:txBody>
      </p:sp>
      <p:pic>
        <p:nvPicPr>
          <p:cNvPr id="32770" name="Picture 2" descr="Immagine correlata">
            <a:extLst>
              <a:ext uri="{FF2B5EF4-FFF2-40B4-BE49-F238E27FC236}">
                <a16:creationId xmlns:a16="http://schemas.microsoft.com/office/drawing/2014/main" id="{B3CC17E6-F772-4448-81C2-10C1F2A3AFF1}"/>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t="3672" b="10111"/>
          <a:stretch/>
        </p:blipFill>
        <p:spPr bwMode="auto">
          <a:xfrm>
            <a:off x="0" y="0"/>
            <a:ext cx="12188118" cy="38608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8586892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A36F99D4-3A92-4043-8D6F-F909D0A28024}"/>
              </a:ext>
            </a:extLst>
          </p:cNvPr>
          <p:cNvSpPr>
            <a:spLocks noGrp="1"/>
          </p:cNvSpPr>
          <p:nvPr>
            <p:ph type="title"/>
          </p:nvPr>
        </p:nvSpPr>
        <p:spPr/>
        <p:txBody>
          <a:bodyPr/>
          <a:lstStyle/>
          <a:p>
            <a:r>
              <a:rPr lang="it-IT" dirty="0"/>
              <a:t>Tecnologie abilitanti</a:t>
            </a:r>
          </a:p>
        </p:txBody>
      </p:sp>
      <p:sp>
        <p:nvSpPr>
          <p:cNvPr id="3" name="Segnaposto contenuto 2">
            <a:extLst>
              <a:ext uri="{FF2B5EF4-FFF2-40B4-BE49-F238E27FC236}">
                <a16:creationId xmlns:a16="http://schemas.microsoft.com/office/drawing/2014/main" id="{6C77C486-DA24-4A15-A180-78E62ADA4347}"/>
              </a:ext>
            </a:extLst>
          </p:cNvPr>
          <p:cNvSpPr>
            <a:spLocks noGrp="1"/>
          </p:cNvSpPr>
          <p:nvPr>
            <p:ph idx="1"/>
          </p:nvPr>
        </p:nvSpPr>
        <p:spPr/>
        <p:txBody>
          <a:bodyPr/>
          <a:lstStyle/>
          <a:p>
            <a:pPr marL="342900" indent="-342900">
              <a:buFont typeface="Arial" panose="020B0604020202020204" pitchFamily="34" charset="0"/>
              <a:buChar char="•"/>
            </a:pPr>
            <a:r>
              <a:rPr lang="it-IT" dirty="0"/>
              <a:t>Gli oggetti creano un sistema interconnesso avvalendosi di tecnologie di comunicazione a corto raggio (tag RFID) </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Nuove tecnologie emergenti (IEEE 802.15.4, IEEE 802.15.4e, </a:t>
            </a:r>
            <a:r>
              <a:rPr lang="en-US" dirty="0"/>
              <a:t>Low-Rate Wireless Personal Area Networks</a:t>
            </a:r>
            <a:r>
              <a:rPr lang="it-IT" dirty="0"/>
              <a:t>) in grado di incrementare affidabilità e efficienza energetica</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Queste tecnologie di più basso livello, quando integrate in architetture protocollari basate sul protocollo IP, possono dar vita alla visione dell'Internet delle cose, essendo in grado di dialogare con i nodi della rete Internet</a:t>
            </a:r>
          </a:p>
          <a:p>
            <a:pPr marL="342900" indent="-342900">
              <a:buFont typeface="Arial" panose="020B0604020202020204" pitchFamily="34" charset="0"/>
              <a:buChar char="•"/>
            </a:pPr>
            <a:endParaRPr lang="it-IT" dirty="0"/>
          </a:p>
        </p:txBody>
      </p:sp>
    </p:spTree>
    <p:extLst>
      <p:ext uri="{BB962C8B-B14F-4D97-AF65-F5344CB8AC3E}">
        <p14:creationId xmlns:p14="http://schemas.microsoft.com/office/powerpoint/2010/main" val="47007722"/>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C955878A-5721-48D5-A8E2-5FC30E7F14E6}"/>
              </a:ext>
            </a:extLst>
          </p:cNvPr>
          <p:cNvSpPr>
            <a:spLocks noGrp="1"/>
          </p:cNvSpPr>
          <p:nvPr>
            <p:ph type="title"/>
          </p:nvPr>
        </p:nvSpPr>
        <p:spPr/>
        <p:txBody>
          <a:bodyPr/>
          <a:lstStyle/>
          <a:p>
            <a:r>
              <a:rPr lang="en-GB" dirty="0"/>
              <a:t>Standard di </a:t>
            </a:r>
            <a:r>
              <a:rPr lang="en-GB" dirty="0" err="1"/>
              <a:t>comunicazione</a:t>
            </a:r>
            <a:endParaRPr lang="en-GB" dirty="0"/>
          </a:p>
        </p:txBody>
      </p:sp>
      <p:sp>
        <p:nvSpPr>
          <p:cNvPr id="3" name="Segnaposto contenuto 2">
            <a:extLst>
              <a:ext uri="{FF2B5EF4-FFF2-40B4-BE49-F238E27FC236}">
                <a16:creationId xmlns:a16="http://schemas.microsoft.com/office/drawing/2014/main" id="{F6AF063F-DAD1-4CB4-8039-8D531B84438B}"/>
              </a:ext>
            </a:extLst>
          </p:cNvPr>
          <p:cNvSpPr>
            <a:spLocks noGrp="1"/>
          </p:cNvSpPr>
          <p:nvPr>
            <p:ph idx="1"/>
          </p:nvPr>
        </p:nvSpPr>
        <p:spPr>
          <a:xfrm>
            <a:off x="210369" y="1600201"/>
            <a:ext cx="5529073" cy="4525963"/>
          </a:xfrm>
        </p:spPr>
        <p:txBody>
          <a:bodyPr>
            <a:normAutofit lnSpcReduction="10000"/>
          </a:bodyPr>
          <a:lstStyle/>
          <a:p>
            <a:pPr marL="342900" indent="-342900">
              <a:buFont typeface="Arial" panose="020B0604020202020204" pitchFamily="34" charset="0"/>
              <a:buChar char="•"/>
            </a:pPr>
            <a:r>
              <a:rPr lang="it-IT" dirty="0"/>
              <a:t>Le tecnologie tradizionale di Trasferimento dati (Wi-Fi, </a:t>
            </a:r>
            <a:r>
              <a:rPr lang="it-IT" dirty="0" err="1"/>
              <a:t>Zigbee</a:t>
            </a:r>
            <a:r>
              <a:rPr lang="it-IT" dirty="0"/>
              <a:t>) sono vincolate dalla distanza coperta, dal costo e dalla bassa efficienza energetica.</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Le reti geografiche a bassa potenza (LPWAN) stanno cambiando radicalmente le regole del gioco con caratteristiche chiave come l'ampia portata, il bassissimo consumo energetico e i bassi costi operativi e dei dispositivi. </a:t>
            </a:r>
          </a:p>
        </p:txBody>
      </p:sp>
      <p:pic>
        <p:nvPicPr>
          <p:cNvPr id="4" name="Immagine 3">
            <a:extLst>
              <a:ext uri="{FF2B5EF4-FFF2-40B4-BE49-F238E27FC236}">
                <a16:creationId xmlns:a16="http://schemas.microsoft.com/office/drawing/2014/main" id="{4788021B-9AEE-4A0D-9A7C-A2294136BA75}"/>
              </a:ext>
            </a:extLst>
          </p:cNvPr>
          <p:cNvPicPr>
            <a:picLocks noChangeAspect="1"/>
          </p:cNvPicPr>
          <p:nvPr/>
        </p:nvPicPr>
        <p:blipFill>
          <a:blip r:embed="rId2"/>
          <a:stretch>
            <a:fillRect/>
          </a:stretch>
        </p:blipFill>
        <p:spPr>
          <a:xfrm>
            <a:off x="5952227" y="1798838"/>
            <a:ext cx="6113388" cy="3587338"/>
          </a:xfrm>
          <a:prstGeom prst="rect">
            <a:avLst/>
          </a:prstGeom>
        </p:spPr>
      </p:pic>
    </p:spTree>
    <p:extLst>
      <p:ext uri="{BB962C8B-B14F-4D97-AF65-F5344CB8AC3E}">
        <p14:creationId xmlns:p14="http://schemas.microsoft.com/office/powerpoint/2010/main" val="406292790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A39FA890-81DE-4FCE-8B0F-9235345A30CC}"/>
              </a:ext>
            </a:extLst>
          </p:cNvPr>
          <p:cNvSpPr>
            <a:spLocks noGrp="1"/>
          </p:cNvSpPr>
          <p:nvPr>
            <p:ph type="ctrTitle"/>
          </p:nvPr>
        </p:nvSpPr>
        <p:spPr/>
        <p:txBody>
          <a:bodyPr>
            <a:normAutofit/>
          </a:bodyPr>
          <a:lstStyle/>
          <a:p>
            <a:r>
              <a:rPr lang="en-GB" dirty="0" err="1"/>
              <a:t>Casi</a:t>
            </a:r>
            <a:r>
              <a:rPr lang="en-GB" dirty="0"/>
              <a:t> </a:t>
            </a:r>
            <a:r>
              <a:rPr lang="en-GB" dirty="0" err="1"/>
              <a:t>applicativi</a:t>
            </a:r>
            <a:r>
              <a:rPr lang="en-GB" dirty="0"/>
              <a:t> – IoT e </a:t>
            </a:r>
            <a:r>
              <a:rPr lang="en-GB" dirty="0" err="1"/>
              <a:t>processo</a:t>
            </a:r>
            <a:endParaRPr lang="en-GB" dirty="0"/>
          </a:p>
        </p:txBody>
      </p:sp>
      <p:sp>
        <p:nvSpPr>
          <p:cNvPr id="3" name="Sottotitolo 2">
            <a:extLst>
              <a:ext uri="{FF2B5EF4-FFF2-40B4-BE49-F238E27FC236}">
                <a16:creationId xmlns:a16="http://schemas.microsoft.com/office/drawing/2014/main" id="{9A3F7D6E-D258-489A-A5FB-4B9DF25C9652}"/>
              </a:ext>
            </a:extLst>
          </p:cNvPr>
          <p:cNvSpPr>
            <a:spLocks noGrp="1"/>
          </p:cNvSpPr>
          <p:nvPr>
            <p:ph type="subTitle" idx="1"/>
          </p:nvPr>
        </p:nvSpPr>
        <p:spPr/>
        <p:txBody>
          <a:bodyPr/>
          <a:lstStyle/>
          <a:p>
            <a:endParaRPr lang="en-GB" dirty="0"/>
          </a:p>
        </p:txBody>
      </p:sp>
      <p:pic>
        <p:nvPicPr>
          <p:cNvPr id="4" name="Elemento grafico 3">
            <a:extLst>
              <a:ext uri="{FF2B5EF4-FFF2-40B4-BE49-F238E27FC236}">
                <a16:creationId xmlns:a16="http://schemas.microsoft.com/office/drawing/2014/main" id="{9B39549D-FC14-406F-85E4-6129DB0E0D53}"/>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1092678" y="0"/>
            <a:ext cx="10466717" cy="3794185"/>
          </a:xfrm>
          <a:prstGeom prst="rect">
            <a:avLst/>
          </a:prstGeom>
        </p:spPr>
      </p:pic>
    </p:spTree>
    <p:extLst>
      <p:ext uri="{BB962C8B-B14F-4D97-AF65-F5344CB8AC3E}">
        <p14:creationId xmlns:p14="http://schemas.microsoft.com/office/powerpoint/2010/main" val="17235775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ED4C494F-8A09-4125-B603-B259C88428C1}"/>
              </a:ext>
            </a:extLst>
          </p:cNvPr>
          <p:cNvSpPr>
            <a:spLocks noGrp="1"/>
          </p:cNvSpPr>
          <p:nvPr>
            <p:ph type="title"/>
          </p:nvPr>
        </p:nvSpPr>
        <p:spPr/>
        <p:txBody>
          <a:bodyPr/>
          <a:lstStyle/>
          <a:p>
            <a:r>
              <a:rPr lang="it-IT" dirty="0"/>
              <a:t>Il problema</a:t>
            </a:r>
          </a:p>
        </p:txBody>
      </p:sp>
      <p:sp>
        <p:nvSpPr>
          <p:cNvPr id="3" name="Segnaposto contenuto 2">
            <a:extLst>
              <a:ext uri="{FF2B5EF4-FFF2-40B4-BE49-F238E27FC236}">
                <a16:creationId xmlns:a16="http://schemas.microsoft.com/office/drawing/2014/main" id="{F6D49183-8DC1-4283-B352-6B7701AA3D87}"/>
              </a:ext>
            </a:extLst>
          </p:cNvPr>
          <p:cNvSpPr>
            <a:spLocks noGrp="1"/>
          </p:cNvSpPr>
          <p:nvPr>
            <p:ph idx="1"/>
          </p:nvPr>
        </p:nvSpPr>
        <p:spPr>
          <a:xfrm>
            <a:off x="210370" y="1180479"/>
            <a:ext cx="7852976" cy="4945685"/>
          </a:xfrm>
        </p:spPr>
        <p:txBody>
          <a:bodyPr/>
          <a:lstStyle/>
          <a:p>
            <a:r>
              <a:rPr lang="it-IT" dirty="0"/>
              <a:t>Sviluppo di un sistema di PM su un sistema di saldatura ad ultrasuoni per una macchina di nuova concezione</a:t>
            </a:r>
          </a:p>
          <a:p>
            <a:endParaRPr lang="it-IT" dirty="0"/>
          </a:p>
          <a:p>
            <a:pPr marL="342900" indent="-342900">
              <a:buFont typeface="Arial" panose="020B0604020202020204" pitchFamily="34" charset="0"/>
              <a:buChar char="•"/>
            </a:pPr>
            <a:r>
              <a:rPr lang="it-IT" dirty="0"/>
              <a:t>Nessun dato noto all’azienda</a:t>
            </a:r>
          </a:p>
          <a:p>
            <a:pPr marL="342900" indent="-342900">
              <a:buFont typeface="Arial" panose="020B0604020202020204" pitchFamily="34" charset="0"/>
              <a:buChar char="•"/>
            </a:pPr>
            <a:r>
              <a:rPr lang="it-IT" dirty="0"/>
              <a:t>Criticità dei componenti non nota a priori</a:t>
            </a:r>
          </a:p>
          <a:p>
            <a:pPr marL="342900" indent="-342900">
              <a:buFont typeface="Arial" panose="020B0604020202020204" pitchFamily="34" charset="0"/>
              <a:buChar char="•"/>
            </a:pPr>
            <a:r>
              <a:rPr lang="it-IT" dirty="0"/>
              <a:t>Necessità di un approccio ibrido </a:t>
            </a:r>
          </a:p>
          <a:p>
            <a:pPr marL="1085850" lvl="1" indent="-342900">
              <a:buFont typeface="Arial" panose="020B0604020202020204" pitchFamily="34" charset="0"/>
              <a:buChar char="•"/>
            </a:pPr>
            <a:r>
              <a:rPr lang="it-IT" dirty="0"/>
              <a:t>simulazioni </a:t>
            </a:r>
          </a:p>
          <a:p>
            <a:pPr marL="1085850" lvl="1" indent="-342900">
              <a:buFont typeface="Arial" panose="020B0604020202020204" pitchFamily="34" charset="0"/>
              <a:buChar char="•"/>
            </a:pPr>
            <a:r>
              <a:rPr lang="it-IT" dirty="0"/>
              <a:t>analisi FEM </a:t>
            </a:r>
          </a:p>
          <a:p>
            <a:pPr marL="1085850" lvl="1" indent="-342900">
              <a:buFont typeface="Arial" panose="020B0604020202020204" pitchFamily="34" charset="0"/>
              <a:buChar char="•"/>
            </a:pPr>
            <a:r>
              <a:rPr lang="it-IT" dirty="0"/>
              <a:t>analisi sperimentali</a:t>
            </a:r>
          </a:p>
        </p:txBody>
      </p:sp>
      <p:pic>
        <p:nvPicPr>
          <p:cNvPr id="9218" name="Picture 2">
            <a:extLst>
              <a:ext uri="{FF2B5EF4-FFF2-40B4-BE49-F238E27FC236}">
                <a16:creationId xmlns:a16="http://schemas.microsoft.com/office/drawing/2014/main" id="{97C5AEBC-7F75-4C7A-ADFB-D80C4536FC43}"/>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22361" r="21832"/>
          <a:stretch/>
        </p:blipFill>
        <p:spPr bwMode="auto">
          <a:xfrm>
            <a:off x="9434965" y="1251173"/>
            <a:ext cx="2562149" cy="2867819"/>
          </a:xfrm>
          <a:prstGeom prst="rect">
            <a:avLst/>
          </a:prstGeom>
          <a:noFill/>
          <a:extLst>
            <a:ext uri="{909E8E84-426E-40DD-AFC4-6F175D3DCCD1}">
              <a14:hiddenFill xmlns:a14="http://schemas.microsoft.com/office/drawing/2010/main">
                <a:solidFill>
                  <a:srgbClr val="FFFFFF"/>
                </a:solidFill>
              </a14:hiddenFill>
            </a:ext>
          </a:extLst>
        </p:spPr>
      </p:pic>
      <p:pic>
        <p:nvPicPr>
          <p:cNvPr id="9220" name="Picture 4" descr="Immagine correlata">
            <a:extLst>
              <a:ext uri="{FF2B5EF4-FFF2-40B4-BE49-F238E27FC236}">
                <a16:creationId xmlns:a16="http://schemas.microsoft.com/office/drawing/2014/main" id="{101AD617-A8A4-4FDE-8C41-DE76F944DD9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322262" y="4172917"/>
            <a:ext cx="2674852" cy="150460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8651248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5CA1B841-FB05-43F6-B746-B9C63BB38A7F}"/>
              </a:ext>
            </a:extLst>
          </p:cNvPr>
          <p:cNvSpPr>
            <a:spLocks noGrp="1"/>
          </p:cNvSpPr>
          <p:nvPr>
            <p:ph type="title"/>
          </p:nvPr>
        </p:nvSpPr>
        <p:spPr/>
        <p:txBody>
          <a:bodyPr/>
          <a:lstStyle/>
          <a:p>
            <a:r>
              <a:rPr lang="it-IT" dirty="0"/>
              <a:t>Approccio proposto</a:t>
            </a:r>
          </a:p>
        </p:txBody>
      </p:sp>
      <p:sp>
        <p:nvSpPr>
          <p:cNvPr id="61" name="CasellaDiTesto 60">
            <a:extLst>
              <a:ext uri="{FF2B5EF4-FFF2-40B4-BE49-F238E27FC236}">
                <a16:creationId xmlns:a16="http://schemas.microsoft.com/office/drawing/2014/main" id="{34CA8DD8-C3A1-4993-A3C4-1E634FB1C2C5}"/>
              </a:ext>
            </a:extLst>
          </p:cNvPr>
          <p:cNvSpPr txBox="1"/>
          <p:nvPr/>
        </p:nvSpPr>
        <p:spPr>
          <a:xfrm>
            <a:off x="8734948" y="2387121"/>
            <a:ext cx="2508836" cy="307777"/>
          </a:xfrm>
          <a:prstGeom prst="rect">
            <a:avLst/>
          </a:prstGeom>
          <a:noFill/>
        </p:spPr>
        <p:txBody>
          <a:bodyPr wrap="square" rtlCol="0">
            <a:spAutoFit/>
          </a:bodyPr>
          <a:lstStyle/>
          <a:p>
            <a:pPr algn="ctr"/>
            <a:r>
              <a:rPr lang="it-IT" sz="1400" dirty="0">
                <a:solidFill>
                  <a:srgbClr val="0070C0"/>
                </a:solidFill>
              </a:rPr>
              <a:t>deployment</a:t>
            </a:r>
          </a:p>
        </p:txBody>
      </p:sp>
      <p:grpSp>
        <p:nvGrpSpPr>
          <p:cNvPr id="74" name="Gruppo 73">
            <a:extLst>
              <a:ext uri="{FF2B5EF4-FFF2-40B4-BE49-F238E27FC236}">
                <a16:creationId xmlns:a16="http://schemas.microsoft.com/office/drawing/2014/main" id="{1E81E027-E646-42CB-A58A-A14328455031}"/>
              </a:ext>
            </a:extLst>
          </p:cNvPr>
          <p:cNvGrpSpPr/>
          <p:nvPr/>
        </p:nvGrpSpPr>
        <p:grpSpPr>
          <a:xfrm>
            <a:off x="1260300" y="1431283"/>
            <a:ext cx="8810788" cy="4456646"/>
            <a:chOff x="8286" y="1536973"/>
            <a:chExt cx="8810788" cy="4456646"/>
          </a:xfrm>
        </p:grpSpPr>
        <p:sp>
          <p:nvSpPr>
            <p:cNvPr id="7" name="CasellaDiTesto 6">
              <a:extLst>
                <a:ext uri="{FF2B5EF4-FFF2-40B4-BE49-F238E27FC236}">
                  <a16:creationId xmlns:a16="http://schemas.microsoft.com/office/drawing/2014/main" id="{D7761EBA-0E6C-43F0-B338-916AE128097F}"/>
                </a:ext>
              </a:extLst>
            </p:cNvPr>
            <p:cNvSpPr txBox="1"/>
            <p:nvPr/>
          </p:nvSpPr>
          <p:spPr>
            <a:xfrm>
              <a:off x="996860" y="3016835"/>
              <a:ext cx="610745" cy="307777"/>
            </a:xfrm>
            <a:prstGeom prst="rect">
              <a:avLst/>
            </a:prstGeom>
            <a:noFill/>
          </p:spPr>
          <p:txBody>
            <a:bodyPr wrap="none" rtlCol="0">
              <a:spAutoFit/>
            </a:bodyPr>
            <a:lstStyle/>
            <a:p>
              <a:r>
                <a:rPr lang="it-IT" sz="1400" dirty="0"/>
                <a:t>FMEA</a:t>
              </a:r>
            </a:p>
          </p:txBody>
        </p:sp>
        <p:sp>
          <p:nvSpPr>
            <p:cNvPr id="8" name="Rettangolo con angoli arrotondati 7">
              <a:extLst>
                <a:ext uri="{FF2B5EF4-FFF2-40B4-BE49-F238E27FC236}">
                  <a16:creationId xmlns:a16="http://schemas.microsoft.com/office/drawing/2014/main" id="{BF78BABB-5B9E-4676-A49C-F301F7718792}"/>
                </a:ext>
              </a:extLst>
            </p:cNvPr>
            <p:cNvSpPr/>
            <p:nvPr/>
          </p:nvSpPr>
          <p:spPr>
            <a:xfrm>
              <a:off x="888000" y="2940722"/>
              <a:ext cx="1004157" cy="460005"/>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9" name="CasellaDiTesto 8">
              <a:extLst>
                <a:ext uri="{FF2B5EF4-FFF2-40B4-BE49-F238E27FC236}">
                  <a16:creationId xmlns:a16="http://schemas.microsoft.com/office/drawing/2014/main" id="{60EED58B-DBC0-4314-BF38-8E77E2E776F9}"/>
                </a:ext>
              </a:extLst>
            </p:cNvPr>
            <p:cNvSpPr txBox="1"/>
            <p:nvPr/>
          </p:nvSpPr>
          <p:spPr>
            <a:xfrm>
              <a:off x="1028823" y="3680639"/>
              <a:ext cx="877356" cy="307777"/>
            </a:xfrm>
            <a:prstGeom prst="rect">
              <a:avLst/>
            </a:prstGeom>
            <a:noFill/>
          </p:spPr>
          <p:txBody>
            <a:bodyPr wrap="none" rtlCol="0">
              <a:spAutoFit/>
            </a:bodyPr>
            <a:lstStyle/>
            <a:p>
              <a:r>
                <a:rPr lang="it-IT" sz="1400" dirty="0"/>
                <a:t>Prototipo</a:t>
              </a:r>
            </a:p>
          </p:txBody>
        </p:sp>
        <p:sp>
          <p:nvSpPr>
            <p:cNvPr id="10" name="Rettangolo con angoli arrotondati 9">
              <a:extLst>
                <a:ext uri="{FF2B5EF4-FFF2-40B4-BE49-F238E27FC236}">
                  <a16:creationId xmlns:a16="http://schemas.microsoft.com/office/drawing/2014/main" id="{FFB777D5-4D8C-458B-8C17-CE2871DE5E8E}"/>
                </a:ext>
              </a:extLst>
            </p:cNvPr>
            <p:cNvSpPr/>
            <p:nvPr/>
          </p:nvSpPr>
          <p:spPr>
            <a:xfrm>
              <a:off x="888000" y="3604082"/>
              <a:ext cx="1004157" cy="460005"/>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11" name="Rettangolo con angoli arrotondati 10">
              <a:extLst>
                <a:ext uri="{FF2B5EF4-FFF2-40B4-BE49-F238E27FC236}">
                  <a16:creationId xmlns:a16="http://schemas.microsoft.com/office/drawing/2014/main" id="{6E6D09C2-B53C-415E-AC6C-58230EEA8268}"/>
                </a:ext>
              </a:extLst>
            </p:cNvPr>
            <p:cNvSpPr/>
            <p:nvPr/>
          </p:nvSpPr>
          <p:spPr>
            <a:xfrm>
              <a:off x="2514847" y="2814872"/>
              <a:ext cx="1004157" cy="1416107"/>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12" name="CasellaDiTesto 11">
              <a:extLst>
                <a:ext uri="{FF2B5EF4-FFF2-40B4-BE49-F238E27FC236}">
                  <a16:creationId xmlns:a16="http://schemas.microsoft.com/office/drawing/2014/main" id="{0B6E05B2-9DEE-488E-A78B-EFAC2D444609}"/>
                </a:ext>
              </a:extLst>
            </p:cNvPr>
            <p:cNvSpPr txBox="1"/>
            <p:nvPr/>
          </p:nvSpPr>
          <p:spPr>
            <a:xfrm>
              <a:off x="2514847" y="3153593"/>
              <a:ext cx="964310" cy="738664"/>
            </a:xfrm>
            <a:prstGeom prst="rect">
              <a:avLst/>
            </a:prstGeom>
            <a:noFill/>
          </p:spPr>
          <p:txBody>
            <a:bodyPr wrap="square" rtlCol="0">
              <a:spAutoFit/>
            </a:bodyPr>
            <a:lstStyle/>
            <a:p>
              <a:pPr algn="ctr"/>
              <a:r>
                <a:rPr lang="it-IT" sz="1400" dirty="0"/>
                <a:t>Grandezze fisiche da misurare</a:t>
              </a:r>
            </a:p>
          </p:txBody>
        </p:sp>
        <p:sp>
          <p:nvSpPr>
            <p:cNvPr id="14" name="Rettangolo con angoli arrotondati 13">
              <a:extLst>
                <a:ext uri="{FF2B5EF4-FFF2-40B4-BE49-F238E27FC236}">
                  <a16:creationId xmlns:a16="http://schemas.microsoft.com/office/drawing/2014/main" id="{0163B3A2-2B4C-4201-89F4-A74C51C36AC6}"/>
                </a:ext>
              </a:extLst>
            </p:cNvPr>
            <p:cNvSpPr/>
            <p:nvPr/>
          </p:nvSpPr>
          <p:spPr>
            <a:xfrm>
              <a:off x="2514846" y="4850278"/>
              <a:ext cx="1004157" cy="702631"/>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15" name="CasellaDiTesto 14">
              <a:extLst>
                <a:ext uri="{FF2B5EF4-FFF2-40B4-BE49-F238E27FC236}">
                  <a16:creationId xmlns:a16="http://schemas.microsoft.com/office/drawing/2014/main" id="{680740A0-DA91-41D5-B9EB-64C460BAC0F0}"/>
                </a:ext>
              </a:extLst>
            </p:cNvPr>
            <p:cNvSpPr txBox="1"/>
            <p:nvPr/>
          </p:nvSpPr>
          <p:spPr>
            <a:xfrm>
              <a:off x="2464068" y="4923999"/>
              <a:ext cx="1105711" cy="523220"/>
            </a:xfrm>
            <a:prstGeom prst="rect">
              <a:avLst/>
            </a:prstGeom>
            <a:noFill/>
          </p:spPr>
          <p:txBody>
            <a:bodyPr wrap="square" rtlCol="0">
              <a:spAutoFit/>
            </a:bodyPr>
            <a:lstStyle/>
            <a:p>
              <a:pPr algn="ctr"/>
              <a:r>
                <a:rPr lang="it-IT" sz="1400" dirty="0"/>
                <a:t>Esperienza progettisti</a:t>
              </a:r>
            </a:p>
          </p:txBody>
        </p:sp>
        <p:sp>
          <p:nvSpPr>
            <p:cNvPr id="16" name="Rettangolo con angoli arrotondati 15">
              <a:extLst>
                <a:ext uri="{FF2B5EF4-FFF2-40B4-BE49-F238E27FC236}">
                  <a16:creationId xmlns:a16="http://schemas.microsoft.com/office/drawing/2014/main" id="{94B7ECC6-AEDB-4EC5-A27D-C178105205B4}"/>
                </a:ext>
              </a:extLst>
            </p:cNvPr>
            <p:cNvSpPr/>
            <p:nvPr/>
          </p:nvSpPr>
          <p:spPr>
            <a:xfrm>
              <a:off x="2514847" y="1658643"/>
              <a:ext cx="1004157" cy="535625"/>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17" name="CasellaDiTesto 16">
              <a:extLst>
                <a:ext uri="{FF2B5EF4-FFF2-40B4-BE49-F238E27FC236}">
                  <a16:creationId xmlns:a16="http://schemas.microsoft.com/office/drawing/2014/main" id="{57CA5C19-3020-4E8F-91BD-A9FE60FB6FD4}"/>
                </a:ext>
              </a:extLst>
            </p:cNvPr>
            <p:cNvSpPr txBox="1"/>
            <p:nvPr/>
          </p:nvSpPr>
          <p:spPr>
            <a:xfrm>
              <a:off x="2514847" y="1665498"/>
              <a:ext cx="964310" cy="523220"/>
            </a:xfrm>
            <a:prstGeom prst="rect">
              <a:avLst/>
            </a:prstGeom>
            <a:noFill/>
          </p:spPr>
          <p:txBody>
            <a:bodyPr wrap="square" rtlCol="0">
              <a:spAutoFit/>
            </a:bodyPr>
            <a:lstStyle/>
            <a:p>
              <a:pPr algn="ctr"/>
              <a:r>
                <a:rPr lang="it-IT" sz="1400" dirty="0"/>
                <a:t>Modello</a:t>
              </a:r>
            </a:p>
            <a:p>
              <a:pPr algn="ctr"/>
              <a:r>
                <a:rPr lang="it-IT" sz="1400" dirty="0"/>
                <a:t>MB</a:t>
              </a:r>
            </a:p>
          </p:txBody>
        </p:sp>
        <p:sp>
          <p:nvSpPr>
            <p:cNvPr id="19" name="Rettangolo con angoli arrotondati 18">
              <a:extLst>
                <a:ext uri="{FF2B5EF4-FFF2-40B4-BE49-F238E27FC236}">
                  <a16:creationId xmlns:a16="http://schemas.microsoft.com/office/drawing/2014/main" id="{296A9826-1E71-4C06-93F4-4DBE18AC0BB0}"/>
                </a:ext>
              </a:extLst>
            </p:cNvPr>
            <p:cNvSpPr/>
            <p:nvPr/>
          </p:nvSpPr>
          <p:spPr>
            <a:xfrm>
              <a:off x="6586931" y="1661797"/>
              <a:ext cx="1004157" cy="535625"/>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20" name="CasellaDiTesto 19">
              <a:extLst>
                <a:ext uri="{FF2B5EF4-FFF2-40B4-BE49-F238E27FC236}">
                  <a16:creationId xmlns:a16="http://schemas.microsoft.com/office/drawing/2014/main" id="{1BBA3324-4783-44EE-B47D-58BACB6DD702}"/>
                </a:ext>
              </a:extLst>
            </p:cNvPr>
            <p:cNvSpPr txBox="1"/>
            <p:nvPr/>
          </p:nvSpPr>
          <p:spPr>
            <a:xfrm>
              <a:off x="6586931" y="1668652"/>
              <a:ext cx="964310" cy="523220"/>
            </a:xfrm>
            <a:prstGeom prst="rect">
              <a:avLst/>
            </a:prstGeom>
            <a:noFill/>
          </p:spPr>
          <p:txBody>
            <a:bodyPr wrap="square" rtlCol="0">
              <a:spAutoFit/>
            </a:bodyPr>
            <a:lstStyle/>
            <a:p>
              <a:pPr algn="ctr"/>
              <a:r>
                <a:rPr lang="it-IT" sz="1400" dirty="0"/>
                <a:t>Digital Model</a:t>
              </a:r>
            </a:p>
          </p:txBody>
        </p:sp>
        <p:sp>
          <p:nvSpPr>
            <p:cNvPr id="21" name="Rettangolo con angoli arrotondati 20">
              <a:extLst>
                <a:ext uri="{FF2B5EF4-FFF2-40B4-BE49-F238E27FC236}">
                  <a16:creationId xmlns:a16="http://schemas.microsoft.com/office/drawing/2014/main" id="{5D2F28A8-4688-45E2-8B62-360D422C7DD2}"/>
                </a:ext>
              </a:extLst>
            </p:cNvPr>
            <p:cNvSpPr/>
            <p:nvPr/>
          </p:nvSpPr>
          <p:spPr>
            <a:xfrm>
              <a:off x="4141694" y="3254494"/>
              <a:ext cx="1004157" cy="535625"/>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22" name="CasellaDiTesto 21">
              <a:extLst>
                <a:ext uri="{FF2B5EF4-FFF2-40B4-BE49-F238E27FC236}">
                  <a16:creationId xmlns:a16="http://schemas.microsoft.com/office/drawing/2014/main" id="{B3894611-FC6F-4E10-9463-20BA4A7A7384}"/>
                </a:ext>
              </a:extLst>
            </p:cNvPr>
            <p:cNvSpPr txBox="1"/>
            <p:nvPr/>
          </p:nvSpPr>
          <p:spPr>
            <a:xfrm>
              <a:off x="4141694" y="3261349"/>
              <a:ext cx="964310" cy="523220"/>
            </a:xfrm>
            <a:prstGeom prst="rect">
              <a:avLst/>
            </a:prstGeom>
            <a:noFill/>
          </p:spPr>
          <p:txBody>
            <a:bodyPr wrap="square" rtlCol="0">
              <a:spAutoFit/>
            </a:bodyPr>
            <a:lstStyle/>
            <a:p>
              <a:pPr algn="ctr"/>
              <a:r>
                <a:rPr lang="it-IT" sz="1400" dirty="0"/>
                <a:t>Sensori &amp; posizione</a:t>
              </a:r>
            </a:p>
          </p:txBody>
        </p:sp>
        <p:sp>
          <p:nvSpPr>
            <p:cNvPr id="23" name="Rettangolo con angoli arrotondati 22">
              <a:extLst>
                <a:ext uri="{FF2B5EF4-FFF2-40B4-BE49-F238E27FC236}">
                  <a16:creationId xmlns:a16="http://schemas.microsoft.com/office/drawing/2014/main" id="{64D29C83-EFB3-47E7-8CB7-4E3A523E6BE0}"/>
                </a:ext>
              </a:extLst>
            </p:cNvPr>
            <p:cNvSpPr/>
            <p:nvPr/>
          </p:nvSpPr>
          <p:spPr>
            <a:xfrm>
              <a:off x="5735464" y="3261349"/>
              <a:ext cx="1004157" cy="535625"/>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24" name="CasellaDiTesto 23">
              <a:extLst>
                <a:ext uri="{FF2B5EF4-FFF2-40B4-BE49-F238E27FC236}">
                  <a16:creationId xmlns:a16="http://schemas.microsoft.com/office/drawing/2014/main" id="{4C4887B6-313D-4617-9D3E-5AC03D5B8548}"/>
                </a:ext>
              </a:extLst>
            </p:cNvPr>
            <p:cNvSpPr txBox="1"/>
            <p:nvPr/>
          </p:nvSpPr>
          <p:spPr>
            <a:xfrm>
              <a:off x="5757904" y="3362327"/>
              <a:ext cx="964310" cy="307777"/>
            </a:xfrm>
            <a:prstGeom prst="rect">
              <a:avLst/>
            </a:prstGeom>
            <a:noFill/>
          </p:spPr>
          <p:txBody>
            <a:bodyPr wrap="square" rtlCol="0">
              <a:spAutoFit/>
            </a:bodyPr>
            <a:lstStyle/>
            <a:p>
              <a:pPr algn="ctr"/>
              <a:r>
                <a:rPr lang="it-IT" sz="1400" dirty="0"/>
                <a:t>Features</a:t>
              </a:r>
            </a:p>
          </p:txBody>
        </p:sp>
        <p:cxnSp>
          <p:nvCxnSpPr>
            <p:cNvPr id="26" name="Connettore 2 25">
              <a:extLst>
                <a:ext uri="{FF2B5EF4-FFF2-40B4-BE49-F238E27FC236}">
                  <a16:creationId xmlns:a16="http://schemas.microsoft.com/office/drawing/2014/main" id="{C3B70C1D-D5F2-4D50-BCB3-0B069C1F55FE}"/>
                </a:ext>
              </a:extLst>
            </p:cNvPr>
            <p:cNvCxnSpPr>
              <a:cxnSpLocks/>
              <a:endCxn id="20" idx="1"/>
            </p:cNvCxnSpPr>
            <p:nvPr/>
          </p:nvCxnSpPr>
          <p:spPr>
            <a:xfrm flipV="1">
              <a:off x="3526412" y="1930262"/>
              <a:ext cx="3060519" cy="1089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27" name="Connettore 2 26">
              <a:extLst>
                <a:ext uri="{FF2B5EF4-FFF2-40B4-BE49-F238E27FC236}">
                  <a16:creationId xmlns:a16="http://schemas.microsoft.com/office/drawing/2014/main" id="{3AC9B26E-0AB1-484F-BA08-FD4D92ACA1BA}"/>
                </a:ext>
              </a:extLst>
            </p:cNvPr>
            <p:cNvCxnSpPr/>
            <p:nvPr/>
          </p:nvCxnSpPr>
          <p:spPr>
            <a:xfrm flipV="1">
              <a:off x="1892157" y="3825584"/>
              <a:ext cx="622690"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28" name="Connettore 2 27">
              <a:extLst>
                <a:ext uri="{FF2B5EF4-FFF2-40B4-BE49-F238E27FC236}">
                  <a16:creationId xmlns:a16="http://schemas.microsoft.com/office/drawing/2014/main" id="{FB82C8B5-B473-467B-883E-AE478E9DA784}"/>
                </a:ext>
              </a:extLst>
            </p:cNvPr>
            <p:cNvCxnSpPr/>
            <p:nvPr/>
          </p:nvCxnSpPr>
          <p:spPr>
            <a:xfrm flipV="1">
              <a:off x="3519004" y="3516213"/>
              <a:ext cx="622690"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29" name="Connettore 2 28">
              <a:extLst>
                <a:ext uri="{FF2B5EF4-FFF2-40B4-BE49-F238E27FC236}">
                  <a16:creationId xmlns:a16="http://schemas.microsoft.com/office/drawing/2014/main" id="{F0ECB8AC-4F74-4F0C-97B9-8AE48B84D236}"/>
                </a:ext>
              </a:extLst>
            </p:cNvPr>
            <p:cNvCxnSpPr>
              <a:cxnSpLocks/>
            </p:cNvCxnSpPr>
            <p:nvPr/>
          </p:nvCxnSpPr>
          <p:spPr>
            <a:xfrm rot="5400000" flipV="1">
              <a:off x="2707807" y="2506917"/>
              <a:ext cx="622690"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30" name="Connettore 2 29">
              <a:extLst>
                <a:ext uri="{FF2B5EF4-FFF2-40B4-BE49-F238E27FC236}">
                  <a16:creationId xmlns:a16="http://schemas.microsoft.com/office/drawing/2014/main" id="{5E770A0C-3785-41A7-B1B7-CBC0D5C25CD2}"/>
                </a:ext>
              </a:extLst>
            </p:cNvPr>
            <p:cNvCxnSpPr>
              <a:cxnSpLocks/>
            </p:cNvCxnSpPr>
            <p:nvPr/>
          </p:nvCxnSpPr>
          <p:spPr>
            <a:xfrm rot="16200000" flipV="1">
              <a:off x="2685658" y="4538932"/>
              <a:ext cx="622690"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31" name="Connettore 2 30">
              <a:extLst>
                <a:ext uri="{FF2B5EF4-FFF2-40B4-BE49-F238E27FC236}">
                  <a16:creationId xmlns:a16="http://schemas.microsoft.com/office/drawing/2014/main" id="{2CC5FEAA-F892-4100-B48F-C238AA87C032}"/>
                </a:ext>
              </a:extLst>
            </p:cNvPr>
            <p:cNvCxnSpPr/>
            <p:nvPr/>
          </p:nvCxnSpPr>
          <p:spPr>
            <a:xfrm flipV="1">
              <a:off x="5128444" y="3522923"/>
              <a:ext cx="622690"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sp>
          <p:nvSpPr>
            <p:cNvPr id="32" name="Rettangolo con angoli arrotondati 31">
              <a:extLst>
                <a:ext uri="{FF2B5EF4-FFF2-40B4-BE49-F238E27FC236}">
                  <a16:creationId xmlns:a16="http://schemas.microsoft.com/office/drawing/2014/main" id="{F0E73977-5E51-4B84-8AEB-3EF1E5F3941C}"/>
                </a:ext>
              </a:extLst>
            </p:cNvPr>
            <p:cNvSpPr/>
            <p:nvPr/>
          </p:nvSpPr>
          <p:spPr>
            <a:xfrm>
              <a:off x="7705669" y="3248400"/>
              <a:ext cx="1004157" cy="535625"/>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33" name="CasellaDiTesto 32">
              <a:extLst>
                <a:ext uri="{FF2B5EF4-FFF2-40B4-BE49-F238E27FC236}">
                  <a16:creationId xmlns:a16="http://schemas.microsoft.com/office/drawing/2014/main" id="{4849404C-AE6E-4E85-B7E4-25D4F1759AD9}"/>
                </a:ext>
              </a:extLst>
            </p:cNvPr>
            <p:cNvSpPr txBox="1"/>
            <p:nvPr/>
          </p:nvSpPr>
          <p:spPr>
            <a:xfrm>
              <a:off x="7705669" y="3248400"/>
              <a:ext cx="964310" cy="523220"/>
            </a:xfrm>
            <a:prstGeom prst="rect">
              <a:avLst/>
            </a:prstGeom>
            <a:noFill/>
          </p:spPr>
          <p:txBody>
            <a:bodyPr wrap="square" rtlCol="0">
              <a:spAutoFit/>
            </a:bodyPr>
            <a:lstStyle/>
            <a:p>
              <a:pPr algn="ctr"/>
              <a:r>
                <a:rPr lang="it-IT" sz="1400" dirty="0"/>
                <a:t>Digital Twin</a:t>
              </a:r>
            </a:p>
          </p:txBody>
        </p:sp>
        <p:cxnSp>
          <p:nvCxnSpPr>
            <p:cNvPr id="34" name="Connettore 2 33">
              <a:extLst>
                <a:ext uri="{FF2B5EF4-FFF2-40B4-BE49-F238E27FC236}">
                  <a16:creationId xmlns:a16="http://schemas.microsoft.com/office/drawing/2014/main" id="{0130EF3F-0593-4361-9B9A-8F15FF63401F}"/>
                </a:ext>
              </a:extLst>
            </p:cNvPr>
            <p:cNvCxnSpPr>
              <a:cxnSpLocks/>
              <a:endCxn id="33" idx="1"/>
            </p:cNvCxnSpPr>
            <p:nvPr/>
          </p:nvCxnSpPr>
          <p:spPr>
            <a:xfrm>
              <a:off x="6739621" y="3509976"/>
              <a:ext cx="966048" cy="34"/>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39" name="Connettore 2 38">
              <a:extLst>
                <a:ext uri="{FF2B5EF4-FFF2-40B4-BE49-F238E27FC236}">
                  <a16:creationId xmlns:a16="http://schemas.microsoft.com/office/drawing/2014/main" id="{08B8039A-A273-44DE-937D-5DB42AF8686B}"/>
                </a:ext>
              </a:extLst>
            </p:cNvPr>
            <p:cNvCxnSpPr>
              <a:cxnSpLocks/>
            </p:cNvCxnSpPr>
            <p:nvPr/>
          </p:nvCxnSpPr>
          <p:spPr>
            <a:xfrm flipH="1" flipV="1">
              <a:off x="7086782" y="2179124"/>
              <a:ext cx="7409" cy="132414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42" name="Connettore 2 41">
              <a:extLst>
                <a:ext uri="{FF2B5EF4-FFF2-40B4-BE49-F238E27FC236}">
                  <a16:creationId xmlns:a16="http://schemas.microsoft.com/office/drawing/2014/main" id="{1C85B372-8273-4F71-952C-9DAA66DC0419}"/>
                </a:ext>
              </a:extLst>
            </p:cNvPr>
            <p:cNvCxnSpPr/>
            <p:nvPr/>
          </p:nvCxnSpPr>
          <p:spPr>
            <a:xfrm flipV="1">
              <a:off x="1892157" y="3170723"/>
              <a:ext cx="622690"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43" name="Connettore 2 42">
              <a:extLst>
                <a:ext uri="{FF2B5EF4-FFF2-40B4-BE49-F238E27FC236}">
                  <a16:creationId xmlns:a16="http://schemas.microsoft.com/office/drawing/2014/main" id="{F460FDD2-C3FB-4117-A494-7EFF3BD348BC}"/>
                </a:ext>
              </a:extLst>
            </p:cNvPr>
            <p:cNvCxnSpPr>
              <a:cxnSpLocks/>
            </p:cNvCxnSpPr>
            <p:nvPr/>
          </p:nvCxnSpPr>
          <p:spPr>
            <a:xfrm flipV="1">
              <a:off x="595208" y="3174736"/>
              <a:ext cx="292792"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46" name="Connettore diritto 45">
              <a:extLst>
                <a:ext uri="{FF2B5EF4-FFF2-40B4-BE49-F238E27FC236}">
                  <a16:creationId xmlns:a16="http://schemas.microsoft.com/office/drawing/2014/main" id="{6347ABC7-0A04-4301-A106-B318BF7913E9}"/>
                </a:ext>
              </a:extLst>
            </p:cNvPr>
            <p:cNvCxnSpPr>
              <a:cxnSpLocks/>
            </p:cNvCxnSpPr>
            <p:nvPr/>
          </p:nvCxnSpPr>
          <p:spPr>
            <a:xfrm>
              <a:off x="595208" y="3174738"/>
              <a:ext cx="0" cy="2174491"/>
            </a:xfrm>
            <a:prstGeom prst="line">
              <a:avLst/>
            </a:prstGeom>
            <a:effectLst/>
          </p:spPr>
          <p:style>
            <a:lnRef idx="2">
              <a:schemeClr val="accent1"/>
            </a:lnRef>
            <a:fillRef idx="0">
              <a:schemeClr val="accent1"/>
            </a:fillRef>
            <a:effectRef idx="1">
              <a:schemeClr val="accent1"/>
            </a:effectRef>
            <a:fontRef idx="minor">
              <a:schemeClr val="tx1"/>
            </a:fontRef>
          </p:style>
        </p:cxnSp>
        <p:cxnSp>
          <p:nvCxnSpPr>
            <p:cNvPr id="48" name="Connettore diritto 47">
              <a:extLst>
                <a:ext uri="{FF2B5EF4-FFF2-40B4-BE49-F238E27FC236}">
                  <a16:creationId xmlns:a16="http://schemas.microsoft.com/office/drawing/2014/main" id="{C6F385E0-8404-44A7-BD72-0DDEA98753C7}"/>
                </a:ext>
              </a:extLst>
            </p:cNvPr>
            <p:cNvCxnSpPr>
              <a:cxnSpLocks/>
            </p:cNvCxnSpPr>
            <p:nvPr/>
          </p:nvCxnSpPr>
          <p:spPr>
            <a:xfrm flipH="1">
              <a:off x="595208" y="5349229"/>
              <a:ext cx="1919639" cy="0"/>
            </a:xfrm>
            <a:prstGeom prst="line">
              <a:avLst/>
            </a:prstGeom>
            <a:effectLst/>
          </p:spPr>
          <p:style>
            <a:lnRef idx="2">
              <a:schemeClr val="accent1"/>
            </a:lnRef>
            <a:fillRef idx="0">
              <a:schemeClr val="accent1"/>
            </a:fillRef>
            <a:effectRef idx="1">
              <a:schemeClr val="accent1"/>
            </a:effectRef>
            <a:fontRef idx="minor">
              <a:schemeClr val="tx1"/>
            </a:fontRef>
          </p:style>
        </p:cxnSp>
        <p:cxnSp>
          <p:nvCxnSpPr>
            <p:cNvPr id="51" name="Connettore 2 50">
              <a:extLst>
                <a:ext uri="{FF2B5EF4-FFF2-40B4-BE49-F238E27FC236}">
                  <a16:creationId xmlns:a16="http://schemas.microsoft.com/office/drawing/2014/main" id="{E43471E3-D865-4593-A49E-E586E5A6CC18}"/>
                </a:ext>
              </a:extLst>
            </p:cNvPr>
            <p:cNvCxnSpPr>
              <a:cxnSpLocks/>
            </p:cNvCxnSpPr>
            <p:nvPr/>
          </p:nvCxnSpPr>
          <p:spPr>
            <a:xfrm flipV="1">
              <a:off x="601212" y="3834084"/>
              <a:ext cx="292792"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53" name="Connettore 2 52">
              <a:extLst>
                <a:ext uri="{FF2B5EF4-FFF2-40B4-BE49-F238E27FC236}">
                  <a16:creationId xmlns:a16="http://schemas.microsoft.com/office/drawing/2014/main" id="{47C55F8B-F852-4F49-AA4A-E580F3D46D23}"/>
                </a:ext>
              </a:extLst>
            </p:cNvPr>
            <p:cNvCxnSpPr>
              <a:cxnSpLocks/>
            </p:cNvCxnSpPr>
            <p:nvPr/>
          </p:nvCxnSpPr>
          <p:spPr>
            <a:xfrm flipV="1">
              <a:off x="2224330" y="1920459"/>
              <a:ext cx="292792" cy="2"/>
            </a:xfrm>
            <a:prstGeom prst="straightConnector1">
              <a:avLst/>
            </a:prstGeom>
            <a:ln>
              <a:prstDash val="sysDash"/>
              <a:tailEnd type="triangle"/>
            </a:ln>
            <a:effectLst/>
          </p:spPr>
          <p:style>
            <a:lnRef idx="2">
              <a:schemeClr val="accent1"/>
            </a:lnRef>
            <a:fillRef idx="0">
              <a:schemeClr val="accent1"/>
            </a:fillRef>
            <a:effectRef idx="1">
              <a:schemeClr val="accent1"/>
            </a:effectRef>
            <a:fontRef idx="minor">
              <a:schemeClr val="tx1"/>
            </a:fontRef>
          </p:style>
        </p:cxnSp>
        <p:cxnSp>
          <p:nvCxnSpPr>
            <p:cNvPr id="54" name="Connettore diritto 53">
              <a:extLst>
                <a:ext uri="{FF2B5EF4-FFF2-40B4-BE49-F238E27FC236}">
                  <a16:creationId xmlns:a16="http://schemas.microsoft.com/office/drawing/2014/main" id="{428F3A90-6279-446F-B8BF-CD8C9AF68D63}"/>
                </a:ext>
              </a:extLst>
            </p:cNvPr>
            <p:cNvCxnSpPr>
              <a:cxnSpLocks/>
            </p:cNvCxnSpPr>
            <p:nvPr/>
          </p:nvCxnSpPr>
          <p:spPr>
            <a:xfrm flipH="1">
              <a:off x="2205038" y="1920461"/>
              <a:ext cx="19292" cy="3449258"/>
            </a:xfrm>
            <a:prstGeom prst="line">
              <a:avLst/>
            </a:prstGeom>
            <a:ln>
              <a:prstDash val="sysDash"/>
            </a:ln>
            <a:effectLst/>
          </p:spPr>
          <p:style>
            <a:lnRef idx="2">
              <a:schemeClr val="accent1"/>
            </a:lnRef>
            <a:fillRef idx="0">
              <a:schemeClr val="accent1"/>
            </a:fillRef>
            <a:effectRef idx="1">
              <a:schemeClr val="accent1"/>
            </a:effectRef>
            <a:fontRef idx="minor">
              <a:schemeClr val="tx1"/>
            </a:fontRef>
          </p:style>
        </p:cxnSp>
        <p:cxnSp>
          <p:nvCxnSpPr>
            <p:cNvPr id="57" name="Connettore 2 56">
              <a:extLst>
                <a:ext uri="{FF2B5EF4-FFF2-40B4-BE49-F238E27FC236}">
                  <a16:creationId xmlns:a16="http://schemas.microsoft.com/office/drawing/2014/main" id="{B43622AE-DA92-4468-A4AB-26A574C60FFC}"/>
                </a:ext>
              </a:extLst>
            </p:cNvPr>
            <p:cNvCxnSpPr>
              <a:cxnSpLocks/>
            </p:cNvCxnSpPr>
            <p:nvPr/>
          </p:nvCxnSpPr>
          <p:spPr>
            <a:xfrm>
              <a:off x="8147140" y="1941154"/>
              <a:ext cx="1072" cy="1294841"/>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sp>
          <p:nvSpPr>
            <p:cNvPr id="59" name="CasellaDiTesto 58">
              <a:extLst>
                <a:ext uri="{FF2B5EF4-FFF2-40B4-BE49-F238E27FC236}">
                  <a16:creationId xmlns:a16="http://schemas.microsoft.com/office/drawing/2014/main" id="{7F433584-D38B-433B-BE49-5647F502B1FD}"/>
                </a:ext>
              </a:extLst>
            </p:cNvPr>
            <p:cNvSpPr txBox="1"/>
            <p:nvPr/>
          </p:nvSpPr>
          <p:spPr>
            <a:xfrm>
              <a:off x="3728706" y="1622485"/>
              <a:ext cx="2508836" cy="307777"/>
            </a:xfrm>
            <a:prstGeom prst="rect">
              <a:avLst/>
            </a:prstGeom>
            <a:noFill/>
          </p:spPr>
          <p:txBody>
            <a:bodyPr wrap="square" rtlCol="0">
              <a:spAutoFit/>
            </a:bodyPr>
            <a:lstStyle/>
            <a:p>
              <a:pPr algn="ctr"/>
              <a:r>
                <a:rPr lang="it-IT" sz="1400" dirty="0">
                  <a:solidFill>
                    <a:srgbClr val="0070C0"/>
                  </a:solidFill>
                </a:rPr>
                <a:t>Generazione guasti «virtuali»</a:t>
              </a:r>
            </a:p>
          </p:txBody>
        </p:sp>
        <p:sp>
          <p:nvSpPr>
            <p:cNvPr id="60" name="CasellaDiTesto 59">
              <a:extLst>
                <a:ext uri="{FF2B5EF4-FFF2-40B4-BE49-F238E27FC236}">
                  <a16:creationId xmlns:a16="http://schemas.microsoft.com/office/drawing/2014/main" id="{754C6D3E-884E-433C-8822-1003F6E85AA9}"/>
                </a:ext>
              </a:extLst>
            </p:cNvPr>
            <p:cNvSpPr txBox="1"/>
            <p:nvPr/>
          </p:nvSpPr>
          <p:spPr>
            <a:xfrm rot="16200000">
              <a:off x="1243811" y="2204671"/>
              <a:ext cx="1643174" cy="307777"/>
            </a:xfrm>
            <a:prstGeom prst="rect">
              <a:avLst/>
            </a:prstGeom>
            <a:noFill/>
          </p:spPr>
          <p:txBody>
            <a:bodyPr wrap="square" rtlCol="0">
              <a:spAutoFit/>
            </a:bodyPr>
            <a:lstStyle/>
            <a:p>
              <a:pPr algn="ctr"/>
              <a:r>
                <a:rPr lang="it-IT" sz="1400" dirty="0">
                  <a:solidFill>
                    <a:srgbClr val="0070C0"/>
                  </a:solidFill>
                </a:rPr>
                <a:t>Validazione</a:t>
              </a:r>
            </a:p>
          </p:txBody>
        </p:sp>
        <p:cxnSp>
          <p:nvCxnSpPr>
            <p:cNvPr id="63" name="Connettore diritto 62">
              <a:extLst>
                <a:ext uri="{FF2B5EF4-FFF2-40B4-BE49-F238E27FC236}">
                  <a16:creationId xmlns:a16="http://schemas.microsoft.com/office/drawing/2014/main" id="{3750DA0C-87CB-46FB-ACF3-47C9600F7D02}"/>
                </a:ext>
              </a:extLst>
            </p:cNvPr>
            <p:cNvCxnSpPr>
              <a:stCxn id="19" idx="3"/>
            </p:cNvCxnSpPr>
            <p:nvPr/>
          </p:nvCxnSpPr>
          <p:spPr>
            <a:xfrm>
              <a:off x="7591088" y="1929610"/>
              <a:ext cx="556052" cy="6098"/>
            </a:xfrm>
            <a:prstGeom prst="line">
              <a:avLst/>
            </a:prstGeom>
            <a:effectLst/>
          </p:spPr>
          <p:style>
            <a:lnRef idx="2">
              <a:schemeClr val="accent1"/>
            </a:lnRef>
            <a:fillRef idx="0">
              <a:schemeClr val="accent1"/>
            </a:fillRef>
            <a:effectRef idx="1">
              <a:schemeClr val="accent1"/>
            </a:effectRef>
            <a:fontRef idx="minor">
              <a:schemeClr val="tx1"/>
            </a:fontRef>
          </p:style>
        </p:cxnSp>
        <p:sp>
          <p:nvSpPr>
            <p:cNvPr id="64" name="CasellaDiTesto 63">
              <a:extLst>
                <a:ext uri="{FF2B5EF4-FFF2-40B4-BE49-F238E27FC236}">
                  <a16:creationId xmlns:a16="http://schemas.microsoft.com/office/drawing/2014/main" id="{9A0C0A50-6868-4249-9397-DF8A947E80B8}"/>
                </a:ext>
              </a:extLst>
            </p:cNvPr>
            <p:cNvSpPr txBox="1"/>
            <p:nvPr/>
          </p:nvSpPr>
          <p:spPr>
            <a:xfrm>
              <a:off x="3748630" y="1930262"/>
              <a:ext cx="2508836" cy="307777"/>
            </a:xfrm>
            <a:prstGeom prst="rect">
              <a:avLst/>
            </a:prstGeom>
            <a:noFill/>
          </p:spPr>
          <p:txBody>
            <a:bodyPr wrap="square" rtlCol="0">
              <a:spAutoFit/>
            </a:bodyPr>
            <a:lstStyle/>
            <a:p>
              <a:pPr algn="ctr"/>
              <a:r>
                <a:rPr lang="it-IT" sz="1400" dirty="0">
                  <a:solidFill>
                    <a:srgbClr val="0070C0"/>
                  </a:solidFill>
                </a:rPr>
                <a:t>Allenamento</a:t>
              </a:r>
            </a:p>
          </p:txBody>
        </p:sp>
        <p:sp>
          <p:nvSpPr>
            <p:cNvPr id="65" name="CasellaDiTesto 64">
              <a:extLst>
                <a:ext uri="{FF2B5EF4-FFF2-40B4-BE49-F238E27FC236}">
                  <a16:creationId xmlns:a16="http://schemas.microsoft.com/office/drawing/2014/main" id="{FAA1504A-322E-4821-A807-FC9FEF45BE94}"/>
                </a:ext>
              </a:extLst>
            </p:cNvPr>
            <p:cNvSpPr txBox="1"/>
            <p:nvPr/>
          </p:nvSpPr>
          <p:spPr>
            <a:xfrm>
              <a:off x="4230785" y="3781789"/>
              <a:ext cx="2508836" cy="523220"/>
            </a:xfrm>
            <a:prstGeom prst="rect">
              <a:avLst/>
            </a:prstGeom>
            <a:noFill/>
          </p:spPr>
          <p:txBody>
            <a:bodyPr wrap="square" rtlCol="0">
              <a:spAutoFit/>
            </a:bodyPr>
            <a:lstStyle/>
            <a:p>
              <a:pPr algn="ctr"/>
              <a:r>
                <a:rPr lang="it-IT" sz="1400" dirty="0">
                  <a:solidFill>
                    <a:srgbClr val="0070C0"/>
                  </a:solidFill>
                </a:rPr>
                <a:t>Tecniche di identificazione /</a:t>
              </a:r>
            </a:p>
            <a:p>
              <a:pPr algn="ctr"/>
              <a:r>
                <a:rPr lang="it-IT" sz="1400" dirty="0">
                  <a:solidFill>
                    <a:srgbClr val="0070C0"/>
                  </a:solidFill>
                </a:rPr>
                <a:t>Machine Learning</a:t>
              </a:r>
            </a:p>
          </p:txBody>
        </p:sp>
        <p:cxnSp>
          <p:nvCxnSpPr>
            <p:cNvPr id="66" name="Connettore 2 65">
              <a:extLst>
                <a:ext uri="{FF2B5EF4-FFF2-40B4-BE49-F238E27FC236}">
                  <a16:creationId xmlns:a16="http://schemas.microsoft.com/office/drawing/2014/main" id="{DDCC6B5F-4005-4344-9580-48365984278E}"/>
                </a:ext>
              </a:extLst>
            </p:cNvPr>
            <p:cNvCxnSpPr>
              <a:cxnSpLocks/>
            </p:cNvCxnSpPr>
            <p:nvPr/>
          </p:nvCxnSpPr>
          <p:spPr>
            <a:xfrm rot="5400000" flipV="1">
              <a:off x="7662056" y="4108318"/>
              <a:ext cx="622690" cy="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67" name="Connettore 2 66">
              <a:extLst>
                <a:ext uri="{FF2B5EF4-FFF2-40B4-BE49-F238E27FC236}">
                  <a16:creationId xmlns:a16="http://schemas.microsoft.com/office/drawing/2014/main" id="{534EC1CF-A746-4365-9533-2AFD55F912B3}"/>
                </a:ext>
              </a:extLst>
            </p:cNvPr>
            <p:cNvCxnSpPr>
              <a:cxnSpLocks/>
            </p:cNvCxnSpPr>
            <p:nvPr/>
          </p:nvCxnSpPr>
          <p:spPr>
            <a:xfrm flipH="1">
              <a:off x="8495399" y="3798121"/>
              <a:ext cx="1687" cy="1460898"/>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sp>
          <p:nvSpPr>
            <p:cNvPr id="68" name="Rettangolo con angoli arrotondati 67">
              <a:extLst>
                <a:ext uri="{FF2B5EF4-FFF2-40B4-BE49-F238E27FC236}">
                  <a16:creationId xmlns:a16="http://schemas.microsoft.com/office/drawing/2014/main" id="{D76E74AD-7FF9-4267-A185-E45A4352A1C8}"/>
                </a:ext>
              </a:extLst>
            </p:cNvPr>
            <p:cNvSpPr/>
            <p:nvPr/>
          </p:nvSpPr>
          <p:spPr>
            <a:xfrm>
              <a:off x="7074267" y="4419664"/>
              <a:ext cx="1132303" cy="702631"/>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69" name="CasellaDiTesto 68">
              <a:extLst>
                <a:ext uri="{FF2B5EF4-FFF2-40B4-BE49-F238E27FC236}">
                  <a16:creationId xmlns:a16="http://schemas.microsoft.com/office/drawing/2014/main" id="{4EE413B1-79AD-4E33-930E-600F5EF685A9}"/>
                </a:ext>
              </a:extLst>
            </p:cNvPr>
            <p:cNvSpPr txBox="1"/>
            <p:nvPr/>
          </p:nvSpPr>
          <p:spPr>
            <a:xfrm>
              <a:off x="7006661" y="4504605"/>
              <a:ext cx="1233856" cy="523220"/>
            </a:xfrm>
            <a:prstGeom prst="rect">
              <a:avLst/>
            </a:prstGeom>
            <a:noFill/>
          </p:spPr>
          <p:txBody>
            <a:bodyPr wrap="square" rtlCol="0">
              <a:spAutoFit/>
            </a:bodyPr>
            <a:lstStyle/>
            <a:p>
              <a:pPr algn="ctr"/>
              <a:r>
                <a:rPr lang="it-IT" sz="1400" dirty="0"/>
                <a:t>Check qualità prodotto</a:t>
              </a:r>
            </a:p>
          </p:txBody>
        </p:sp>
        <p:sp>
          <p:nvSpPr>
            <p:cNvPr id="70" name="Rettangolo con angoli arrotondati 69">
              <a:extLst>
                <a:ext uri="{FF2B5EF4-FFF2-40B4-BE49-F238E27FC236}">
                  <a16:creationId xmlns:a16="http://schemas.microsoft.com/office/drawing/2014/main" id="{340BB963-754D-4336-B45F-9923A2F5C424}"/>
                </a:ext>
              </a:extLst>
            </p:cNvPr>
            <p:cNvSpPr/>
            <p:nvPr/>
          </p:nvSpPr>
          <p:spPr>
            <a:xfrm>
              <a:off x="7654893" y="5290988"/>
              <a:ext cx="1163895" cy="702631"/>
            </a:xfrm>
            <a:prstGeom prst="roundRect">
              <a:avLst/>
            </a:prstGeom>
            <a:no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71" name="CasellaDiTesto 70">
              <a:extLst>
                <a:ext uri="{FF2B5EF4-FFF2-40B4-BE49-F238E27FC236}">
                  <a16:creationId xmlns:a16="http://schemas.microsoft.com/office/drawing/2014/main" id="{809AB29F-7866-46A4-B62C-87DCDE75DF5F}"/>
                </a:ext>
              </a:extLst>
            </p:cNvPr>
            <p:cNvSpPr txBox="1"/>
            <p:nvPr/>
          </p:nvSpPr>
          <p:spPr>
            <a:xfrm>
              <a:off x="7655179" y="5364709"/>
              <a:ext cx="1163895" cy="523220"/>
            </a:xfrm>
            <a:prstGeom prst="rect">
              <a:avLst/>
            </a:prstGeom>
            <a:noFill/>
          </p:spPr>
          <p:txBody>
            <a:bodyPr wrap="square" rtlCol="0">
              <a:spAutoFit/>
            </a:bodyPr>
            <a:lstStyle/>
            <a:p>
              <a:pPr algn="ctr"/>
              <a:r>
                <a:rPr lang="it-IT" sz="1400" dirty="0" err="1"/>
                <a:t>Predictive</a:t>
              </a:r>
              <a:r>
                <a:rPr lang="it-IT" sz="1400" dirty="0"/>
                <a:t> </a:t>
              </a:r>
              <a:r>
                <a:rPr lang="it-IT" sz="1400" dirty="0" err="1"/>
                <a:t>Maintenance</a:t>
              </a:r>
              <a:endParaRPr lang="it-IT" sz="1400" dirty="0"/>
            </a:p>
          </p:txBody>
        </p:sp>
        <p:sp>
          <p:nvSpPr>
            <p:cNvPr id="73" name="CasellaDiTesto 72">
              <a:extLst>
                <a:ext uri="{FF2B5EF4-FFF2-40B4-BE49-F238E27FC236}">
                  <a16:creationId xmlns:a16="http://schemas.microsoft.com/office/drawing/2014/main" id="{EC33C167-AC0A-4A57-81D0-C99B84904BD5}"/>
                </a:ext>
              </a:extLst>
            </p:cNvPr>
            <p:cNvSpPr txBox="1"/>
            <p:nvPr/>
          </p:nvSpPr>
          <p:spPr>
            <a:xfrm>
              <a:off x="8286" y="5013108"/>
              <a:ext cx="2508836" cy="307777"/>
            </a:xfrm>
            <a:prstGeom prst="rect">
              <a:avLst/>
            </a:prstGeom>
            <a:noFill/>
          </p:spPr>
          <p:txBody>
            <a:bodyPr wrap="square" rtlCol="0">
              <a:spAutoFit/>
            </a:bodyPr>
            <a:lstStyle/>
            <a:p>
              <a:pPr algn="ctr"/>
              <a:r>
                <a:rPr lang="it-IT" sz="1400" dirty="0">
                  <a:solidFill>
                    <a:srgbClr val="0070C0"/>
                  </a:solidFill>
                </a:rPr>
                <a:t>Definizione </a:t>
              </a:r>
            </a:p>
          </p:txBody>
        </p:sp>
      </p:grpSp>
      <p:cxnSp>
        <p:nvCxnSpPr>
          <p:cNvPr id="4" name="Connettore 2 3">
            <a:extLst>
              <a:ext uri="{FF2B5EF4-FFF2-40B4-BE49-F238E27FC236}">
                <a16:creationId xmlns:a16="http://schemas.microsoft.com/office/drawing/2014/main" id="{7870833C-4F8D-4536-ABC3-1CE592BF7018}"/>
              </a:ext>
            </a:extLst>
          </p:cNvPr>
          <p:cNvCxnSpPr>
            <a:cxnSpLocks/>
            <a:endCxn id="14" idx="2"/>
          </p:cNvCxnSpPr>
          <p:nvPr/>
        </p:nvCxnSpPr>
        <p:spPr>
          <a:xfrm flipV="1">
            <a:off x="4268939" y="5447219"/>
            <a:ext cx="0" cy="587821"/>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sp>
        <p:nvSpPr>
          <p:cNvPr id="6" name="CasellaDiTesto 5">
            <a:extLst>
              <a:ext uri="{FF2B5EF4-FFF2-40B4-BE49-F238E27FC236}">
                <a16:creationId xmlns:a16="http://schemas.microsoft.com/office/drawing/2014/main" id="{7D6707F7-1B47-4312-89AC-C95ABB34D813}"/>
              </a:ext>
            </a:extLst>
          </p:cNvPr>
          <p:cNvSpPr txBox="1"/>
          <p:nvPr/>
        </p:nvSpPr>
        <p:spPr>
          <a:xfrm>
            <a:off x="3952792" y="5967706"/>
            <a:ext cx="632289" cy="369332"/>
          </a:xfrm>
          <a:prstGeom prst="rect">
            <a:avLst/>
          </a:prstGeom>
          <a:noFill/>
        </p:spPr>
        <p:txBody>
          <a:bodyPr wrap="square" rtlCol="0">
            <a:spAutoFit/>
          </a:bodyPr>
          <a:lstStyle>
            <a:defPPr>
              <a:defRPr lang="it-IT"/>
            </a:defPPr>
            <a:lvl1pPr algn="ctr">
              <a:defRPr sz="1400"/>
            </a:lvl1pPr>
          </a:lstStyle>
          <a:p>
            <a:r>
              <a:rPr lang="it-IT" dirty="0"/>
              <a:t>Start</a:t>
            </a:r>
          </a:p>
        </p:txBody>
      </p:sp>
    </p:spTree>
    <p:extLst>
      <p:ext uri="{BB962C8B-B14F-4D97-AF65-F5344CB8AC3E}">
        <p14:creationId xmlns:p14="http://schemas.microsoft.com/office/powerpoint/2010/main" val="208114736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21FD443-95D8-4C5D-BA75-EF08ADDA293F}"/>
              </a:ext>
            </a:extLst>
          </p:cNvPr>
          <p:cNvSpPr>
            <a:spLocks noGrp="1"/>
          </p:cNvSpPr>
          <p:nvPr>
            <p:ph type="title"/>
          </p:nvPr>
        </p:nvSpPr>
        <p:spPr/>
        <p:txBody>
          <a:bodyPr>
            <a:normAutofit/>
          </a:bodyPr>
          <a:lstStyle/>
          <a:p>
            <a:r>
              <a:rPr lang="it-IT" sz="2400" dirty="0"/>
              <a:t>Simulazioni</a:t>
            </a:r>
          </a:p>
        </p:txBody>
      </p:sp>
      <p:sp>
        <p:nvSpPr>
          <p:cNvPr id="3" name="Segnaposto contenuto 2">
            <a:extLst>
              <a:ext uri="{FF2B5EF4-FFF2-40B4-BE49-F238E27FC236}">
                <a16:creationId xmlns:a16="http://schemas.microsoft.com/office/drawing/2014/main" id="{309F5830-2416-48C2-A945-CA3B752D856B}"/>
              </a:ext>
            </a:extLst>
          </p:cNvPr>
          <p:cNvSpPr>
            <a:spLocks noGrp="1"/>
          </p:cNvSpPr>
          <p:nvPr>
            <p:ph idx="1"/>
          </p:nvPr>
        </p:nvSpPr>
        <p:spPr>
          <a:xfrm>
            <a:off x="210369" y="1180479"/>
            <a:ext cx="7902923" cy="4945685"/>
          </a:xfrm>
        </p:spPr>
        <p:txBody>
          <a:bodyPr>
            <a:normAutofit/>
          </a:bodyPr>
          <a:lstStyle/>
          <a:p>
            <a:r>
              <a:rPr lang="it-IT" dirty="0"/>
              <a:t>Simulato l’effetto dell’aumento del gioco dei cuscinetti su vibrazione misurata in diversi punti della struttura</a:t>
            </a:r>
          </a:p>
          <a:p>
            <a:endParaRPr lang="it-IT" dirty="0"/>
          </a:p>
          <a:p>
            <a:r>
              <a:rPr lang="it-IT" dirty="0"/>
              <a:t>Inserimento cuscinetti con caratteristiche congruenti a quelle reali</a:t>
            </a:r>
          </a:p>
          <a:p>
            <a:endParaRPr lang="it-IT" dirty="0"/>
          </a:p>
          <a:p>
            <a:r>
              <a:rPr lang="it-IT" dirty="0"/>
              <a:t>Rigidezza calcolata automaticamente dal software</a:t>
            </a:r>
          </a:p>
          <a:p>
            <a:endParaRPr lang="it-IT" dirty="0"/>
          </a:p>
          <a:p>
            <a:r>
              <a:rPr lang="it-IT" dirty="0"/>
              <a:t>Inserimento giochi assiali e radiali </a:t>
            </a:r>
          </a:p>
          <a:p>
            <a:endParaRPr lang="it-IT" dirty="0"/>
          </a:p>
          <a:p>
            <a:r>
              <a:rPr lang="it-IT" dirty="0"/>
              <a:t>Modello usato per identificare posizioni ottimali dei sensori</a:t>
            </a:r>
          </a:p>
          <a:p>
            <a:endParaRPr lang="it-IT" dirty="0"/>
          </a:p>
          <a:p>
            <a:endParaRPr lang="it-IT" dirty="0"/>
          </a:p>
        </p:txBody>
      </p:sp>
      <p:pic>
        <p:nvPicPr>
          <p:cNvPr id="10" name="Immagine 9" descr="Immagine che contiene disegnando&#10;&#10;Descrizione generata automaticamente">
            <a:extLst>
              <a:ext uri="{FF2B5EF4-FFF2-40B4-BE49-F238E27FC236}">
                <a16:creationId xmlns:a16="http://schemas.microsoft.com/office/drawing/2014/main" id="{F87C7DDE-AF89-4E84-8BAA-E0A20F11E610}"/>
              </a:ext>
            </a:extLst>
          </p:cNvPr>
          <p:cNvPicPr>
            <a:picLocks noChangeAspect="1"/>
          </p:cNvPicPr>
          <p:nvPr/>
        </p:nvPicPr>
        <p:blipFill rotWithShape="1">
          <a:blip r:embed="rId2"/>
          <a:srcRect l="8829" t="4772" r="49394" b="64404"/>
          <a:stretch/>
        </p:blipFill>
        <p:spPr>
          <a:xfrm rot="5400000">
            <a:off x="8847627" y="1770768"/>
            <a:ext cx="2378223" cy="2482127"/>
          </a:xfrm>
          <a:prstGeom prst="rect">
            <a:avLst/>
          </a:prstGeom>
        </p:spPr>
      </p:pic>
      <p:grpSp>
        <p:nvGrpSpPr>
          <p:cNvPr id="11" name="Gruppo 10">
            <a:extLst>
              <a:ext uri="{FF2B5EF4-FFF2-40B4-BE49-F238E27FC236}">
                <a16:creationId xmlns:a16="http://schemas.microsoft.com/office/drawing/2014/main" id="{09CCC13A-77E4-4EDA-BA5B-79A5C2CD7D71}"/>
              </a:ext>
            </a:extLst>
          </p:cNvPr>
          <p:cNvGrpSpPr/>
          <p:nvPr/>
        </p:nvGrpSpPr>
        <p:grpSpPr>
          <a:xfrm rot="10800000">
            <a:off x="8692323" y="1277338"/>
            <a:ext cx="2688829" cy="2738290"/>
            <a:chOff x="982619" y="3756614"/>
            <a:chExt cx="2186975" cy="2282160"/>
          </a:xfrm>
        </p:grpSpPr>
        <p:sp>
          <p:nvSpPr>
            <p:cNvPr id="12" name="Arco 11">
              <a:extLst>
                <a:ext uri="{FF2B5EF4-FFF2-40B4-BE49-F238E27FC236}">
                  <a16:creationId xmlns:a16="http://schemas.microsoft.com/office/drawing/2014/main" id="{3B82EE28-5B9E-475C-9354-0AEC9A2B3B2F}"/>
                </a:ext>
              </a:extLst>
            </p:cNvPr>
            <p:cNvSpPr/>
            <p:nvPr/>
          </p:nvSpPr>
          <p:spPr>
            <a:xfrm rot="8434099">
              <a:off x="982619" y="3756614"/>
              <a:ext cx="2186975" cy="2282160"/>
            </a:xfrm>
            <a:prstGeom prst="arc">
              <a:avLst>
                <a:gd name="adj1" fmla="val 15213196"/>
                <a:gd name="adj2" fmla="val 279439"/>
              </a:avLst>
            </a:prstGeom>
          </p:spPr>
          <p:style>
            <a:lnRef idx="3">
              <a:schemeClr val="dk1"/>
            </a:lnRef>
            <a:fillRef idx="0">
              <a:schemeClr val="dk1"/>
            </a:fillRef>
            <a:effectRef idx="2">
              <a:schemeClr val="dk1"/>
            </a:effectRef>
            <a:fontRef idx="minor">
              <a:schemeClr val="tx1"/>
            </a:fontRef>
          </p:style>
          <p:txBody>
            <a:bodyPr rtlCol="0" anchor="ctr"/>
            <a:lstStyle/>
            <a:p>
              <a:pPr algn="ctr"/>
              <a:endParaRPr lang="en-GB"/>
            </a:p>
          </p:txBody>
        </p:sp>
        <p:cxnSp>
          <p:nvCxnSpPr>
            <p:cNvPr id="13" name="Connettore diritto 12">
              <a:extLst>
                <a:ext uri="{FF2B5EF4-FFF2-40B4-BE49-F238E27FC236}">
                  <a16:creationId xmlns:a16="http://schemas.microsoft.com/office/drawing/2014/main" id="{CAA4F039-76D7-4F84-B638-7763EE83BF1D}"/>
                </a:ext>
              </a:extLst>
            </p:cNvPr>
            <p:cNvCxnSpPr>
              <a:cxnSpLocks/>
            </p:cNvCxnSpPr>
            <p:nvPr/>
          </p:nvCxnSpPr>
          <p:spPr>
            <a:xfrm>
              <a:off x="1166094" y="5521528"/>
              <a:ext cx="0" cy="180000"/>
            </a:xfrm>
            <a:prstGeom prst="line">
              <a:avLst/>
            </a:prstGeom>
          </p:spPr>
          <p:style>
            <a:lnRef idx="3">
              <a:schemeClr val="dk1"/>
            </a:lnRef>
            <a:fillRef idx="0">
              <a:schemeClr val="dk1"/>
            </a:fillRef>
            <a:effectRef idx="2">
              <a:schemeClr val="dk1"/>
            </a:effectRef>
            <a:fontRef idx="minor">
              <a:schemeClr val="tx1"/>
            </a:fontRef>
          </p:style>
        </p:cxnSp>
        <p:cxnSp>
          <p:nvCxnSpPr>
            <p:cNvPr id="14" name="Connettore diritto 13">
              <a:extLst>
                <a:ext uri="{FF2B5EF4-FFF2-40B4-BE49-F238E27FC236}">
                  <a16:creationId xmlns:a16="http://schemas.microsoft.com/office/drawing/2014/main" id="{C59BCFE1-ADCD-42DB-9041-DD050AD641A3}"/>
                </a:ext>
              </a:extLst>
            </p:cNvPr>
            <p:cNvCxnSpPr>
              <a:cxnSpLocks/>
            </p:cNvCxnSpPr>
            <p:nvPr/>
          </p:nvCxnSpPr>
          <p:spPr>
            <a:xfrm flipV="1">
              <a:off x="1153551" y="5525654"/>
              <a:ext cx="180000" cy="1"/>
            </a:xfrm>
            <a:prstGeom prst="line">
              <a:avLst/>
            </a:prstGeom>
          </p:spPr>
          <p:style>
            <a:lnRef idx="3">
              <a:schemeClr val="dk1"/>
            </a:lnRef>
            <a:fillRef idx="0">
              <a:schemeClr val="dk1"/>
            </a:fillRef>
            <a:effectRef idx="2">
              <a:schemeClr val="dk1"/>
            </a:effectRef>
            <a:fontRef idx="minor">
              <a:schemeClr val="tx1"/>
            </a:fontRef>
          </p:style>
        </p:cxnSp>
        <p:cxnSp>
          <p:nvCxnSpPr>
            <p:cNvPr id="15" name="Connettore diritto 14">
              <a:extLst>
                <a:ext uri="{FF2B5EF4-FFF2-40B4-BE49-F238E27FC236}">
                  <a16:creationId xmlns:a16="http://schemas.microsoft.com/office/drawing/2014/main" id="{0FC3D4E8-C33F-4047-A69F-CB7929879F0F}"/>
                </a:ext>
              </a:extLst>
            </p:cNvPr>
            <p:cNvCxnSpPr>
              <a:cxnSpLocks/>
            </p:cNvCxnSpPr>
            <p:nvPr/>
          </p:nvCxnSpPr>
          <p:spPr>
            <a:xfrm>
              <a:off x="3018192" y="5509953"/>
              <a:ext cx="0" cy="180000"/>
            </a:xfrm>
            <a:prstGeom prst="line">
              <a:avLst/>
            </a:prstGeom>
          </p:spPr>
          <p:style>
            <a:lnRef idx="3">
              <a:schemeClr val="dk1"/>
            </a:lnRef>
            <a:fillRef idx="0">
              <a:schemeClr val="dk1"/>
            </a:fillRef>
            <a:effectRef idx="2">
              <a:schemeClr val="dk1"/>
            </a:effectRef>
            <a:fontRef idx="minor">
              <a:schemeClr val="tx1"/>
            </a:fontRef>
          </p:style>
        </p:cxnSp>
        <p:cxnSp>
          <p:nvCxnSpPr>
            <p:cNvPr id="16" name="Connettore diritto 15">
              <a:extLst>
                <a:ext uri="{FF2B5EF4-FFF2-40B4-BE49-F238E27FC236}">
                  <a16:creationId xmlns:a16="http://schemas.microsoft.com/office/drawing/2014/main" id="{26AD7FBC-8DBB-465A-989B-32A76A1B5A02}"/>
                </a:ext>
              </a:extLst>
            </p:cNvPr>
            <p:cNvCxnSpPr>
              <a:cxnSpLocks/>
            </p:cNvCxnSpPr>
            <p:nvPr/>
          </p:nvCxnSpPr>
          <p:spPr>
            <a:xfrm flipH="1" flipV="1">
              <a:off x="2847371" y="5521529"/>
              <a:ext cx="180000" cy="1"/>
            </a:xfrm>
            <a:prstGeom prst="line">
              <a:avLst/>
            </a:prstGeom>
          </p:spPr>
          <p:style>
            <a:lnRef idx="3">
              <a:schemeClr val="dk1"/>
            </a:lnRef>
            <a:fillRef idx="0">
              <a:schemeClr val="dk1"/>
            </a:fillRef>
            <a:effectRef idx="2">
              <a:schemeClr val="dk1"/>
            </a:effectRef>
            <a:fontRef idx="minor">
              <a:schemeClr val="tx1"/>
            </a:fontRef>
          </p:style>
        </p:cxnSp>
      </p:grpSp>
      <p:pic>
        <p:nvPicPr>
          <p:cNvPr id="18" name="Segnaposto contenuto 22" descr="Immagine che contiene testo, mappa&#10;&#10;Descrizione generata automaticamente">
            <a:extLst>
              <a:ext uri="{FF2B5EF4-FFF2-40B4-BE49-F238E27FC236}">
                <a16:creationId xmlns:a16="http://schemas.microsoft.com/office/drawing/2014/main" id="{214EECDC-3B86-4FBE-838C-6608784813E4}"/>
              </a:ext>
            </a:extLst>
          </p:cNvPr>
          <p:cNvPicPr>
            <a:picLocks noChangeAspect="1"/>
          </p:cNvPicPr>
          <p:nvPr/>
        </p:nvPicPr>
        <p:blipFill rotWithShape="1">
          <a:blip r:embed="rId3"/>
          <a:srcRect l="8438" t="6832" r="8204" b="3955"/>
          <a:stretch/>
        </p:blipFill>
        <p:spPr>
          <a:xfrm>
            <a:off x="8460412" y="4395040"/>
            <a:ext cx="3539889" cy="1846899"/>
          </a:xfrm>
          <a:prstGeom prst="rect">
            <a:avLst/>
          </a:prstGeom>
        </p:spPr>
      </p:pic>
    </p:spTree>
    <p:extLst>
      <p:ext uri="{BB962C8B-B14F-4D97-AF65-F5344CB8AC3E}">
        <p14:creationId xmlns:p14="http://schemas.microsoft.com/office/powerpoint/2010/main" val="31542869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41172B56-A5E4-40A9-A4B0-DC7437FBE816}"/>
              </a:ext>
            </a:extLst>
          </p:cNvPr>
          <p:cNvSpPr>
            <a:spLocks noGrp="1"/>
          </p:cNvSpPr>
          <p:nvPr>
            <p:ph type="title"/>
          </p:nvPr>
        </p:nvSpPr>
        <p:spPr/>
        <p:txBody>
          <a:bodyPr/>
          <a:lstStyle/>
          <a:p>
            <a:r>
              <a:rPr lang="it-IT" dirty="0"/>
              <a:t>Generazione di segnali virtuali per l’allenamento del sistema</a:t>
            </a:r>
          </a:p>
        </p:txBody>
      </p:sp>
      <p:sp>
        <p:nvSpPr>
          <p:cNvPr id="3" name="Segnaposto contenuto 2">
            <a:extLst>
              <a:ext uri="{FF2B5EF4-FFF2-40B4-BE49-F238E27FC236}">
                <a16:creationId xmlns:a16="http://schemas.microsoft.com/office/drawing/2014/main" id="{F90FD58D-9EB0-4C2E-964F-F2C74049EE68}"/>
              </a:ext>
            </a:extLst>
          </p:cNvPr>
          <p:cNvSpPr>
            <a:spLocks noGrp="1"/>
          </p:cNvSpPr>
          <p:nvPr>
            <p:ph idx="1"/>
          </p:nvPr>
        </p:nvSpPr>
        <p:spPr>
          <a:xfrm>
            <a:off x="210370" y="1180479"/>
            <a:ext cx="6473064" cy="4945685"/>
          </a:xfrm>
        </p:spPr>
        <p:txBody>
          <a:bodyPr/>
          <a:lstStyle/>
          <a:p>
            <a:pPr marL="342900" indent="-342900">
              <a:buFont typeface="Arial" panose="020B0604020202020204" pitchFamily="34" charset="0"/>
              <a:buChar char="•"/>
            </a:pPr>
            <a:r>
              <a:rPr lang="it-IT" dirty="0"/>
              <a:t>Uno dei problemi principali dei sistemi di ML/DL/AI è la necessità di una fase di addestramento nella quale identificare i parametri nominali di funzionamento</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La fase può essere sostituita (o meglio affiancata) dalla generazione di segnali virtuali generati da modelli FEM/</a:t>
            </a:r>
            <a:r>
              <a:rPr lang="it-IT" dirty="0" err="1"/>
              <a:t>multibody</a:t>
            </a:r>
            <a:endParaRPr lang="it-IT" dirty="0"/>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Risultati delle simulazioni aderenti alle evidenze sperimentali</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endParaRPr lang="it-IT" dirty="0"/>
          </a:p>
        </p:txBody>
      </p:sp>
      <p:pic>
        <p:nvPicPr>
          <p:cNvPr id="4" name="Segnaposto contenuto 8">
            <a:extLst>
              <a:ext uri="{FF2B5EF4-FFF2-40B4-BE49-F238E27FC236}">
                <a16:creationId xmlns:a16="http://schemas.microsoft.com/office/drawing/2014/main" id="{04ED0011-206B-4B89-832C-91CE8A5E37B6}"/>
              </a:ext>
            </a:extLst>
          </p:cNvPr>
          <p:cNvPicPr>
            <a:picLocks noChangeAspect="1"/>
          </p:cNvPicPr>
          <p:nvPr/>
        </p:nvPicPr>
        <p:blipFill rotWithShape="1">
          <a:blip r:embed="rId2"/>
          <a:srcRect l="8439" t="6599" r="9110" b="5349"/>
          <a:stretch/>
        </p:blipFill>
        <p:spPr>
          <a:xfrm>
            <a:off x="7542897" y="1212197"/>
            <a:ext cx="4258131" cy="2216803"/>
          </a:xfrm>
          <a:prstGeom prst="rect">
            <a:avLst/>
          </a:prstGeom>
        </p:spPr>
      </p:pic>
      <p:pic>
        <p:nvPicPr>
          <p:cNvPr id="5" name="Immagine 4">
            <a:extLst>
              <a:ext uri="{FF2B5EF4-FFF2-40B4-BE49-F238E27FC236}">
                <a16:creationId xmlns:a16="http://schemas.microsoft.com/office/drawing/2014/main" id="{9BB3A4E1-EB66-437F-80FA-333289220497}"/>
              </a:ext>
            </a:extLst>
          </p:cNvPr>
          <p:cNvPicPr>
            <a:picLocks noChangeAspect="1"/>
          </p:cNvPicPr>
          <p:nvPr/>
        </p:nvPicPr>
        <p:blipFill rotWithShape="1">
          <a:blip r:embed="rId3"/>
          <a:srcRect l="37754"/>
          <a:stretch/>
        </p:blipFill>
        <p:spPr>
          <a:xfrm>
            <a:off x="7730835" y="3971751"/>
            <a:ext cx="3935107" cy="985894"/>
          </a:xfrm>
          <a:prstGeom prst="rect">
            <a:avLst/>
          </a:prstGeom>
        </p:spPr>
      </p:pic>
    </p:spTree>
    <p:extLst>
      <p:ext uri="{BB962C8B-B14F-4D97-AF65-F5344CB8AC3E}">
        <p14:creationId xmlns:p14="http://schemas.microsoft.com/office/powerpoint/2010/main" val="4085526125"/>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5FD797D8-1B4E-449C-86FF-DCC0374CED7C}"/>
              </a:ext>
            </a:extLst>
          </p:cNvPr>
          <p:cNvSpPr>
            <a:spLocks noGrp="1"/>
          </p:cNvSpPr>
          <p:nvPr>
            <p:ph type="title"/>
          </p:nvPr>
        </p:nvSpPr>
        <p:spPr/>
        <p:txBody>
          <a:bodyPr/>
          <a:lstStyle/>
          <a:p>
            <a:r>
              <a:rPr lang="it-IT" dirty="0"/>
              <a:t>Sistema di diagnosi qualità del prodotto</a:t>
            </a:r>
          </a:p>
        </p:txBody>
      </p:sp>
      <p:sp>
        <p:nvSpPr>
          <p:cNvPr id="3" name="Segnaposto contenuto 2">
            <a:extLst>
              <a:ext uri="{FF2B5EF4-FFF2-40B4-BE49-F238E27FC236}">
                <a16:creationId xmlns:a16="http://schemas.microsoft.com/office/drawing/2014/main" id="{B09E3E44-C976-464F-844D-087AF1E0E07D}"/>
              </a:ext>
            </a:extLst>
          </p:cNvPr>
          <p:cNvSpPr>
            <a:spLocks noGrp="1"/>
          </p:cNvSpPr>
          <p:nvPr>
            <p:ph idx="1"/>
          </p:nvPr>
        </p:nvSpPr>
        <p:spPr>
          <a:xfrm>
            <a:off x="210369" y="1180479"/>
            <a:ext cx="6785603" cy="4945685"/>
          </a:xfrm>
        </p:spPr>
        <p:txBody>
          <a:bodyPr/>
          <a:lstStyle/>
          <a:p>
            <a:r>
              <a:rPr lang="it-IT" dirty="0"/>
              <a:t>Il malfunzionamento può manifestarsi anche come mancanza di qualità del prodotti finito</a:t>
            </a:r>
          </a:p>
          <a:p>
            <a:endParaRPr lang="it-IT" dirty="0"/>
          </a:p>
          <a:p>
            <a:r>
              <a:rPr lang="it-IT" dirty="0"/>
              <a:t>Sviluppato un sistema di machine </a:t>
            </a:r>
            <a:r>
              <a:rPr lang="it-IT" dirty="0" err="1"/>
              <a:t>vision</a:t>
            </a:r>
            <a:r>
              <a:rPr lang="it-IT" dirty="0"/>
              <a:t> per identificare eventuali perdite di qualità del prodotto finito</a:t>
            </a:r>
          </a:p>
          <a:p>
            <a:endParaRPr lang="it-IT" dirty="0"/>
          </a:p>
          <a:p>
            <a:r>
              <a:rPr lang="it-IT" dirty="0"/>
              <a:t>Necessità di sistemi di analisi veloce (10 pezzi/s)</a:t>
            </a:r>
          </a:p>
          <a:p>
            <a:endParaRPr lang="it-IT" dirty="0"/>
          </a:p>
          <a:p>
            <a:r>
              <a:rPr lang="it-IT" dirty="0"/>
              <a:t>Impossibilità di controllo al 100% </a:t>
            </a:r>
            <a:r>
              <a:rPr lang="it-IT" dirty="0">
                <a:sym typeface="Wingdings" panose="05000000000000000000" pitchFamily="2" charset="2"/>
              </a:rPr>
              <a:t> strategie di diagnosi basate su immagini medie</a:t>
            </a:r>
            <a:endParaRPr lang="it-IT" dirty="0"/>
          </a:p>
        </p:txBody>
      </p:sp>
      <p:pic>
        <p:nvPicPr>
          <p:cNvPr id="4" name="Immagine 3" descr="Immagine che contiene via, tenendo, mano, bianco&#10;&#10;Descrizione generata automaticamente">
            <a:extLst>
              <a:ext uri="{FF2B5EF4-FFF2-40B4-BE49-F238E27FC236}">
                <a16:creationId xmlns:a16="http://schemas.microsoft.com/office/drawing/2014/main" id="{386057BB-F4A9-4D73-BEF9-4FECCADFFB12}"/>
              </a:ext>
            </a:extLst>
          </p:cNvPr>
          <p:cNvPicPr>
            <a:picLocks noChangeAspect="1"/>
          </p:cNvPicPr>
          <p:nvPr/>
        </p:nvPicPr>
        <p:blipFill>
          <a:blip r:embed="rId2"/>
          <a:stretch>
            <a:fillRect/>
          </a:stretch>
        </p:blipFill>
        <p:spPr>
          <a:xfrm rot="5400000">
            <a:off x="9257075" y="-383122"/>
            <a:ext cx="766697" cy="4305949"/>
          </a:xfrm>
          <a:prstGeom prst="rect">
            <a:avLst/>
          </a:prstGeom>
        </p:spPr>
      </p:pic>
      <p:pic>
        <p:nvPicPr>
          <p:cNvPr id="6" name="Immagine 5" descr="Immagine che contiene via&#10;&#10;Descrizione generata automaticamente">
            <a:extLst>
              <a:ext uri="{FF2B5EF4-FFF2-40B4-BE49-F238E27FC236}">
                <a16:creationId xmlns:a16="http://schemas.microsoft.com/office/drawing/2014/main" id="{4E55CB0D-3063-409A-BCBA-9807316E2CCD}"/>
              </a:ext>
            </a:extLst>
          </p:cNvPr>
          <p:cNvPicPr>
            <a:picLocks noChangeAspect="1"/>
          </p:cNvPicPr>
          <p:nvPr/>
        </p:nvPicPr>
        <p:blipFill>
          <a:blip r:embed="rId3"/>
          <a:stretch>
            <a:fillRect/>
          </a:stretch>
        </p:blipFill>
        <p:spPr>
          <a:xfrm rot="16200000">
            <a:off x="9176657" y="1498122"/>
            <a:ext cx="923088" cy="4310397"/>
          </a:xfrm>
          <a:prstGeom prst="rect">
            <a:avLst/>
          </a:prstGeom>
        </p:spPr>
      </p:pic>
      <p:cxnSp>
        <p:nvCxnSpPr>
          <p:cNvPr id="9" name="Connettore 2 8">
            <a:extLst>
              <a:ext uri="{FF2B5EF4-FFF2-40B4-BE49-F238E27FC236}">
                <a16:creationId xmlns:a16="http://schemas.microsoft.com/office/drawing/2014/main" id="{89898C51-F78F-4212-8EBE-542360140ADC}"/>
              </a:ext>
            </a:extLst>
          </p:cNvPr>
          <p:cNvCxnSpPr>
            <a:stCxn id="4" idx="3"/>
            <a:endCxn id="6" idx="3"/>
          </p:cNvCxnSpPr>
          <p:nvPr/>
        </p:nvCxnSpPr>
        <p:spPr>
          <a:xfrm flipH="1">
            <a:off x="9638202" y="2153201"/>
            <a:ext cx="2221" cy="1038576"/>
          </a:xfrm>
          <a:prstGeom prst="straightConnector1">
            <a:avLst/>
          </a:prstGeom>
          <a:ln>
            <a:headEnd type="triangle"/>
            <a:tailEnd type="triangle"/>
          </a:ln>
        </p:spPr>
        <p:style>
          <a:lnRef idx="2">
            <a:schemeClr val="accent1"/>
          </a:lnRef>
          <a:fillRef idx="0">
            <a:schemeClr val="accent1"/>
          </a:fillRef>
          <a:effectRef idx="1">
            <a:schemeClr val="accent1"/>
          </a:effectRef>
          <a:fontRef idx="minor">
            <a:schemeClr val="tx1"/>
          </a:fontRef>
        </p:style>
      </p:cxnSp>
      <p:sp>
        <p:nvSpPr>
          <p:cNvPr id="10" name="CasellaDiTesto 9">
            <a:extLst>
              <a:ext uri="{FF2B5EF4-FFF2-40B4-BE49-F238E27FC236}">
                <a16:creationId xmlns:a16="http://schemas.microsoft.com/office/drawing/2014/main" id="{4F66FA82-873C-46E8-B08D-7D7DCC587FD9}"/>
              </a:ext>
            </a:extLst>
          </p:cNvPr>
          <p:cNvSpPr txBox="1"/>
          <p:nvPr/>
        </p:nvSpPr>
        <p:spPr>
          <a:xfrm>
            <a:off x="7938655" y="2450362"/>
            <a:ext cx="1369477" cy="369332"/>
          </a:xfrm>
          <a:prstGeom prst="rect">
            <a:avLst/>
          </a:prstGeom>
          <a:noFill/>
        </p:spPr>
        <p:txBody>
          <a:bodyPr wrap="none" rtlCol="0">
            <a:spAutoFit/>
          </a:bodyPr>
          <a:lstStyle/>
          <a:p>
            <a:r>
              <a:rPr lang="it-IT" dirty="0"/>
              <a:t>Correlazione</a:t>
            </a:r>
          </a:p>
        </p:txBody>
      </p:sp>
      <p:sp>
        <p:nvSpPr>
          <p:cNvPr id="11" name="CasellaDiTesto 10">
            <a:extLst>
              <a:ext uri="{FF2B5EF4-FFF2-40B4-BE49-F238E27FC236}">
                <a16:creationId xmlns:a16="http://schemas.microsoft.com/office/drawing/2014/main" id="{AF295BD8-2CF2-4074-A5AA-BAB883B04C3F}"/>
              </a:ext>
            </a:extLst>
          </p:cNvPr>
          <p:cNvSpPr txBox="1"/>
          <p:nvPr/>
        </p:nvSpPr>
        <p:spPr>
          <a:xfrm>
            <a:off x="7938655" y="1609833"/>
            <a:ext cx="1816523" cy="369332"/>
          </a:xfrm>
          <a:prstGeom prst="rect">
            <a:avLst/>
          </a:prstGeom>
          <a:noFill/>
        </p:spPr>
        <p:txBody>
          <a:bodyPr wrap="none" rtlCol="0">
            <a:spAutoFit/>
          </a:bodyPr>
          <a:lstStyle/>
          <a:p>
            <a:r>
              <a:rPr lang="it-IT" dirty="0">
                <a:solidFill>
                  <a:schemeClr val="bg1"/>
                </a:solidFill>
              </a:rPr>
              <a:t>Immagine visibile</a:t>
            </a:r>
          </a:p>
        </p:txBody>
      </p:sp>
      <p:sp>
        <p:nvSpPr>
          <p:cNvPr id="12" name="CasellaDiTesto 11">
            <a:extLst>
              <a:ext uri="{FF2B5EF4-FFF2-40B4-BE49-F238E27FC236}">
                <a16:creationId xmlns:a16="http://schemas.microsoft.com/office/drawing/2014/main" id="{842635E7-DEA1-414D-BB8F-F5091F7A5716}"/>
              </a:ext>
            </a:extLst>
          </p:cNvPr>
          <p:cNvSpPr txBox="1"/>
          <p:nvPr/>
        </p:nvSpPr>
        <p:spPr>
          <a:xfrm>
            <a:off x="7938655" y="3429000"/>
            <a:ext cx="1644874" cy="369332"/>
          </a:xfrm>
          <a:prstGeom prst="rect">
            <a:avLst/>
          </a:prstGeom>
          <a:noFill/>
        </p:spPr>
        <p:txBody>
          <a:bodyPr wrap="none" rtlCol="0">
            <a:spAutoFit/>
          </a:bodyPr>
          <a:lstStyle/>
          <a:p>
            <a:r>
              <a:rPr lang="it-IT" dirty="0">
                <a:solidFill>
                  <a:srgbClr val="FF0000"/>
                </a:solidFill>
              </a:rPr>
              <a:t>Pressure </a:t>
            </a:r>
            <a:r>
              <a:rPr lang="it-IT" dirty="0" err="1">
                <a:solidFill>
                  <a:srgbClr val="FF0000"/>
                </a:solidFill>
              </a:rPr>
              <a:t>matrix</a:t>
            </a:r>
            <a:endParaRPr lang="it-IT" dirty="0">
              <a:solidFill>
                <a:srgbClr val="FF0000"/>
              </a:solidFill>
            </a:endParaRPr>
          </a:p>
        </p:txBody>
      </p:sp>
      <p:cxnSp>
        <p:nvCxnSpPr>
          <p:cNvPr id="14" name="Connettore 2 13">
            <a:extLst>
              <a:ext uri="{FF2B5EF4-FFF2-40B4-BE49-F238E27FC236}">
                <a16:creationId xmlns:a16="http://schemas.microsoft.com/office/drawing/2014/main" id="{1A6DA369-75E6-4E6B-969F-BAB22DD7F92A}"/>
              </a:ext>
            </a:extLst>
          </p:cNvPr>
          <p:cNvCxnSpPr>
            <a:cxnSpLocks/>
            <a:stCxn id="6" idx="1"/>
          </p:cNvCxnSpPr>
          <p:nvPr/>
        </p:nvCxnSpPr>
        <p:spPr>
          <a:xfrm>
            <a:off x="9638202" y="4114865"/>
            <a:ext cx="0" cy="232691"/>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
        <p:nvSpPr>
          <p:cNvPr id="15" name="CasellaDiTesto 14">
            <a:extLst>
              <a:ext uri="{FF2B5EF4-FFF2-40B4-BE49-F238E27FC236}">
                <a16:creationId xmlns:a16="http://schemas.microsoft.com/office/drawing/2014/main" id="{52E1D523-6F22-472B-918B-B7F78AB234DD}"/>
              </a:ext>
            </a:extLst>
          </p:cNvPr>
          <p:cNvSpPr txBox="1"/>
          <p:nvPr/>
        </p:nvSpPr>
        <p:spPr>
          <a:xfrm>
            <a:off x="8686275" y="4352088"/>
            <a:ext cx="1915589" cy="369332"/>
          </a:xfrm>
          <a:prstGeom prst="rect">
            <a:avLst/>
          </a:prstGeom>
        </p:spPr>
        <p:style>
          <a:lnRef idx="2">
            <a:schemeClr val="dk1"/>
          </a:lnRef>
          <a:fillRef idx="1">
            <a:schemeClr val="lt1"/>
          </a:fillRef>
          <a:effectRef idx="0">
            <a:schemeClr val="dk1"/>
          </a:effectRef>
          <a:fontRef idx="minor">
            <a:schemeClr val="dk1"/>
          </a:fontRef>
        </p:style>
        <p:txBody>
          <a:bodyPr wrap="none" rtlCol="0">
            <a:spAutoFit/>
          </a:bodyPr>
          <a:lstStyle/>
          <a:p>
            <a:r>
              <a:rPr lang="it-IT" dirty="0"/>
              <a:t>Modello numerico</a:t>
            </a:r>
          </a:p>
        </p:txBody>
      </p:sp>
      <p:sp>
        <p:nvSpPr>
          <p:cNvPr id="18" name="CasellaDiTesto 17">
            <a:extLst>
              <a:ext uri="{FF2B5EF4-FFF2-40B4-BE49-F238E27FC236}">
                <a16:creationId xmlns:a16="http://schemas.microsoft.com/office/drawing/2014/main" id="{9B058521-81E9-4279-A3E9-F4EA4813FC05}"/>
              </a:ext>
            </a:extLst>
          </p:cNvPr>
          <p:cNvSpPr txBox="1"/>
          <p:nvPr/>
        </p:nvSpPr>
        <p:spPr>
          <a:xfrm>
            <a:off x="8493508" y="5101781"/>
            <a:ext cx="2289388" cy="646331"/>
          </a:xfrm>
          <a:prstGeom prst="rect">
            <a:avLst/>
          </a:prstGeom>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it-IT" dirty="0"/>
              <a:t>Image processing in linea</a:t>
            </a:r>
          </a:p>
        </p:txBody>
      </p:sp>
      <p:cxnSp>
        <p:nvCxnSpPr>
          <p:cNvPr id="19" name="Connettore 2 18">
            <a:extLst>
              <a:ext uri="{FF2B5EF4-FFF2-40B4-BE49-F238E27FC236}">
                <a16:creationId xmlns:a16="http://schemas.microsoft.com/office/drawing/2014/main" id="{21BE188C-3804-4EF3-96CD-D3B328AD71C8}"/>
              </a:ext>
            </a:extLst>
          </p:cNvPr>
          <p:cNvCxnSpPr>
            <a:cxnSpLocks/>
            <a:stCxn id="15" idx="2"/>
            <a:endCxn id="18" idx="0"/>
          </p:cNvCxnSpPr>
          <p:nvPr/>
        </p:nvCxnSpPr>
        <p:spPr>
          <a:xfrm flipH="1">
            <a:off x="9638202" y="4721420"/>
            <a:ext cx="5868" cy="380361"/>
          </a:xfrm>
          <a:prstGeom prst="straightConnector1">
            <a:avLst/>
          </a:prstGeom>
          <a:ln>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0874022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dirty="0"/>
              <a:t>Schema generale dell’architettura</a:t>
            </a:r>
          </a:p>
        </p:txBody>
      </p:sp>
      <p:sp>
        <p:nvSpPr>
          <p:cNvPr id="5" name="CasellaDiTesto 4">
            <a:extLst>
              <a:ext uri="{FF2B5EF4-FFF2-40B4-BE49-F238E27FC236}">
                <a16:creationId xmlns:a16="http://schemas.microsoft.com/office/drawing/2014/main" id="{8B271FA7-9894-49EC-8E08-7FBB970E445E}"/>
              </a:ext>
            </a:extLst>
          </p:cNvPr>
          <p:cNvSpPr txBox="1"/>
          <p:nvPr/>
        </p:nvSpPr>
        <p:spPr>
          <a:xfrm>
            <a:off x="1957972" y="1847857"/>
            <a:ext cx="2118731" cy="369332"/>
          </a:xfrm>
          <a:prstGeom prst="rect">
            <a:avLst/>
          </a:prstGeom>
          <a:noFill/>
        </p:spPr>
        <p:txBody>
          <a:bodyPr wrap="square" rtlCol="0">
            <a:spAutoFit/>
          </a:bodyPr>
          <a:lstStyle/>
          <a:p>
            <a:pPr algn="ctr"/>
            <a:r>
              <a:rPr lang="it-IT" b="1" dirty="0"/>
              <a:t>Machine Vision</a:t>
            </a:r>
          </a:p>
        </p:txBody>
      </p:sp>
      <p:sp>
        <p:nvSpPr>
          <p:cNvPr id="6" name="CasellaDiTesto 5">
            <a:extLst>
              <a:ext uri="{FF2B5EF4-FFF2-40B4-BE49-F238E27FC236}">
                <a16:creationId xmlns:a16="http://schemas.microsoft.com/office/drawing/2014/main" id="{40B8298B-486B-4886-BB94-E97B03AE414C}"/>
              </a:ext>
            </a:extLst>
          </p:cNvPr>
          <p:cNvSpPr txBox="1"/>
          <p:nvPr/>
        </p:nvSpPr>
        <p:spPr>
          <a:xfrm>
            <a:off x="6938188" y="1785945"/>
            <a:ext cx="3252440" cy="369332"/>
          </a:xfrm>
          <a:prstGeom prst="rect">
            <a:avLst/>
          </a:prstGeom>
          <a:noFill/>
        </p:spPr>
        <p:txBody>
          <a:bodyPr wrap="square" rtlCol="0">
            <a:spAutoFit/>
          </a:bodyPr>
          <a:lstStyle/>
          <a:p>
            <a:pPr algn="ctr"/>
            <a:r>
              <a:rPr lang="en-US" b="1" dirty="0"/>
              <a:t>Condition Based Maintenance</a:t>
            </a:r>
          </a:p>
        </p:txBody>
      </p:sp>
      <p:pic>
        <p:nvPicPr>
          <p:cNvPr id="2056" name="Picture 8" descr="Icone Del Computer Treppiede Fotocamera Fotografia - macchina ...">
            <a:extLst>
              <a:ext uri="{FF2B5EF4-FFF2-40B4-BE49-F238E27FC236}">
                <a16:creationId xmlns:a16="http://schemas.microsoft.com/office/drawing/2014/main" id="{16519C56-A1A0-4CDB-A2F4-7873DA06990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597418" y="2272838"/>
            <a:ext cx="821997" cy="821997"/>
          </a:xfrm>
          <a:prstGeom prst="rect">
            <a:avLst/>
          </a:prstGeom>
          <a:noFill/>
          <a:extLst>
            <a:ext uri="{909E8E84-426E-40DD-AFC4-6F175D3DCCD1}">
              <a14:hiddenFill xmlns:a14="http://schemas.microsoft.com/office/drawing/2010/main">
                <a:solidFill>
                  <a:srgbClr val="FFFFFF"/>
                </a:solidFill>
              </a14:hiddenFill>
            </a:ext>
          </a:extLst>
        </p:spPr>
      </p:pic>
      <p:cxnSp>
        <p:nvCxnSpPr>
          <p:cNvPr id="8" name="Connettore 2 7">
            <a:extLst>
              <a:ext uri="{FF2B5EF4-FFF2-40B4-BE49-F238E27FC236}">
                <a16:creationId xmlns:a16="http://schemas.microsoft.com/office/drawing/2014/main" id="{6CD019C0-FE59-4D07-B7C8-DBD89443BAD8}"/>
              </a:ext>
            </a:extLst>
          </p:cNvPr>
          <p:cNvCxnSpPr>
            <a:cxnSpLocks/>
          </p:cNvCxnSpPr>
          <p:nvPr/>
        </p:nvCxnSpPr>
        <p:spPr>
          <a:xfrm>
            <a:off x="3008416" y="3169770"/>
            <a:ext cx="0" cy="504000"/>
          </a:xfrm>
          <a:prstGeom prst="straightConnector1">
            <a:avLst/>
          </a:prstGeom>
          <a:ln w="9525">
            <a:solidFill>
              <a:srgbClr val="0070C0"/>
            </a:solidFill>
            <a:tailEnd type="triangle"/>
          </a:ln>
        </p:spPr>
        <p:style>
          <a:lnRef idx="2">
            <a:schemeClr val="accent1"/>
          </a:lnRef>
          <a:fillRef idx="0">
            <a:schemeClr val="accent1"/>
          </a:fillRef>
          <a:effectRef idx="1">
            <a:schemeClr val="accent1"/>
          </a:effectRef>
          <a:fontRef idx="minor">
            <a:schemeClr val="tx1"/>
          </a:fontRef>
        </p:style>
      </p:cxnSp>
      <p:sp>
        <p:nvSpPr>
          <p:cNvPr id="9" name="CasellaDiTesto 8">
            <a:extLst>
              <a:ext uri="{FF2B5EF4-FFF2-40B4-BE49-F238E27FC236}">
                <a16:creationId xmlns:a16="http://schemas.microsoft.com/office/drawing/2014/main" id="{583B3AA2-0644-4392-B217-BFEB63BA0108}"/>
              </a:ext>
            </a:extLst>
          </p:cNvPr>
          <p:cNvSpPr txBox="1"/>
          <p:nvPr/>
        </p:nvSpPr>
        <p:spPr>
          <a:xfrm>
            <a:off x="2277394" y="3691347"/>
            <a:ext cx="1396286" cy="646331"/>
          </a:xfrm>
          <a:prstGeom prst="rect">
            <a:avLst/>
          </a:prstGeom>
          <a:noFill/>
          <a:ln>
            <a:solidFill>
              <a:srgbClr val="0070C0"/>
            </a:solidFill>
          </a:ln>
        </p:spPr>
        <p:txBody>
          <a:bodyPr wrap="square" rtlCol="0">
            <a:spAutoFit/>
          </a:bodyPr>
          <a:lstStyle/>
          <a:p>
            <a:pPr algn="ctr"/>
            <a:r>
              <a:rPr lang="it-IT" b="1" dirty="0" err="1">
                <a:solidFill>
                  <a:srgbClr val="0070C0"/>
                </a:solidFill>
              </a:rPr>
              <a:t>OpenCV</a:t>
            </a:r>
            <a:r>
              <a:rPr lang="it-IT" b="1" dirty="0">
                <a:solidFill>
                  <a:srgbClr val="0070C0"/>
                </a:solidFill>
              </a:rPr>
              <a:t> Raspberry </a:t>
            </a:r>
            <a:r>
              <a:rPr lang="it-IT" b="1" dirty="0" err="1">
                <a:solidFill>
                  <a:srgbClr val="0070C0"/>
                </a:solidFill>
              </a:rPr>
              <a:t>Pi</a:t>
            </a:r>
            <a:endParaRPr lang="it-IT" b="1" dirty="0">
              <a:solidFill>
                <a:srgbClr val="0070C0"/>
              </a:solidFill>
            </a:endParaRPr>
          </a:p>
        </p:txBody>
      </p:sp>
      <p:sp>
        <p:nvSpPr>
          <p:cNvPr id="11" name="CasellaDiTesto 10">
            <a:extLst>
              <a:ext uri="{FF2B5EF4-FFF2-40B4-BE49-F238E27FC236}">
                <a16:creationId xmlns:a16="http://schemas.microsoft.com/office/drawing/2014/main" id="{8B1023FC-DE3D-45B0-9AE8-3D3DB71F10DD}"/>
              </a:ext>
            </a:extLst>
          </p:cNvPr>
          <p:cNvSpPr txBox="1"/>
          <p:nvPr/>
        </p:nvSpPr>
        <p:spPr>
          <a:xfrm>
            <a:off x="7005006" y="2226620"/>
            <a:ext cx="1182030" cy="830997"/>
          </a:xfrm>
          <a:prstGeom prst="rect">
            <a:avLst/>
          </a:prstGeom>
          <a:noFill/>
          <a:ln>
            <a:solidFill>
              <a:srgbClr val="FF0000"/>
            </a:solidFill>
          </a:ln>
        </p:spPr>
        <p:txBody>
          <a:bodyPr wrap="square" rtlCol="0">
            <a:spAutoFit/>
          </a:bodyPr>
          <a:lstStyle/>
          <a:p>
            <a:r>
              <a:rPr lang="it-IT" sz="1600" dirty="0"/>
              <a:t>Segnali già disponibili (</a:t>
            </a:r>
            <a:r>
              <a:rPr lang="it-IT" sz="1600" dirty="0">
                <a:solidFill>
                  <a:srgbClr val="FF0000"/>
                </a:solidFill>
              </a:rPr>
              <a:t>US</a:t>
            </a:r>
            <a:r>
              <a:rPr lang="it-IT" sz="1600" dirty="0"/>
              <a:t>)</a:t>
            </a:r>
          </a:p>
        </p:txBody>
      </p:sp>
      <p:sp>
        <p:nvSpPr>
          <p:cNvPr id="17" name="CasellaDiTesto 16">
            <a:extLst>
              <a:ext uri="{FF2B5EF4-FFF2-40B4-BE49-F238E27FC236}">
                <a16:creationId xmlns:a16="http://schemas.microsoft.com/office/drawing/2014/main" id="{69A0F286-1B5C-4962-9B53-01A212DDA267}"/>
              </a:ext>
            </a:extLst>
          </p:cNvPr>
          <p:cNvSpPr txBox="1"/>
          <p:nvPr/>
        </p:nvSpPr>
        <p:spPr>
          <a:xfrm>
            <a:off x="8528079" y="2219945"/>
            <a:ext cx="1719669" cy="1569660"/>
          </a:xfrm>
          <a:prstGeom prst="rect">
            <a:avLst/>
          </a:prstGeom>
          <a:noFill/>
          <a:ln>
            <a:solidFill>
              <a:srgbClr val="00B050"/>
            </a:solidFill>
          </a:ln>
        </p:spPr>
        <p:txBody>
          <a:bodyPr wrap="square" rtlCol="0">
            <a:spAutoFit/>
          </a:bodyPr>
          <a:lstStyle/>
          <a:p>
            <a:r>
              <a:rPr lang="it-IT" sz="1600" dirty="0"/>
              <a:t>Nuovi </a:t>
            </a:r>
            <a:r>
              <a:rPr lang="it-IT" sz="1600" dirty="0">
                <a:solidFill>
                  <a:srgbClr val="00B050"/>
                </a:solidFill>
              </a:rPr>
              <a:t>sensori</a:t>
            </a:r>
            <a:r>
              <a:rPr lang="it-IT" sz="1600" dirty="0"/>
              <a:t>:</a:t>
            </a:r>
          </a:p>
          <a:p>
            <a:pPr marL="285750" indent="-285750">
              <a:buFont typeface="Arial" panose="020B0604020202020204" pitchFamily="34" charset="0"/>
              <a:buChar char="•"/>
            </a:pPr>
            <a:r>
              <a:rPr lang="it-IT" sz="1600" dirty="0"/>
              <a:t>Microfono</a:t>
            </a:r>
          </a:p>
          <a:p>
            <a:pPr marL="285750" indent="-285750">
              <a:buFont typeface="Arial" panose="020B0604020202020204" pitchFamily="34" charset="0"/>
              <a:buChar char="•"/>
            </a:pPr>
            <a:r>
              <a:rPr lang="it-IT" sz="1600" dirty="0"/>
              <a:t>Accelerometro</a:t>
            </a:r>
          </a:p>
          <a:p>
            <a:pPr marL="285750" indent="-285750">
              <a:buFont typeface="Arial" panose="020B0604020202020204" pitchFamily="34" charset="0"/>
              <a:buChar char="•"/>
            </a:pPr>
            <a:r>
              <a:rPr lang="it-IT" sz="1600" dirty="0"/>
              <a:t>Ultrasuoni</a:t>
            </a:r>
          </a:p>
          <a:p>
            <a:pPr marL="285750" indent="-285750">
              <a:buFont typeface="Arial" panose="020B0604020202020204" pitchFamily="34" charset="0"/>
              <a:buChar char="•"/>
            </a:pPr>
            <a:r>
              <a:rPr lang="it-IT" sz="1600" dirty="0"/>
              <a:t>Temperatura/ Umidità/altro</a:t>
            </a:r>
          </a:p>
        </p:txBody>
      </p:sp>
      <p:cxnSp>
        <p:nvCxnSpPr>
          <p:cNvPr id="18" name="Connettore 2 17">
            <a:extLst>
              <a:ext uri="{FF2B5EF4-FFF2-40B4-BE49-F238E27FC236}">
                <a16:creationId xmlns:a16="http://schemas.microsoft.com/office/drawing/2014/main" id="{14F905A2-93E2-4E1D-B2DF-566E6B1ED8DE}"/>
              </a:ext>
            </a:extLst>
          </p:cNvPr>
          <p:cNvCxnSpPr>
            <a:cxnSpLocks/>
            <a:stCxn id="11" idx="2"/>
          </p:cNvCxnSpPr>
          <p:nvPr/>
        </p:nvCxnSpPr>
        <p:spPr>
          <a:xfrm>
            <a:off x="7596022" y="3057617"/>
            <a:ext cx="929" cy="423975"/>
          </a:xfrm>
          <a:prstGeom prst="straightConnector1">
            <a:avLst/>
          </a:prstGeom>
          <a:ln w="9525">
            <a:solidFill>
              <a:srgbClr val="FF0000"/>
            </a:solidFill>
            <a:tailEnd type="triangle"/>
          </a:ln>
        </p:spPr>
        <p:style>
          <a:lnRef idx="2">
            <a:schemeClr val="accent1"/>
          </a:lnRef>
          <a:fillRef idx="0">
            <a:schemeClr val="accent1"/>
          </a:fillRef>
          <a:effectRef idx="1">
            <a:schemeClr val="accent1"/>
          </a:effectRef>
          <a:fontRef idx="minor">
            <a:schemeClr val="tx1"/>
          </a:fontRef>
        </p:style>
      </p:cxnSp>
      <p:sp>
        <p:nvSpPr>
          <p:cNvPr id="19" name="CasellaDiTesto 18">
            <a:extLst>
              <a:ext uri="{FF2B5EF4-FFF2-40B4-BE49-F238E27FC236}">
                <a16:creationId xmlns:a16="http://schemas.microsoft.com/office/drawing/2014/main" id="{C295F3CE-9714-421E-AD8C-0A52E9B7A11C}"/>
              </a:ext>
            </a:extLst>
          </p:cNvPr>
          <p:cNvSpPr txBox="1"/>
          <p:nvPr/>
        </p:nvSpPr>
        <p:spPr>
          <a:xfrm>
            <a:off x="7167500" y="3506681"/>
            <a:ext cx="855187" cy="369332"/>
          </a:xfrm>
          <a:prstGeom prst="rect">
            <a:avLst/>
          </a:prstGeom>
          <a:noFill/>
          <a:ln>
            <a:solidFill>
              <a:srgbClr val="FF0000"/>
            </a:solidFill>
          </a:ln>
        </p:spPr>
        <p:txBody>
          <a:bodyPr wrap="square" rtlCol="0">
            <a:spAutoFit/>
          </a:bodyPr>
          <a:lstStyle/>
          <a:p>
            <a:pPr algn="ctr"/>
            <a:r>
              <a:rPr lang="it-IT" b="1" dirty="0">
                <a:solidFill>
                  <a:srgbClr val="FF0000"/>
                </a:solidFill>
              </a:rPr>
              <a:t>PLC</a:t>
            </a:r>
          </a:p>
        </p:txBody>
      </p:sp>
      <p:cxnSp>
        <p:nvCxnSpPr>
          <p:cNvPr id="20" name="Connettore 2 19">
            <a:extLst>
              <a:ext uri="{FF2B5EF4-FFF2-40B4-BE49-F238E27FC236}">
                <a16:creationId xmlns:a16="http://schemas.microsoft.com/office/drawing/2014/main" id="{6F336AC0-CF17-4336-B5F4-98426BBB758F}"/>
              </a:ext>
            </a:extLst>
          </p:cNvPr>
          <p:cNvCxnSpPr>
            <a:cxnSpLocks/>
            <a:stCxn id="17" idx="2"/>
            <a:endCxn id="21" idx="0"/>
          </p:cNvCxnSpPr>
          <p:nvPr/>
        </p:nvCxnSpPr>
        <p:spPr>
          <a:xfrm>
            <a:off x="9387913" y="3789606"/>
            <a:ext cx="0" cy="623247"/>
          </a:xfrm>
          <a:prstGeom prst="straightConnector1">
            <a:avLst/>
          </a:prstGeom>
          <a:ln w="9525">
            <a:solidFill>
              <a:srgbClr val="00B050"/>
            </a:solidFill>
            <a:tailEnd type="triangle"/>
          </a:ln>
        </p:spPr>
        <p:style>
          <a:lnRef idx="2">
            <a:schemeClr val="accent1"/>
          </a:lnRef>
          <a:fillRef idx="0">
            <a:schemeClr val="accent1"/>
          </a:fillRef>
          <a:effectRef idx="1">
            <a:schemeClr val="accent1"/>
          </a:effectRef>
          <a:fontRef idx="minor">
            <a:schemeClr val="tx1"/>
          </a:fontRef>
        </p:style>
      </p:cxnSp>
      <p:sp>
        <p:nvSpPr>
          <p:cNvPr id="21" name="CasellaDiTesto 20">
            <a:extLst>
              <a:ext uri="{FF2B5EF4-FFF2-40B4-BE49-F238E27FC236}">
                <a16:creationId xmlns:a16="http://schemas.microsoft.com/office/drawing/2014/main" id="{91FEFE24-C002-4508-83B4-BD155AF681B7}"/>
              </a:ext>
            </a:extLst>
          </p:cNvPr>
          <p:cNvSpPr txBox="1"/>
          <p:nvPr/>
        </p:nvSpPr>
        <p:spPr>
          <a:xfrm>
            <a:off x="8633077" y="4412853"/>
            <a:ext cx="1509673" cy="646331"/>
          </a:xfrm>
          <a:prstGeom prst="rect">
            <a:avLst/>
          </a:prstGeom>
          <a:noFill/>
          <a:ln>
            <a:solidFill>
              <a:srgbClr val="00B050"/>
            </a:solidFill>
          </a:ln>
        </p:spPr>
        <p:txBody>
          <a:bodyPr wrap="square" rtlCol="0">
            <a:spAutoFit/>
          </a:bodyPr>
          <a:lstStyle/>
          <a:p>
            <a:pPr algn="ctr"/>
            <a:r>
              <a:rPr lang="it-IT" b="1" dirty="0" err="1">
                <a:solidFill>
                  <a:srgbClr val="00B050"/>
                </a:solidFill>
              </a:rPr>
              <a:t>WeMos</a:t>
            </a:r>
            <a:r>
              <a:rPr lang="it-IT" b="1" dirty="0">
                <a:solidFill>
                  <a:srgbClr val="00B050"/>
                </a:solidFill>
              </a:rPr>
              <a:t>  Raspberry </a:t>
            </a:r>
            <a:r>
              <a:rPr lang="it-IT" b="1" dirty="0" err="1">
                <a:solidFill>
                  <a:srgbClr val="00B050"/>
                </a:solidFill>
              </a:rPr>
              <a:t>Pi</a:t>
            </a:r>
            <a:endParaRPr lang="it-IT" b="1" dirty="0">
              <a:solidFill>
                <a:srgbClr val="00B050"/>
              </a:solidFill>
            </a:endParaRPr>
          </a:p>
        </p:txBody>
      </p:sp>
      <p:sp>
        <p:nvSpPr>
          <p:cNvPr id="14" name="Ovale 13">
            <a:extLst>
              <a:ext uri="{FF2B5EF4-FFF2-40B4-BE49-F238E27FC236}">
                <a16:creationId xmlns:a16="http://schemas.microsoft.com/office/drawing/2014/main" id="{80940213-061A-438E-9E47-E468B1E0850C}"/>
              </a:ext>
            </a:extLst>
          </p:cNvPr>
          <p:cNvSpPr/>
          <p:nvPr/>
        </p:nvSpPr>
        <p:spPr>
          <a:xfrm>
            <a:off x="4343795" y="4382260"/>
            <a:ext cx="2167947" cy="738664"/>
          </a:xfrm>
          <a:prstGeom prst="ellipse">
            <a:avLst/>
          </a:prstGeom>
          <a:noFill/>
          <a:ln>
            <a:solidFill>
              <a:schemeClr val="accent6"/>
            </a:solidFill>
          </a:ln>
        </p:spPr>
        <p:style>
          <a:lnRef idx="2">
            <a:schemeClr val="accent6">
              <a:shade val="50000"/>
            </a:schemeClr>
          </a:lnRef>
          <a:fillRef idx="1">
            <a:schemeClr val="accent6"/>
          </a:fillRef>
          <a:effectRef idx="0">
            <a:schemeClr val="accent6"/>
          </a:effectRef>
          <a:fontRef idx="minor">
            <a:schemeClr val="lt1"/>
          </a:fontRef>
        </p:style>
        <p:txBody>
          <a:bodyPr rtlCol="0" anchor="ctr"/>
          <a:lstStyle/>
          <a:p>
            <a:pPr algn="ctr"/>
            <a:endParaRPr lang="it-IT"/>
          </a:p>
        </p:txBody>
      </p:sp>
      <p:sp>
        <p:nvSpPr>
          <p:cNvPr id="15" name="CasellaDiTesto 14">
            <a:extLst>
              <a:ext uri="{FF2B5EF4-FFF2-40B4-BE49-F238E27FC236}">
                <a16:creationId xmlns:a16="http://schemas.microsoft.com/office/drawing/2014/main" id="{FDD478BB-895C-4DC0-8C01-64E2904FB024}"/>
              </a:ext>
            </a:extLst>
          </p:cNvPr>
          <p:cNvSpPr txBox="1"/>
          <p:nvPr/>
        </p:nvSpPr>
        <p:spPr>
          <a:xfrm>
            <a:off x="4430459" y="4394974"/>
            <a:ext cx="2046434" cy="646331"/>
          </a:xfrm>
          <a:prstGeom prst="rect">
            <a:avLst/>
          </a:prstGeom>
          <a:noFill/>
        </p:spPr>
        <p:txBody>
          <a:bodyPr wrap="square" rtlCol="0">
            <a:spAutoFit/>
          </a:bodyPr>
          <a:lstStyle/>
          <a:p>
            <a:pPr algn="ctr"/>
            <a:r>
              <a:rPr lang="it-IT" b="1" dirty="0">
                <a:solidFill>
                  <a:schemeClr val="accent6"/>
                </a:solidFill>
              </a:rPr>
              <a:t>Base dati</a:t>
            </a:r>
          </a:p>
          <a:p>
            <a:pPr algn="ctr"/>
            <a:r>
              <a:rPr lang="it-IT" b="1" dirty="0">
                <a:solidFill>
                  <a:schemeClr val="accent6"/>
                </a:solidFill>
              </a:rPr>
              <a:t>Kafka &amp; MongoDB</a:t>
            </a:r>
          </a:p>
        </p:txBody>
      </p:sp>
      <p:cxnSp>
        <p:nvCxnSpPr>
          <p:cNvPr id="22" name="Connettore a gomito 21">
            <a:extLst>
              <a:ext uri="{FF2B5EF4-FFF2-40B4-BE49-F238E27FC236}">
                <a16:creationId xmlns:a16="http://schemas.microsoft.com/office/drawing/2014/main" id="{DC2B07D8-8B46-4F86-BE69-54C8DA836C89}"/>
              </a:ext>
            </a:extLst>
          </p:cNvPr>
          <p:cNvCxnSpPr>
            <a:stCxn id="9" idx="2"/>
            <a:endCxn id="14" idx="2"/>
          </p:cNvCxnSpPr>
          <p:nvPr/>
        </p:nvCxnSpPr>
        <p:spPr>
          <a:xfrm rot="16200000" flipH="1">
            <a:off x="3452709" y="3860506"/>
            <a:ext cx="413915" cy="1368257"/>
          </a:xfrm>
          <a:prstGeom prst="bentConnector2">
            <a:avLst/>
          </a:prstGeom>
          <a:ln w="9525">
            <a:solidFill>
              <a:srgbClr val="0070C0"/>
            </a:solidFill>
            <a:tailEnd type="triangle"/>
          </a:ln>
        </p:spPr>
        <p:style>
          <a:lnRef idx="2">
            <a:schemeClr val="accent1"/>
          </a:lnRef>
          <a:fillRef idx="0">
            <a:schemeClr val="accent1"/>
          </a:fillRef>
          <a:effectRef idx="1">
            <a:schemeClr val="accent1"/>
          </a:effectRef>
          <a:fontRef idx="minor">
            <a:schemeClr val="tx1"/>
          </a:fontRef>
        </p:style>
      </p:cxnSp>
      <p:cxnSp>
        <p:nvCxnSpPr>
          <p:cNvPr id="24" name="Connettore a gomito 23">
            <a:extLst>
              <a:ext uri="{FF2B5EF4-FFF2-40B4-BE49-F238E27FC236}">
                <a16:creationId xmlns:a16="http://schemas.microsoft.com/office/drawing/2014/main" id="{559DA7D7-C4F2-4F5C-B82A-845F300E2E90}"/>
              </a:ext>
            </a:extLst>
          </p:cNvPr>
          <p:cNvCxnSpPr>
            <a:cxnSpLocks/>
            <a:stCxn id="19" idx="1"/>
            <a:endCxn id="14" idx="0"/>
          </p:cNvCxnSpPr>
          <p:nvPr/>
        </p:nvCxnSpPr>
        <p:spPr>
          <a:xfrm rot="10800000" flipV="1">
            <a:off x="5427770" y="3691347"/>
            <a:ext cx="1739731" cy="690913"/>
          </a:xfrm>
          <a:prstGeom prst="bentConnector2">
            <a:avLst/>
          </a:prstGeom>
          <a:ln w="9525">
            <a:solidFill>
              <a:srgbClr val="FF0000"/>
            </a:solidFill>
            <a:tailEnd type="triangle"/>
          </a:ln>
        </p:spPr>
        <p:style>
          <a:lnRef idx="2">
            <a:schemeClr val="accent1"/>
          </a:lnRef>
          <a:fillRef idx="0">
            <a:schemeClr val="accent1"/>
          </a:fillRef>
          <a:effectRef idx="1">
            <a:schemeClr val="accent1"/>
          </a:effectRef>
          <a:fontRef idx="minor">
            <a:schemeClr val="tx1"/>
          </a:fontRef>
        </p:style>
      </p:cxnSp>
      <p:sp>
        <p:nvSpPr>
          <p:cNvPr id="2053" name="CasellaDiTesto 2052">
            <a:extLst>
              <a:ext uri="{FF2B5EF4-FFF2-40B4-BE49-F238E27FC236}">
                <a16:creationId xmlns:a16="http://schemas.microsoft.com/office/drawing/2014/main" id="{BC9420F9-42F1-4BC2-B9C8-011E3757BA99}"/>
              </a:ext>
            </a:extLst>
          </p:cNvPr>
          <p:cNvSpPr txBox="1"/>
          <p:nvPr/>
        </p:nvSpPr>
        <p:spPr>
          <a:xfrm>
            <a:off x="4283765" y="5539750"/>
            <a:ext cx="2299823" cy="338554"/>
          </a:xfrm>
          <a:prstGeom prst="rect">
            <a:avLst/>
          </a:prstGeom>
          <a:noFill/>
          <a:ln>
            <a:solidFill>
              <a:schemeClr val="tx1"/>
            </a:solidFill>
          </a:ln>
        </p:spPr>
        <p:txBody>
          <a:bodyPr wrap="square" rtlCol="0">
            <a:spAutoFit/>
          </a:bodyPr>
          <a:lstStyle/>
          <a:p>
            <a:r>
              <a:rPr lang="it-IT" sz="1600" dirty="0"/>
              <a:t>Analisi dati e algoritmi AI</a:t>
            </a:r>
          </a:p>
        </p:txBody>
      </p:sp>
      <p:cxnSp>
        <p:nvCxnSpPr>
          <p:cNvPr id="40" name="Connettore 2 39">
            <a:extLst>
              <a:ext uri="{FF2B5EF4-FFF2-40B4-BE49-F238E27FC236}">
                <a16:creationId xmlns:a16="http://schemas.microsoft.com/office/drawing/2014/main" id="{6D7C1E11-0AAE-4C75-A220-DC4942563662}"/>
              </a:ext>
            </a:extLst>
          </p:cNvPr>
          <p:cNvCxnSpPr>
            <a:cxnSpLocks/>
          </p:cNvCxnSpPr>
          <p:nvPr/>
        </p:nvCxnSpPr>
        <p:spPr>
          <a:xfrm>
            <a:off x="5426839" y="5117018"/>
            <a:ext cx="929" cy="423975"/>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51" name="Connettore 2 50">
            <a:extLst>
              <a:ext uri="{FF2B5EF4-FFF2-40B4-BE49-F238E27FC236}">
                <a16:creationId xmlns:a16="http://schemas.microsoft.com/office/drawing/2014/main" id="{C23B70A9-A578-4721-91D4-CF6D8F0ABB80}"/>
              </a:ext>
            </a:extLst>
          </p:cNvPr>
          <p:cNvCxnSpPr>
            <a:cxnSpLocks/>
            <a:stCxn id="21" idx="1"/>
            <a:endCxn id="14" idx="6"/>
          </p:cNvCxnSpPr>
          <p:nvPr/>
        </p:nvCxnSpPr>
        <p:spPr>
          <a:xfrm flipH="1">
            <a:off x="6511742" y="4736018"/>
            <a:ext cx="2121335" cy="15574"/>
          </a:xfrm>
          <a:prstGeom prst="straightConnector1">
            <a:avLst/>
          </a:prstGeom>
          <a:ln w="9525">
            <a:solidFill>
              <a:srgbClr val="00B050"/>
            </a:solidFill>
            <a:tailEnd type="triangle"/>
          </a:ln>
        </p:spPr>
        <p:style>
          <a:lnRef idx="2">
            <a:schemeClr val="accent1"/>
          </a:lnRef>
          <a:fillRef idx="0">
            <a:schemeClr val="accent1"/>
          </a:fillRef>
          <a:effectRef idx="1">
            <a:schemeClr val="accent1"/>
          </a:effectRef>
          <a:fontRef idx="minor">
            <a:schemeClr val="tx1"/>
          </a:fontRef>
        </p:style>
      </p:cxnSp>
      <p:sp>
        <p:nvSpPr>
          <p:cNvPr id="2074" name="Rettangolo con due angoli in diagonale arrotondati 2073">
            <a:extLst>
              <a:ext uri="{FF2B5EF4-FFF2-40B4-BE49-F238E27FC236}">
                <a16:creationId xmlns:a16="http://schemas.microsoft.com/office/drawing/2014/main" id="{A219C4C6-07EF-4383-A981-7A4DAAB120F1}"/>
              </a:ext>
            </a:extLst>
          </p:cNvPr>
          <p:cNvSpPr/>
          <p:nvPr/>
        </p:nvSpPr>
        <p:spPr>
          <a:xfrm>
            <a:off x="1879720" y="1439182"/>
            <a:ext cx="2503234" cy="3099364"/>
          </a:xfrm>
          <a:prstGeom prst="round2DiagRect">
            <a:avLst>
              <a:gd name="adj1" fmla="val 32259"/>
              <a:gd name="adj2" fmla="val 0"/>
            </a:avLst>
          </a:prstGeom>
          <a:noFill/>
          <a:ln w="19050">
            <a:solidFill>
              <a:schemeClr val="accent1">
                <a:lumMod val="60000"/>
                <a:lumOff val="40000"/>
              </a:schemeClr>
            </a:solidFill>
            <a:prstDash val="sysDot"/>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61" name="Rettangolo con due angoli in diagonale arrotondati 60">
            <a:extLst>
              <a:ext uri="{FF2B5EF4-FFF2-40B4-BE49-F238E27FC236}">
                <a16:creationId xmlns:a16="http://schemas.microsoft.com/office/drawing/2014/main" id="{21209419-881C-4C29-B327-1D6536CAFEC5}"/>
              </a:ext>
            </a:extLst>
          </p:cNvPr>
          <p:cNvSpPr/>
          <p:nvPr/>
        </p:nvSpPr>
        <p:spPr>
          <a:xfrm rot="5400000">
            <a:off x="6759491" y="1582655"/>
            <a:ext cx="3710451" cy="3484378"/>
          </a:xfrm>
          <a:prstGeom prst="round2DiagRect">
            <a:avLst>
              <a:gd name="adj1" fmla="val 28188"/>
              <a:gd name="adj2" fmla="val 0"/>
            </a:avLst>
          </a:prstGeom>
          <a:noFill/>
          <a:ln w="19050">
            <a:solidFill>
              <a:srgbClr val="FF8989"/>
            </a:solidFill>
            <a:prstDash val="sysDot"/>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39" name="Rettangolo 38">
            <a:extLst>
              <a:ext uri="{FF2B5EF4-FFF2-40B4-BE49-F238E27FC236}">
                <a16:creationId xmlns:a16="http://schemas.microsoft.com/office/drawing/2014/main" id="{E9F9EB60-01CB-4737-B29B-62A267CBF79C}"/>
              </a:ext>
            </a:extLst>
          </p:cNvPr>
          <p:cNvSpPr/>
          <p:nvPr/>
        </p:nvSpPr>
        <p:spPr>
          <a:xfrm>
            <a:off x="3936621" y="1439182"/>
            <a:ext cx="402675" cy="523220"/>
          </a:xfrm>
          <a:prstGeom prst="rect">
            <a:avLst/>
          </a:prstGeom>
        </p:spPr>
        <p:txBody>
          <a:bodyPr wrap="none">
            <a:spAutoFit/>
          </a:bodyPr>
          <a:lstStyle/>
          <a:p>
            <a:pPr algn="ctr"/>
            <a:r>
              <a:rPr lang="it-IT" sz="2800" b="1" dirty="0">
                <a:solidFill>
                  <a:srgbClr val="0070C0"/>
                </a:solidFill>
              </a:rPr>
              <a:t>A</a:t>
            </a:r>
          </a:p>
        </p:txBody>
      </p:sp>
      <p:sp>
        <p:nvSpPr>
          <p:cNvPr id="41" name="Rettangolo 40">
            <a:extLst>
              <a:ext uri="{FF2B5EF4-FFF2-40B4-BE49-F238E27FC236}">
                <a16:creationId xmlns:a16="http://schemas.microsoft.com/office/drawing/2014/main" id="{CAF03378-5918-46DB-B34D-54DD61681868}"/>
              </a:ext>
            </a:extLst>
          </p:cNvPr>
          <p:cNvSpPr/>
          <p:nvPr/>
        </p:nvSpPr>
        <p:spPr>
          <a:xfrm>
            <a:off x="6916185" y="1407525"/>
            <a:ext cx="386644" cy="523220"/>
          </a:xfrm>
          <a:prstGeom prst="rect">
            <a:avLst/>
          </a:prstGeom>
        </p:spPr>
        <p:txBody>
          <a:bodyPr wrap="none">
            <a:spAutoFit/>
          </a:bodyPr>
          <a:lstStyle/>
          <a:p>
            <a:pPr algn="ctr"/>
            <a:r>
              <a:rPr lang="en-US" sz="2800" b="1" dirty="0">
                <a:solidFill>
                  <a:srgbClr val="C00000"/>
                </a:solidFill>
              </a:rPr>
              <a:t>B</a:t>
            </a:r>
          </a:p>
        </p:txBody>
      </p:sp>
    </p:spTree>
    <p:extLst>
      <p:ext uri="{BB962C8B-B14F-4D97-AF65-F5344CB8AC3E}">
        <p14:creationId xmlns:p14="http://schemas.microsoft.com/office/powerpoint/2010/main" val="338364968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0B96312-9B52-4853-8255-860CA3317E3A}"/>
              </a:ext>
            </a:extLst>
          </p:cNvPr>
          <p:cNvSpPr>
            <a:spLocks noGrp="1"/>
          </p:cNvSpPr>
          <p:nvPr>
            <p:ph type="title"/>
          </p:nvPr>
        </p:nvSpPr>
        <p:spPr/>
        <p:txBody>
          <a:bodyPr/>
          <a:lstStyle/>
          <a:p>
            <a:r>
              <a:rPr lang="it-IT" dirty="0"/>
              <a:t>Smart </a:t>
            </a:r>
            <a:r>
              <a:rPr lang="it-IT" dirty="0" err="1"/>
              <a:t>Node</a:t>
            </a:r>
            <a:endParaRPr lang="it-IT" dirty="0"/>
          </a:p>
        </p:txBody>
      </p:sp>
      <p:sp>
        <p:nvSpPr>
          <p:cNvPr id="3" name="Segnaposto contenuto 2">
            <a:extLst>
              <a:ext uri="{FF2B5EF4-FFF2-40B4-BE49-F238E27FC236}">
                <a16:creationId xmlns:a16="http://schemas.microsoft.com/office/drawing/2014/main" id="{8B5C4D41-2C37-4B8F-8895-6B77B42AEFBF}"/>
              </a:ext>
            </a:extLst>
          </p:cNvPr>
          <p:cNvSpPr>
            <a:spLocks noGrp="1"/>
          </p:cNvSpPr>
          <p:nvPr>
            <p:ph idx="1"/>
          </p:nvPr>
        </p:nvSpPr>
        <p:spPr>
          <a:xfrm>
            <a:off x="210370" y="1191301"/>
            <a:ext cx="7532272" cy="4945685"/>
          </a:xfrm>
        </p:spPr>
        <p:txBody>
          <a:bodyPr>
            <a:normAutofit/>
          </a:bodyPr>
          <a:lstStyle/>
          <a:p>
            <a:r>
              <a:rPr lang="en-GB" dirty="0"/>
              <a:t>Per </a:t>
            </a:r>
            <a:r>
              <a:rPr lang="it-IT" dirty="0"/>
              <a:t>diminuire</a:t>
            </a:r>
            <a:r>
              <a:rPr lang="en-GB" dirty="0"/>
              <a:t> la </a:t>
            </a:r>
            <a:r>
              <a:rPr lang="en-GB" dirty="0" err="1"/>
              <a:t>potenza</a:t>
            </a:r>
            <a:r>
              <a:rPr lang="en-GB" dirty="0"/>
              <a:t> </a:t>
            </a:r>
            <a:r>
              <a:rPr lang="en-GB" dirty="0" err="1"/>
              <a:t>computazionale</a:t>
            </a:r>
            <a:r>
              <a:rPr lang="en-GB" dirty="0"/>
              <a:t> </a:t>
            </a:r>
            <a:r>
              <a:rPr lang="en-GB" dirty="0" err="1"/>
              <a:t>richiesta</a:t>
            </a:r>
            <a:r>
              <a:rPr lang="en-GB" dirty="0"/>
              <a:t> al </a:t>
            </a:r>
            <a:r>
              <a:rPr lang="en-GB" dirty="0" err="1"/>
              <a:t>sistema</a:t>
            </a:r>
            <a:r>
              <a:rPr lang="en-GB" dirty="0"/>
              <a:t> </a:t>
            </a:r>
            <a:r>
              <a:rPr lang="en-GB" dirty="0" err="1"/>
              <a:t>sono</a:t>
            </a:r>
            <a:r>
              <a:rPr lang="en-GB" dirty="0"/>
              <a:t> </a:t>
            </a:r>
            <a:r>
              <a:rPr lang="en-GB" dirty="0" err="1"/>
              <a:t>stati</a:t>
            </a:r>
            <a:r>
              <a:rPr lang="en-GB" dirty="0"/>
              <a:t> </a:t>
            </a:r>
            <a:r>
              <a:rPr lang="en-GB" dirty="0" err="1"/>
              <a:t>sviluppati</a:t>
            </a:r>
            <a:r>
              <a:rPr lang="en-GB" dirty="0"/>
              <a:t> </a:t>
            </a:r>
            <a:r>
              <a:rPr lang="en-GB" dirty="0" err="1"/>
              <a:t>nodi</a:t>
            </a:r>
            <a:r>
              <a:rPr lang="en-GB" dirty="0"/>
              <a:t> smart</a:t>
            </a:r>
          </a:p>
          <a:p>
            <a:endParaRPr lang="en-GB" dirty="0"/>
          </a:p>
          <a:p>
            <a:r>
              <a:rPr lang="en-GB" dirty="0" err="1"/>
              <a:t>Estrazione</a:t>
            </a:r>
            <a:r>
              <a:rPr lang="en-GB" dirty="0"/>
              <a:t> feature dal </a:t>
            </a:r>
            <a:r>
              <a:rPr lang="en-GB" dirty="0" err="1"/>
              <a:t>segnale</a:t>
            </a:r>
            <a:r>
              <a:rPr lang="en-GB" dirty="0"/>
              <a:t> </a:t>
            </a:r>
            <a:r>
              <a:rPr lang="en-GB" dirty="0" err="1"/>
              <a:t>basata</a:t>
            </a:r>
            <a:r>
              <a:rPr lang="en-GB" dirty="0"/>
              <a:t> </a:t>
            </a:r>
            <a:r>
              <a:rPr lang="en-GB" dirty="0" err="1"/>
              <a:t>sul</a:t>
            </a:r>
            <a:r>
              <a:rPr lang="en-GB" dirty="0"/>
              <a:t> </a:t>
            </a:r>
            <a:r>
              <a:rPr lang="en-GB" dirty="0" err="1"/>
              <a:t>paradigma</a:t>
            </a:r>
            <a:r>
              <a:rPr lang="en-GB" dirty="0"/>
              <a:t> </a:t>
            </a:r>
            <a:r>
              <a:rPr lang="en-GB" dirty="0" err="1"/>
              <a:t>dell’Edge</a:t>
            </a:r>
            <a:r>
              <a:rPr lang="en-GB" dirty="0"/>
              <a:t> Computing</a:t>
            </a:r>
          </a:p>
          <a:p>
            <a:endParaRPr lang="en-GB" dirty="0"/>
          </a:p>
          <a:p>
            <a:r>
              <a:rPr lang="en-GB" dirty="0" err="1"/>
              <a:t>Dati</a:t>
            </a:r>
            <a:r>
              <a:rPr lang="en-GB" dirty="0"/>
              <a:t> </a:t>
            </a:r>
            <a:r>
              <a:rPr lang="en-GB" dirty="0" err="1"/>
              <a:t>trasmessi</a:t>
            </a:r>
            <a:r>
              <a:rPr lang="en-GB" dirty="0"/>
              <a:t> al </a:t>
            </a:r>
            <a:r>
              <a:rPr lang="it-IT" dirty="0"/>
              <a:t>sistema</a:t>
            </a:r>
            <a:r>
              <a:rPr lang="en-GB" dirty="0"/>
              <a:t> centrale solo se </a:t>
            </a:r>
            <a:r>
              <a:rPr lang="en-GB" dirty="0" err="1"/>
              <a:t>utili</a:t>
            </a:r>
            <a:endParaRPr lang="it-IT" dirty="0"/>
          </a:p>
          <a:p>
            <a:endParaRPr lang="en-GB" dirty="0"/>
          </a:p>
          <a:p>
            <a:r>
              <a:rPr lang="en-GB" dirty="0" err="1"/>
              <a:t>Dati</a:t>
            </a:r>
            <a:r>
              <a:rPr lang="en-GB" dirty="0"/>
              <a:t> </a:t>
            </a:r>
            <a:r>
              <a:rPr lang="en-GB" dirty="0" err="1"/>
              <a:t>analizzati</a:t>
            </a:r>
            <a:r>
              <a:rPr lang="en-GB" dirty="0"/>
              <a:t> </a:t>
            </a:r>
            <a:r>
              <a:rPr lang="en-GB" dirty="0" err="1"/>
              <a:t>attraverso</a:t>
            </a:r>
            <a:r>
              <a:rPr lang="en-GB" dirty="0"/>
              <a:t> </a:t>
            </a:r>
            <a:r>
              <a:rPr lang="en-GB" dirty="0" err="1"/>
              <a:t>algoritmi</a:t>
            </a:r>
            <a:r>
              <a:rPr lang="en-GB" dirty="0"/>
              <a:t> di machine learning</a:t>
            </a:r>
          </a:p>
        </p:txBody>
      </p:sp>
      <p:pic>
        <p:nvPicPr>
          <p:cNvPr id="7" name="789eb277-7328-4a27-8e95-3d73307c609f" descr="Image">
            <a:extLst>
              <a:ext uri="{FF2B5EF4-FFF2-40B4-BE49-F238E27FC236}">
                <a16:creationId xmlns:a16="http://schemas.microsoft.com/office/drawing/2014/main" id="{7F0CEF3B-7747-4908-A6DE-86FB75149C78}"/>
              </a:ext>
            </a:extLst>
          </p:cNvPr>
          <p:cNvPicPr>
            <a:picLocks noChangeAspect="1"/>
          </p:cNvPicPr>
          <p:nvPr/>
        </p:nvPicPr>
        <p:blipFill rotWithShape="1">
          <a:blip r:embed="rId2" r:link="rId3">
            <a:extLst>
              <a:ext uri="{28A0092B-C50C-407E-A947-70E740481C1C}">
                <a14:useLocalDpi xmlns:a14="http://schemas.microsoft.com/office/drawing/2010/main" val="0"/>
              </a:ext>
            </a:extLst>
          </a:blip>
          <a:srcRect l="9978" r="23062"/>
          <a:stretch>
            <a:fillRect/>
          </a:stretch>
        </p:blipFill>
        <p:spPr bwMode="auto">
          <a:xfrm>
            <a:off x="8316170" y="1362004"/>
            <a:ext cx="3594234" cy="2540043"/>
          </a:xfrm>
          <a:prstGeom prst="rect">
            <a:avLst/>
          </a:prstGeom>
          <a:noFill/>
          <a:ln>
            <a:noFill/>
          </a:ln>
        </p:spPr>
      </p:pic>
      <p:pic>
        <p:nvPicPr>
          <p:cNvPr id="8" name="a774f978-2d67-4de6-a9a4-5faa9bf0d2a6" descr="Image">
            <a:extLst>
              <a:ext uri="{FF2B5EF4-FFF2-40B4-BE49-F238E27FC236}">
                <a16:creationId xmlns:a16="http://schemas.microsoft.com/office/drawing/2014/main" id="{998BF9CD-AB07-4894-BDB3-4412A2F5C1E8}"/>
              </a:ext>
            </a:extLst>
          </p:cNvPr>
          <p:cNvPicPr>
            <a:picLocks noChangeAspect="1"/>
          </p:cNvPicPr>
          <p:nvPr/>
        </p:nvPicPr>
        <p:blipFill rotWithShape="1">
          <a:blip r:embed="rId4" r:link="rId5">
            <a:extLst>
              <a:ext uri="{28A0092B-C50C-407E-A947-70E740481C1C}">
                <a14:useLocalDpi xmlns:a14="http://schemas.microsoft.com/office/drawing/2010/main" val="0"/>
              </a:ext>
            </a:extLst>
          </a:blip>
          <a:srcRect l="6535" r="18247"/>
          <a:stretch>
            <a:fillRect/>
          </a:stretch>
        </p:blipFill>
        <p:spPr bwMode="auto">
          <a:xfrm>
            <a:off x="8316168" y="4046457"/>
            <a:ext cx="3594235" cy="2261231"/>
          </a:xfrm>
          <a:prstGeom prst="rect">
            <a:avLst/>
          </a:prstGeom>
          <a:noFill/>
          <a:ln>
            <a:noFill/>
          </a:ln>
        </p:spPr>
      </p:pic>
    </p:spTree>
    <p:extLst>
      <p:ext uri="{BB962C8B-B14F-4D97-AF65-F5344CB8AC3E}">
        <p14:creationId xmlns:p14="http://schemas.microsoft.com/office/powerpoint/2010/main" val="932778263"/>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CAF3E421-562B-4546-8634-151A2610D79F}"/>
              </a:ext>
            </a:extLst>
          </p:cNvPr>
          <p:cNvSpPr>
            <a:spLocks noGrp="1"/>
          </p:cNvSpPr>
          <p:nvPr>
            <p:ph type="title"/>
          </p:nvPr>
        </p:nvSpPr>
        <p:spPr/>
        <p:txBody>
          <a:bodyPr/>
          <a:lstStyle/>
          <a:p>
            <a:r>
              <a:rPr lang="it-IT" dirty="0"/>
              <a:t>Architettura</a:t>
            </a:r>
          </a:p>
        </p:txBody>
      </p:sp>
      <p:sp>
        <p:nvSpPr>
          <p:cNvPr id="3" name="Segnaposto contenuto 2">
            <a:extLst>
              <a:ext uri="{FF2B5EF4-FFF2-40B4-BE49-F238E27FC236}">
                <a16:creationId xmlns:a16="http://schemas.microsoft.com/office/drawing/2014/main" id="{94BECD53-90AB-4075-8E11-3E7E403485E9}"/>
              </a:ext>
            </a:extLst>
          </p:cNvPr>
          <p:cNvSpPr>
            <a:spLocks noGrp="1"/>
          </p:cNvSpPr>
          <p:nvPr>
            <p:ph idx="1"/>
          </p:nvPr>
        </p:nvSpPr>
        <p:spPr>
          <a:xfrm>
            <a:off x="371554" y="1516160"/>
            <a:ext cx="4223367" cy="4173962"/>
          </a:xfrm>
        </p:spPr>
        <p:txBody>
          <a:bodyPr>
            <a:normAutofit/>
          </a:bodyPr>
          <a:lstStyle/>
          <a:p>
            <a:pPr marL="342900" indent="-342900">
              <a:buFont typeface="Arial" panose="020B0604020202020204" pitchFamily="34" charset="0"/>
              <a:buChar char="•"/>
            </a:pPr>
            <a:r>
              <a:rPr lang="en-GB" sz="1800" dirty="0" err="1"/>
              <a:t>Nodo</a:t>
            </a:r>
            <a:r>
              <a:rPr lang="en-GB" sz="1800" dirty="0"/>
              <a:t> </a:t>
            </a:r>
            <a:r>
              <a:rPr lang="en-GB" sz="1800" dirty="0" err="1"/>
              <a:t>basato</a:t>
            </a:r>
            <a:r>
              <a:rPr lang="en-GB" sz="1800" dirty="0"/>
              <a:t> </a:t>
            </a:r>
            <a:r>
              <a:rPr lang="en-GB" sz="1800" dirty="0" err="1"/>
              <a:t>su</a:t>
            </a:r>
            <a:r>
              <a:rPr lang="en-GB" sz="1800" dirty="0"/>
              <a:t> </a:t>
            </a:r>
            <a:r>
              <a:rPr lang="en-GB" sz="1800" dirty="0" err="1"/>
              <a:t>microcontrollore</a:t>
            </a:r>
            <a:endParaRPr lang="en-GB" sz="1800" dirty="0"/>
          </a:p>
          <a:p>
            <a:pPr marL="342900" indent="-342900">
              <a:buFont typeface="Arial" panose="020B0604020202020204" pitchFamily="34" charset="0"/>
              <a:buChar char="•"/>
            </a:pPr>
            <a:r>
              <a:rPr lang="en-GB" sz="1800" dirty="0" err="1"/>
              <a:t>Fino</a:t>
            </a:r>
            <a:r>
              <a:rPr lang="en-GB" sz="1800" dirty="0"/>
              <a:t> a 4 </a:t>
            </a:r>
            <a:r>
              <a:rPr lang="en-GB" sz="1800" dirty="0" err="1"/>
              <a:t>punti</a:t>
            </a:r>
            <a:r>
              <a:rPr lang="en-GB" sz="1800" dirty="0"/>
              <a:t> di </a:t>
            </a:r>
            <a:r>
              <a:rPr lang="en-GB" sz="1800" dirty="0" err="1"/>
              <a:t>misura</a:t>
            </a:r>
            <a:r>
              <a:rPr lang="en-GB" sz="1800" dirty="0"/>
              <a:t> </a:t>
            </a:r>
            <a:r>
              <a:rPr lang="en-GB" sz="1800" dirty="0" err="1"/>
              <a:t>collegati</a:t>
            </a:r>
            <a:r>
              <a:rPr lang="en-GB" sz="1800" dirty="0"/>
              <a:t> a </a:t>
            </a:r>
            <a:r>
              <a:rPr lang="en-GB" sz="1800" dirty="0" err="1"/>
              <a:t>ciascun</a:t>
            </a:r>
            <a:r>
              <a:rPr lang="en-GB" sz="1800" dirty="0"/>
              <a:t> </a:t>
            </a:r>
            <a:r>
              <a:rPr lang="en-GB" sz="1800" dirty="0" err="1"/>
              <a:t>nodo</a:t>
            </a:r>
            <a:r>
              <a:rPr lang="en-GB" sz="1800" dirty="0"/>
              <a:t> smart</a:t>
            </a:r>
          </a:p>
          <a:p>
            <a:pPr marL="342900" indent="-342900">
              <a:buFont typeface="Arial" panose="020B0604020202020204" pitchFamily="34" charset="0"/>
              <a:buChar char="•"/>
            </a:pPr>
            <a:r>
              <a:rPr lang="en-GB" sz="1800" dirty="0" err="1"/>
              <a:t>Compatibilità</a:t>
            </a:r>
            <a:r>
              <a:rPr lang="en-GB" sz="1800" dirty="0"/>
              <a:t> con </a:t>
            </a:r>
            <a:r>
              <a:rPr lang="en-GB" sz="1800" dirty="0" err="1"/>
              <a:t>sensori</a:t>
            </a:r>
            <a:r>
              <a:rPr lang="en-GB" sz="1800" dirty="0"/>
              <a:t> </a:t>
            </a:r>
            <a:r>
              <a:rPr lang="en-GB" sz="1800" dirty="0" err="1"/>
              <a:t>analogici</a:t>
            </a:r>
            <a:r>
              <a:rPr lang="en-GB" sz="1800" dirty="0"/>
              <a:t> e </a:t>
            </a:r>
            <a:r>
              <a:rPr lang="en-GB" sz="1800" dirty="0" err="1"/>
              <a:t>digitali</a:t>
            </a:r>
            <a:endParaRPr lang="en-GB" sz="1800" dirty="0"/>
          </a:p>
          <a:p>
            <a:endParaRPr lang="en-GB" sz="1800" dirty="0"/>
          </a:p>
          <a:p>
            <a:r>
              <a:rPr lang="en-GB" sz="1800" dirty="0" err="1"/>
              <a:t>Uso</a:t>
            </a:r>
            <a:r>
              <a:rPr lang="en-GB" sz="1800" dirty="0"/>
              <a:t> di </a:t>
            </a:r>
            <a:r>
              <a:rPr lang="en-GB" sz="1800" dirty="0" err="1"/>
              <a:t>sensori</a:t>
            </a:r>
            <a:r>
              <a:rPr lang="en-GB" sz="1800" dirty="0"/>
              <a:t> MEMS </a:t>
            </a:r>
            <a:r>
              <a:rPr lang="en-GB" sz="1800" dirty="0" err="1"/>
              <a:t>disponibili</a:t>
            </a:r>
            <a:r>
              <a:rPr lang="en-GB" sz="1800" dirty="0"/>
              <a:t> in </a:t>
            </a:r>
            <a:r>
              <a:rPr lang="en-GB" sz="1800" dirty="0" err="1"/>
              <a:t>commercio</a:t>
            </a:r>
            <a:r>
              <a:rPr lang="en-GB" sz="1800" dirty="0"/>
              <a:t> per </a:t>
            </a:r>
            <a:r>
              <a:rPr lang="en-GB" sz="1800" dirty="0" err="1"/>
              <a:t>applicazioni</a:t>
            </a:r>
            <a:r>
              <a:rPr lang="en-GB" sz="1800" dirty="0"/>
              <a:t> </a:t>
            </a:r>
            <a:r>
              <a:rPr lang="en-GB" sz="1800" dirty="0" err="1"/>
              <a:t>che</a:t>
            </a:r>
            <a:r>
              <a:rPr lang="en-GB" sz="1800" dirty="0"/>
              <a:t> </a:t>
            </a:r>
            <a:r>
              <a:rPr lang="en-GB" sz="1800" dirty="0" err="1"/>
              <a:t>pervedono</a:t>
            </a:r>
            <a:r>
              <a:rPr lang="en-GB" sz="1800" dirty="0"/>
              <a:t> numeri di </a:t>
            </a:r>
            <a:r>
              <a:rPr lang="en-GB" sz="1800" dirty="0" err="1"/>
              <a:t>nodi</a:t>
            </a:r>
            <a:r>
              <a:rPr lang="en-GB" sz="1800" dirty="0"/>
              <a:t> </a:t>
            </a:r>
            <a:r>
              <a:rPr lang="en-GB" sz="1800" dirty="0" err="1"/>
              <a:t>elevati</a:t>
            </a:r>
            <a:endParaRPr lang="en-GB" sz="1800" dirty="0"/>
          </a:p>
        </p:txBody>
      </p:sp>
      <p:grpSp>
        <p:nvGrpSpPr>
          <p:cNvPr id="6" name="Gruppo 5">
            <a:extLst>
              <a:ext uri="{FF2B5EF4-FFF2-40B4-BE49-F238E27FC236}">
                <a16:creationId xmlns:a16="http://schemas.microsoft.com/office/drawing/2014/main" id="{195F5B33-CB0F-45EF-A771-26447E33D5DA}"/>
              </a:ext>
            </a:extLst>
          </p:cNvPr>
          <p:cNvGrpSpPr>
            <a:grpSpLocks noChangeAspect="1"/>
          </p:cNvGrpSpPr>
          <p:nvPr/>
        </p:nvGrpSpPr>
        <p:grpSpPr>
          <a:xfrm>
            <a:off x="5611282" y="1773000"/>
            <a:ext cx="4782282" cy="3312000"/>
            <a:chOff x="2586540" y="1935637"/>
            <a:chExt cx="5250111" cy="3636000"/>
          </a:xfrm>
        </p:grpSpPr>
        <p:pic>
          <p:nvPicPr>
            <p:cNvPr id="1026" name="Picture 2">
              <a:extLst>
                <a:ext uri="{FF2B5EF4-FFF2-40B4-BE49-F238E27FC236}">
                  <a16:creationId xmlns:a16="http://schemas.microsoft.com/office/drawing/2014/main" id="{6B0E9B6A-C722-491F-A77A-70F6E5F34F0E}"/>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61457"/>
            <a:stretch/>
          </p:blipFill>
          <p:spPr bwMode="auto">
            <a:xfrm>
              <a:off x="3817856" y="1935637"/>
              <a:ext cx="4018795" cy="3636000"/>
            </a:xfrm>
            <a:prstGeom prst="rect">
              <a:avLst/>
            </a:prstGeom>
            <a:noFill/>
            <a:extLst>
              <a:ext uri="{909E8E84-426E-40DD-AFC4-6F175D3DCCD1}">
                <a14:hiddenFill xmlns:a14="http://schemas.microsoft.com/office/drawing/2010/main">
                  <a:solidFill>
                    <a:srgbClr val="FFFFFF"/>
                  </a:solidFill>
                </a14:hiddenFill>
              </a:ext>
            </a:extLst>
          </p:spPr>
        </p:pic>
        <p:pic>
          <p:nvPicPr>
            <p:cNvPr id="5" name="789eb277-7328-4a27-8e95-3d73307c609f" descr="Image">
              <a:extLst>
                <a:ext uri="{FF2B5EF4-FFF2-40B4-BE49-F238E27FC236}">
                  <a16:creationId xmlns:a16="http://schemas.microsoft.com/office/drawing/2014/main" id="{3CC6E642-07DE-49E7-A757-4C6EE71BE204}"/>
                </a:ext>
              </a:extLst>
            </p:cNvPr>
            <p:cNvPicPr>
              <a:picLocks noChangeAspect="1"/>
            </p:cNvPicPr>
            <p:nvPr/>
          </p:nvPicPr>
          <p:blipFill rotWithShape="1">
            <a:blip r:embed="rId3" r:link="rId5">
              <a:extLst>
                <a:ext uri="{BEBA8EAE-BF5A-486C-A8C5-ECC9F3942E4B}">
                  <a14:imgProps xmlns:a14="http://schemas.microsoft.com/office/drawing/2010/main">
                    <a14:imgLayer r:embed="rId4">
                      <a14:imgEffect>
                        <a14:backgroundRemoval t="70650" b="93973" l="38170" r="55184">
                          <a14:foregroundMark x1="48338" y1="80084" x2="43552" y2="83543"/>
                          <a14:foregroundMark x1="43552" y1="83543" x2="47817" y2="90409"/>
                          <a14:foregroundMark x1="47817" y1="90409" x2="46776" y2="92034"/>
                          <a14:foregroundMark x1="52133" y1="79507" x2="45883" y2="82233"/>
                          <a14:foregroundMark x1="45883" y1="82233" x2="49157" y2="89885"/>
                          <a14:foregroundMark x1="49157" y1="89885" x2="48710" y2="79455"/>
                          <a14:foregroundMark x1="48710" y1="79455" x2="44196" y2="75786"/>
                          <a14:foregroundMark x1="44196" y1="75786" x2="40898" y2="83491"/>
                          <a14:foregroundMark x1="40898" y1="83491" x2="46602" y2="82809"/>
                          <a14:foregroundMark x1="46602" y1="82809" x2="46776" y2="82652"/>
                          <a14:foregroundMark x1="52778" y1="92034" x2="42808" y2="89361"/>
                          <a14:foregroundMark x1="42808" y1="89361" x2="39187" y2="82338"/>
                          <a14:foregroundMark x1="39187" y1="82338" x2="39683" y2="72117"/>
                          <a14:foregroundMark x1="39683" y1="72117" x2="49653" y2="73061"/>
                          <a14:foregroundMark x1="49653" y1="73061" x2="53224" y2="80975"/>
                          <a14:foregroundMark x1="53224" y1="80975" x2="52703" y2="91614"/>
                          <a14:foregroundMark x1="54812" y1="83595" x2="53993" y2="83019"/>
                          <a14:foregroundMark x1="53075" y1="93396" x2="43403" y2="91876"/>
                          <a14:foregroundMark x1="43403" y1="91876" x2="48065" y2="93187"/>
                          <a14:foregroundMark x1="53398" y1="93687" x2="38591" y2="90199"/>
                          <a14:foregroundMark x1="38591" y1="90199" x2="38641" y2="80660"/>
                          <a14:foregroundMark x1="53522" y1="82442" x2="53150" y2="83438"/>
                          <a14:foregroundMark x1="53202" y1="87607" x2="52778" y2="93553"/>
                          <a14:foregroundMark x1="54836" y1="83124" x2="53224" y2="81447"/>
                          <a14:foregroundMark x1="38914" y1="91719" x2="43700" y2="92820"/>
                          <a14:foregroundMark x1="40104" y1="93082" x2="38790" y2="90304"/>
                          <a14:foregroundMark x1="39087" y1="91981" x2="38244" y2="90199"/>
                          <a14:foregroundMark x1="53150" y1="73323" x2="53150" y2="72694"/>
                          <a14:foregroundMark x1="39410" y1="72170" x2="39881" y2="70650"/>
                          <a14:foregroundMark x1="38864" y1="92505" x2="46949" y2="92034"/>
                          <a14:foregroundMark x1="51414" y1="92138" x2="46726" y2="89518"/>
                          <a14:foregroundMark x1="46404" y1="91509" x2="50570" y2="92348"/>
                          <a14:foregroundMark x1="54291" y1="81813" x2="54588" y2="81604"/>
                          <a14:foregroundMark x1="54415" y1="81080" x2="54415" y2="81080"/>
                          <a14:foregroundMark x1="54167" y1="80870" x2="54167" y2="80870"/>
                          <a14:foregroundMark x1="54167" y1="80922" x2="54167" y2="80922"/>
                          <a14:foregroundMark x1="53968" y1="80975" x2="53968" y2="80975"/>
                          <a14:foregroundMark x1="53819" y1="81237" x2="53819" y2="81237"/>
                          <a14:foregroundMark x1="53819" y1="81237" x2="53819" y2="81237"/>
                          <a14:foregroundMark x1="53819" y1="81237" x2="53819" y2="81237"/>
                          <a14:foregroundMark x1="53819" y1="81394" x2="53819" y2="81394"/>
                          <a14:foregroundMark x1="53795" y1="81551" x2="53795" y2="81551"/>
                          <a14:foregroundMark x1="53819" y1="81080" x2="53819" y2="80870"/>
                          <a14:foregroundMark x1="54787" y1="82600" x2="54911" y2="82128"/>
                          <a14:foregroundMark x1="54985" y1="83019" x2="55184" y2="81604"/>
                          <a14:foregroundMark x1="54985" y1="82757" x2="54787" y2="81604"/>
                          <a14:foregroundMark x1="54836" y1="82809" x2="54836" y2="82809"/>
                          <a14:foregroundMark x1="52703" y1="72327" x2="52703" y2="72327"/>
                          <a14:foregroundMark x1="52530" y1="72694" x2="52728" y2="72327"/>
                          <a14:foregroundMark x1="53026" y1="92191" x2="53051" y2="90881"/>
                          <a14:foregroundMark x1="53150" y1="90933" x2="53348" y2="89308"/>
                          <a14:foregroundMark x1="38889" y1="77778" x2="38889" y2="78040"/>
                          <a14:backgroundMark x1="53373" y1="93658" x2="53373" y2="93658"/>
                          <a14:backgroundMark x1="53447" y1="94025" x2="54092" y2="90199"/>
                          <a14:backgroundMark x1="53472" y1="93973" x2="53472" y2="93973"/>
                          <a14:backgroundMark x1="53323" y1="94130" x2="53522" y2="92820"/>
                          <a14:backgroundMark x1="53175" y1="95388" x2="53423" y2="92872"/>
                          <a14:backgroundMark x1="53447" y1="86006" x2="53472" y2="85010"/>
                        </a14:backgroundRemoval>
                      </a14:imgEffect>
                    </a14:imgLayer>
                  </a14:imgProps>
                </a:ext>
                <a:ext uri="{28A0092B-C50C-407E-A947-70E740481C1C}">
                  <a14:useLocalDpi xmlns:a14="http://schemas.microsoft.com/office/drawing/2010/main" val="0"/>
                </a:ext>
              </a:extLst>
            </a:blip>
            <a:srcRect l="37715" t="70128" r="44900" b="3296"/>
            <a:stretch>
              <a:fillRect/>
            </a:stretch>
          </p:blipFill>
          <p:spPr bwMode="auto">
            <a:xfrm rot="5400000">
              <a:off x="2400715" y="3267637"/>
              <a:ext cx="1343650" cy="972000"/>
            </a:xfrm>
            <a:prstGeom prst="rect">
              <a:avLst/>
            </a:prstGeom>
            <a:noFill/>
            <a:ln>
              <a:noFill/>
            </a:ln>
          </p:spPr>
        </p:pic>
        <p:sp>
          <p:nvSpPr>
            <p:cNvPr id="4" name="Rettangolo 3">
              <a:extLst>
                <a:ext uri="{FF2B5EF4-FFF2-40B4-BE49-F238E27FC236}">
                  <a16:creationId xmlns:a16="http://schemas.microsoft.com/office/drawing/2014/main" id="{2F5DBB90-2CB6-47C1-976F-A5CA928E50A8}"/>
                </a:ext>
              </a:extLst>
            </p:cNvPr>
            <p:cNvSpPr/>
            <p:nvPr/>
          </p:nvSpPr>
          <p:spPr>
            <a:xfrm>
              <a:off x="2586540" y="3002280"/>
              <a:ext cx="1071060" cy="1491762"/>
            </a:xfrm>
            <a:prstGeom prst="rect">
              <a:avLst/>
            </a:prstGeom>
            <a:noFill/>
            <a:ln w="38100">
              <a:solidFill>
                <a:srgbClr val="0070C0"/>
              </a:solidFill>
              <a:prstDash val="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grpSp>
      <p:sp>
        <p:nvSpPr>
          <p:cNvPr id="7" name="CasellaDiTesto 6">
            <a:extLst>
              <a:ext uri="{FF2B5EF4-FFF2-40B4-BE49-F238E27FC236}">
                <a16:creationId xmlns:a16="http://schemas.microsoft.com/office/drawing/2014/main" id="{3D6FAD83-C8EB-4C6D-9CA9-B6D006ADAD4E}"/>
              </a:ext>
            </a:extLst>
          </p:cNvPr>
          <p:cNvSpPr txBox="1"/>
          <p:nvPr/>
        </p:nvSpPr>
        <p:spPr>
          <a:xfrm>
            <a:off x="5270655" y="4113406"/>
            <a:ext cx="1585690" cy="276999"/>
          </a:xfrm>
          <a:prstGeom prst="rect">
            <a:avLst/>
          </a:prstGeom>
          <a:noFill/>
        </p:spPr>
        <p:txBody>
          <a:bodyPr wrap="none" rtlCol="0">
            <a:spAutoFit/>
          </a:bodyPr>
          <a:lstStyle/>
          <a:p>
            <a:r>
              <a:rPr lang="en-GB" sz="1200" b="1" dirty="0">
                <a:latin typeface="Arial" panose="020B0604020202020204" pitchFamily="34" charset="0"/>
                <a:cs typeface="Arial" panose="020B0604020202020204" pitchFamily="34" charset="0"/>
              </a:rPr>
              <a:t>Measurement node</a:t>
            </a:r>
          </a:p>
        </p:txBody>
      </p:sp>
      <p:sp>
        <p:nvSpPr>
          <p:cNvPr id="8" name="Freccia angolare in su 7">
            <a:extLst>
              <a:ext uri="{FF2B5EF4-FFF2-40B4-BE49-F238E27FC236}">
                <a16:creationId xmlns:a16="http://schemas.microsoft.com/office/drawing/2014/main" id="{6F298D31-371E-415D-8421-B053010E1626}"/>
              </a:ext>
            </a:extLst>
          </p:cNvPr>
          <p:cNvSpPr/>
          <p:nvPr/>
        </p:nvSpPr>
        <p:spPr>
          <a:xfrm rot="16200000">
            <a:off x="5538532" y="2023160"/>
            <a:ext cx="646331" cy="657611"/>
          </a:xfrm>
          <a:prstGeom prst="bentUpArrow">
            <a:avLst/>
          </a:prstGeom>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
        <p:nvSpPr>
          <p:cNvPr id="10" name="CasellaDiTesto 9">
            <a:extLst>
              <a:ext uri="{FF2B5EF4-FFF2-40B4-BE49-F238E27FC236}">
                <a16:creationId xmlns:a16="http://schemas.microsoft.com/office/drawing/2014/main" id="{BA1D9137-DFDE-4CB6-9C22-6ED081F80D12}"/>
              </a:ext>
            </a:extLst>
          </p:cNvPr>
          <p:cNvSpPr txBox="1"/>
          <p:nvPr/>
        </p:nvSpPr>
        <p:spPr>
          <a:xfrm>
            <a:off x="4937096" y="1902414"/>
            <a:ext cx="971529" cy="646331"/>
          </a:xfrm>
          <a:prstGeom prst="rect">
            <a:avLst/>
          </a:prstGeom>
          <a:noFill/>
        </p:spPr>
        <p:txBody>
          <a:bodyPr wrap="square" rtlCol="0">
            <a:spAutoFit/>
          </a:bodyPr>
          <a:lstStyle/>
          <a:p>
            <a:r>
              <a:rPr lang="en-GB" sz="1200" b="1" dirty="0">
                <a:latin typeface="Arial" panose="020B0604020202020204" pitchFamily="34" charset="0"/>
                <a:cs typeface="Arial" panose="020B0604020202020204" pitchFamily="34" charset="0"/>
              </a:rPr>
              <a:t>AI and Edge computing</a:t>
            </a:r>
          </a:p>
        </p:txBody>
      </p:sp>
      <p:sp>
        <p:nvSpPr>
          <p:cNvPr id="9" name="Rettangolo con angoli arrotondati 8">
            <a:extLst>
              <a:ext uri="{FF2B5EF4-FFF2-40B4-BE49-F238E27FC236}">
                <a16:creationId xmlns:a16="http://schemas.microsoft.com/office/drawing/2014/main" id="{6343EEEB-BFCC-4462-AB87-6310EA148DDA}"/>
              </a:ext>
            </a:extLst>
          </p:cNvPr>
          <p:cNvSpPr/>
          <p:nvPr/>
        </p:nvSpPr>
        <p:spPr>
          <a:xfrm>
            <a:off x="4876800" y="1516160"/>
            <a:ext cx="5600700" cy="4246466"/>
          </a:xfrm>
          <a:prstGeom prst="roundRect">
            <a:avLst/>
          </a:prstGeom>
          <a:noFill/>
          <a:ln w="38100"/>
        </p:spPr>
        <p:style>
          <a:lnRef idx="1">
            <a:schemeClr val="accent1"/>
          </a:lnRef>
          <a:fillRef idx="3">
            <a:schemeClr val="accent1"/>
          </a:fillRef>
          <a:effectRef idx="2">
            <a:schemeClr val="accent1"/>
          </a:effectRef>
          <a:fontRef idx="minor">
            <a:schemeClr val="lt1"/>
          </a:fontRef>
        </p:style>
        <p:txBody>
          <a:bodyPr rtlCol="0" anchor="ctr"/>
          <a:lstStyle/>
          <a:p>
            <a:pPr algn="ctr"/>
            <a:endParaRPr lang="it-IT"/>
          </a:p>
        </p:txBody>
      </p:sp>
    </p:spTree>
    <p:extLst>
      <p:ext uri="{BB962C8B-B14F-4D97-AF65-F5344CB8AC3E}">
        <p14:creationId xmlns:p14="http://schemas.microsoft.com/office/powerpoint/2010/main" val="831842365"/>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151A326C-E9FA-4EE2-9979-4364D0377ED5}"/>
              </a:ext>
            </a:extLst>
          </p:cNvPr>
          <p:cNvSpPr>
            <a:spLocks noGrp="1"/>
          </p:cNvSpPr>
          <p:nvPr>
            <p:ph type="title"/>
          </p:nvPr>
        </p:nvSpPr>
        <p:spPr/>
        <p:txBody>
          <a:bodyPr/>
          <a:lstStyle/>
          <a:p>
            <a:r>
              <a:rPr lang="it-IT" dirty="0"/>
              <a:t>Intelligenza artificiale</a:t>
            </a:r>
          </a:p>
        </p:txBody>
      </p:sp>
      <p:sp>
        <p:nvSpPr>
          <p:cNvPr id="3" name="Segnaposto contenuto 2">
            <a:extLst>
              <a:ext uri="{FF2B5EF4-FFF2-40B4-BE49-F238E27FC236}">
                <a16:creationId xmlns:a16="http://schemas.microsoft.com/office/drawing/2014/main" id="{D5FF7BCB-0795-49F6-97C7-269DF94E0DC6}"/>
              </a:ext>
            </a:extLst>
          </p:cNvPr>
          <p:cNvSpPr>
            <a:spLocks noGrp="1"/>
          </p:cNvSpPr>
          <p:nvPr>
            <p:ph idx="1"/>
          </p:nvPr>
        </p:nvSpPr>
        <p:spPr>
          <a:xfrm>
            <a:off x="410095" y="1414536"/>
            <a:ext cx="5287478" cy="4525963"/>
          </a:xfrm>
        </p:spPr>
        <p:txBody>
          <a:bodyPr>
            <a:normAutofit/>
          </a:bodyPr>
          <a:lstStyle/>
          <a:p>
            <a:pPr marL="342900" indent="-342900">
              <a:buFont typeface="Arial" panose="020B0604020202020204" pitchFamily="34" charset="0"/>
              <a:buChar char="•"/>
            </a:pPr>
            <a:r>
              <a:rPr lang="en-GB" sz="1800" dirty="0" err="1"/>
              <a:t>Implementati</a:t>
            </a:r>
            <a:r>
              <a:rPr lang="en-GB" sz="1800" dirty="0"/>
              <a:t> </a:t>
            </a:r>
            <a:r>
              <a:rPr lang="en-GB" sz="1800" dirty="0" err="1"/>
              <a:t>diversi</a:t>
            </a:r>
            <a:r>
              <a:rPr lang="en-GB" sz="1800" dirty="0"/>
              <a:t> layer di </a:t>
            </a:r>
            <a:r>
              <a:rPr lang="en-GB" sz="1800" dirty="0" err="1"/>
              <a:t>intelligenza</a:t>
            </a:r>
            <a:r>
              <a:rPr lang="en-GB" sz="1800" dirty="0"/>
              <a:t> </a:t>
            </a:r>
            <a:r>
              <a:rPr lang="en-GB" sz="1800" dirty="0" err="1"/>
              <a:t>artificiale</a:t>
            </a:r>
            <a:endParaRPr lang="en-GB" sz="1800" dirty="0"/>
          </a:p>
          <a:p>
            <a:pPr marL="1085850" lvl="1" indent="-342900">
              <a:buFont typeface="Arial" panose="020B0604020202020204" pitchFamily="34" charset="0"/>
              <a:buChar char="•"/>
            </a:pPr>
            <a:r>
              <a:rPr lang="en-GB" sz="1800" dirty="0"/>
              <a:t>Feature extraction</a:t>
            </a:r>
          </a:p>
          <a:p>
            <a:pPr marL="1085850" lvl="1" indent="-342900">
              <a:buFont typeface="Arial" panose="020B0604020202020204" pitchFamily="34" charset="0"/>
              <a:buChar char="•"/>
            </a:pPr>
            <a:r>
              <a:rPr lang="en-GB" sz="1800" dirty="0" err="1"/>
              <a:t>Probabilità</a:t>
            </a:r>
            <a:r>
              <a:rPr lang="en-GB" sz="1800" dirty="0"/>
              <a:t> di </a:t>
            </a:r>
            <a:r>
              <a:rPr lang="en-GB" sz="1800" dirty="0" err="1"/>
              <a:t>rischio</a:t>
            </a:r>
            <a:endParaRPr lang="en-GB" sz="1800" dirty="0"/>
          </a:p>
          <a:p>
            <a:pPr marL="1085850" lvl="1" indent="-342900">
              <a:buFont typeface="Arial" panose="020B0604020202020204" pitchFamily="34" charset="0"/>
              <a:buChar char="•"/>
            </a:pPr>
            <a:r>
              <a:rPr lang="en-GB" sz="1800" dirty="0"/>
              <a:t>Stime RUL (remaining useful life)</a:t>
            </a:r>
          </a:p>
          <a:p>
            <a:endParaRPr lang="en-GB" sz="1800" dirty="0"/>
          </a:p>
          <a:p>
            <a:pPr marL="342900" indent="-342900">
              <a:buFont typeface="Arial" panose="020B0604020202020204" pitchFamily="34" charset="0"/>
              <a:buChar char="•"/>
            </a:pPr>
            <a:r>
              <a:rPr lang="en-GB" sz="1800" dirty="0"/>
              <a:t>I layer </a:t>
            </a:r>
            <a:r>
              <a:rPr lang="en-GB" sz="1800" dirty="0" err="1"/>
              <a:t>sono</a:t>
            </a:r>
            <a:r>
              <a:rPr lang="en-GB" sz="1800" dirty="0"/>
              <a:t> </a:t>
            </a:r>
            <a:r>
              <a:rPr lang="en-GB" sz="1800" dirty="0" err="1"/>
              <a:t>indipendenti</a:t>
            </a:r>
            <a:r>
              <a:rPr lang="en-GB" sz="1800" dirty="0"/>
              <a:t> e </a:t>
            </a:r>
            <a:r>
              <a:rPr lang="en-GB" sz="1800" dirty="0" err="1"/>
              <a:t>possono</a:t>
            </a:r>
            <a:r>
              <a:rPr lang="en-GB" sz="1800" dirty="0"/>
              <a:t> </a:t>
            </a:r>
            <a:r>
              <a:rPr lang="en-GB" sz="1800" dirty="0" err="1"/>
              <a:t>essere</a:t>
            </a:r>
            <a:r>
              <a:rPr lang="en-GB" sz="1800" dirty="0"/>
              <a:t> </a:t>
            </a:r>
            <a:r>
              <a:rPr lang="en-GB" sz="1800" dirty="0" err="1"/>
              <a:t>attivati</a:t>
            </a:r>
            <a:r>
              <a:rPr lang="en-GB" sz="1800" dirty="0"/>
              <a:t> </a:t>
            </a:r>
            <a:r>
              <a:rPr lang="en-GB" sz="1800" dirty="0" err="1"/>
              <a:t>singolarmente</a:t>
            </a:r>
            <a:r>
              <a:rPr lang="en-GB" sz="1800" dirty="0"/>
              <a:t> o in </a:t>
            </a:r>
            <a:r>
              <a:rPr lang="en-GB" sz="1800" dirty="0" err="1"/>
              <a:t>gruppo</a:t>
            </a:r>
            <a:endParaRPr lang="en-GB" sz="1800" dirty="0"/>
          </a:p>
          <a:p>
            <a:pPr marL="342900" indent="-342900">
              <a:buFont typeface="Arial" panose="020B0604020202020204" pitchFamily="34" charset="0"/>
              <a:buChar char="•"/>
            </a:pPr>
            <a:endParaRPr lang="en-GB" sz="1800" dirty="0"/>
          </a:p>
          <a:p>
            <a:pPr marL="342900" indent="-342900">
              <a:buFont typeface="Arial" panose="020B0604020202020204" pitchFamily="34" charset="0"/>
              <a:buChar char="•"/>
            </a:pPr>
            <a:r>
              <a:rPr lang="en-GB" sz="1800" dirty="0"/>
              <a:t>Il classic </a:t>
            </a:r>
            <a:r>
              <a:rPr lang="en-GB" sz="1800" dirty="0" err="1"/>
              <a:t>monitoraggio</a:t>
            </a:r>
            <a:r>
              <a:rPr lang="en-GB" sz="1800" dirty="0"/>
              <a:t> a </a:t>
            </a:r>
            <a:r>
              <a:rPr lang="en-GB" sz="1800" dirty="0" err="1"/>
              <a:t>soglie</a:t>
            </a:r>
            <a:r>
              <a:rPr lang="en-GB" sz="1800" dirty="0"/>
              <a:t> </a:t>
            </a:r>
            <a:r>
              <a:rPr lang="en-GB" sz="1800" dirty="0" err="1"/>
              <a:t>rimane</a:t>
            </a:r>
            <a:r>
              <a:rPr lang="en-GB" sz="1800" dirty="0"/>
              <a:t> </a:t>
            </a:r>
            <a:r>
              <a:rPr lang="en-GB" sz="1800" dirty="0" err="1"/>
              <a:t>valido</a:t>
            </a:r>
            <a:r>
              <a:rPr lang="en-GB" sz="1800" dirty="0"/>
              <a:t> per le </a:t>
            </a:r>
            <a:r>
              <a:rPr lang="en-GB" sz="1800" dirty="0" err="1"/>
              <a:t>fasi</a:t>
            </a:r>
            <a:r>
              <a:rPr lang="en-GB" sz="1800" dirty="0"/>
              <a:t> </a:t>
            </a:r>
            <a:r>
              <a:rPr lang="en-GB" sz="1800" dirty="0" err="1"/>
              <a:t>iniziali</a:t>
            </a:r>
            <a:r>
              <a:rPr lang="en-GB" sz="1800" dirty="0"/>
              <a:t> </a:t>
            </a:r>
            <a:r>
              <a:rPr lang="en-GB" sz="1800" dirty="0" err="1"/>
              <a:t>dello</a:t>
            </a:r>
            <a:r>
              <a:rPr lang="en-GB" sz="1800" dirty="0"/>
              <a:t> </a:t>
            </a:r>
            <a:r>
              <a:rPr lang="en-GB" sz="1800" dirty="0" err="1"/>
              <a:t>startup</a:t>
            </a:r>
            <a:r>
              <a:rPr lang="en-GB" sz="1800" dirty="0"/>
              <a:t> del </a:t>
            </a:r>
            <a:r>
              <a:rPr lang="en-GB" sz="1800" dirty="0" err="1"/>
              <a:t>sistema</a:t>
            </a:r>
            <a:endParaRPr lang="en-GB" sz="1800" dirty="0"/>
          </a:p>
        </p:txBody>
      </p:sp>
      <p:pic>
        <p:nvPicPr>
          <p:cNvPr id="4" name="Immagine 3" descr="Immagine che contiene testo&#10;&#10;Descrizione generata automaticamente">
            <a:extLst>
              <a:ext uri="{FF2B5EF4-FFF2-40B4-BE49-F238E27FC236}">
                <a16:creationId xmlns:a16="http://schemas.microsoft.com/office/drawing/2014/main" id="{BA88689E-937F-4832-B737-5BA6D32EA3F1}"/>
              </a:ext>
            </a:extLst>
          </p:cNvPr>
          <p:cNvPicPr>
            <a:picLocks noChangeAspect="1"/>
          </p:cNvPicPr>
          <p:nvPr/>
        </p:nvPicPr>
        <p:blipFill>
          <a:blip r:embed="rId2"/>
          <a:stretch>
            <a:fillRect/>
          </a:stretch>
        </p:blipFill>
        <p:spPr>
          <a:xfrm>
            <a:off x="5734463" y="3815813"/>
            <a:ext cx="4815101" cy="2232000"/>
          </a:xfrm>
          <a:prstGeom prst="rect">
            <a:avLst/>
          </a:prstGeom>
        </p:spPr>
      </p:pic>
      <p:pic>
        <p:nvPicPr>
          <p:cNvPr id="5" name="Immagine 4" descr="Immagine che contiene testo, mappa&#10;&#10;Descrizione generata automaticamente">
            <a:extLst>
              <a:ext uri="{FF2B5EF4-FFF2-40B4-BE49-F238E27FC236}">
                <a16:creationId xmlns:a16="http://schemas.microsoft.com/office/drawing/2014/main" id="{FB46BBB4-3A1E-41F1-9760-12490A39A665}"/>
              </a:ext>
            </a:extLst>
          </p:cNvPr>
          <p:cNvPicPr>
            <a:picLocks noChangeAspect="1"/>
          </p:cNvPicPr>
          <p:nvPr/>
        </p:nvPicPr>
        <p:blipFill>
          <a:blip r:embed="rId3"/>
          <a:stretch>
            <a:fillRect/>
          </a:stretch>
        </p:blipFill>
        <p:spPr>
          <a:xfrm>
            <a:off x="5697573" y="1583813"/>
            <a:ext cx="4815100" cy="2232000"/>
          </a:xfrm>
          <a:prstGeom prst="rect">
            <a:avLst/>
          </a:prstGeom>
        </p:spPr>
      </p:pic>
      <p:sp>
        <p:nvSpPr>
          <p:cNvPr id="6" name="CasellaDiTesto 2">
            <a:extLst>
              <a:ext uri="{FF2B5EF4-FFF2-40B4-BE49-F238E27FC236}">
                <a16:creationId xmlns:a16="http://schemas.microsoft.com/office/drawing/2014/main" id="{FCF1289C-E94D-4343-B897-CEB2478C6231}"/>
              </a:ext>
            </a:extLst>
          </p:cNvPr>
          <p:cNvSpPr txBox="1"/>
          <p:nvPr/>
        </p:nvSpPr>
        <p:spPr>
          <a:xfrm>
            <a:off x="6525878" y="1245259"/>
            <a:ext cx="3158493" cy="338554"/>
          </a:xfrm>
          <a:prstGeom prst="rect">
            <a:avLst/>
          </a:prstGeom>
          <a:noFill/>
        </p:spPr>
        <p:txBody>
          <a:bodyPr wrap="none" rtlCol="0">
            <a:spAutoFit/>
          </a:bodyPr>
          <a:lstStyle>
            <a:defPPr>
              <a:defRPr lang="it-IT"/>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r>
              <a:rPr lang="it-IT" sz="1600" dirty="0" err="1"/>
              <a:t>Current</a:t>
            </a:r>
            <a:r>
              <a:rPr lang="it-IT" sz="1600" dirty="0"/>
              <a:t> </a:t>
            </a:r>
            <a:r>
              <a:rPr lang="it-IT" sz="1600" dirty="0" err="1"/>
              <a:t>absorption</a:t>
            </a:r>
            <a:r>
              <a:rPr lang="it-IT" sz="1600" dirty="0"/>
              <a:t> data on </a:t>
            </a:r>
            <a:r>
              <a:rPr lang="it-IT" sz="1600" dirty="0" err="1"/>
              <a:t>engine</a:t>
            </a:r>
            <a:endParaRPr lang="en-US" sz="1600" dirty="0"/>
          </a:p>
        </p:txBody>
      </p:sp>
    </p:spTree>
    <p:extLst>
      <p:ext uri="{BB962C8B-B14F-4D97-AF65-F5344CB8AC3E}">
        <p14:creationId xmlns:p14="http://schemas.microsoft.com/office/powerpoint/2010/main" val="248042243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22E43669-D756-452F-BB83-A701D2AD3E67}"/>
              </a:ext>
            </a:extLst>
          </p:cNvPr>
          <p:cNvSpPr>
            <a:spLocks noGrp="1"/>
          </p:cNvSpPr>
          <p:nvPr>
            <p:ph type="title"/>
          </p:nvPr>
        </p:nvSpPr>
        <p:spPr/>
        <p:txBody>
          <a:bodyPr/>
          <a:lstStyle/>
          <a:p>
            <a:r>
              <a:rPr lang="it-IT" dirty="0"/>
              <a:t>Smart </a:t>
            </a:r>
            <a:r>
              <a:rPr lang="it-IT" dirty="0" err="1"/>
              <a:t>Nodes</a:t>
            </a:r>
            <a:r>
              <a:rPr lang="it-IT" dirty="0"/>
              <a:t> Network</a:t>
            </a:r>
          </a:p>
        </p:txBody>
      </p:sp>
      <p:pic>
        <p:nvPicPr>
          <p:cNvPr id="4" name="Picture 2">
            <a:extLst>
              <a:ext uri="{FF2B5EF4-FFF2-40B4-BE49-F238E27FC236}">
                <a16:creationId xmlns:a16="http://schemas.microsoft.com/office/drawing/2014/main" id="{FF6BB0B0-6D02-4F09-83E7-A6C864096ADE}"/>
              </a:ext>
            </a:extLst>
          </p:cNvPr>
          <p:cNvPicPr>
            <a:picLocks noChangeAspect="1"/>
          </p:cNvPicPr>
          <p:nvPr/>
        </p:nvPicPr>
        <p:blipFill>
          <a:blip r:embed="rId2"/>
          <a:stretch>
            <a:fillRect/>
          </a:stretch>
        </p:blipFill>
        <p:spPr>
          <a:xfrm>
            <a:off x="2356410" y="1492930"/>
            <a:ext cx="7942435" cy="4504390"/>
          </a:xfrm>
          <a:prstGeom prst="rect">
            <a:avLst/>
          </a:prstGeom>
        </p:spPr>
      </p:pic>
    </p:spTree>
    <p:extLst>
      <p:ext uri="{BB962C8B-B14F-4D97-AF65-F5344CB8AC3E}">
        <p14:creationId xmlns:p14="http://schemas.microsoft.com/office/powerpoint/2010/main" val="3180441073"/>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FA0ABA7F-4D4E-4786-A59F-2CE91E52CFF3}"/>
              </a:ext>
            </a:extLst>
          </p:cNvPr>
          <p:cNvSpPr>
            <a:spLocks noGrp="1"/>
          </p:cNvSpPr>
          <p:nvPr>
            <p:ph type="title"/>
          </p:nvPr>
        </p:nvSpPr>
        <p:spPr/>
        <p:txBody>
          <a:bodyPr/>
          <a:lstStyle/>
          <a:p>
            <a:r>
              <a:rPr lang="it-IT" dirty="0"/>
              <a:t>Altre applicazioni</a:t>
            </a:r>
          </a:p>
        </p:txBody>
      </p:sp>
      <p:sp>
        <p:nvSpPr>
          <p:cNvPr id="3" name="Segnaposto contenuto 2">
            <a:extLst>
              <a:ext uri="{FF2B5EF4-FFF2-40B4-BE49-F238E27FC236}">
                <a16:creationId xmlns:a16="http://schemas.microsoft.com/office/drawing/2014/main" id="{0475B26C-8926-43E7-BC49-52EAFEBF33EF}"/>
              </a:ext>
            </a:extLst>
          </p:cNvPr>
          <p:cNvSpPr>
            <a:spLocks noGrp="1"/>
          </p:cNvSpPr>
          <p:nvPr>
            <p:ph idx="1"/>
          </p:nvPr>
        </p:nvSpPr>
        <p:spPr/>
        <p:txBody>
          <a:bodyPr/>
          <a:lstStyle/>
          <a:p>
            <a:r>
              <a:rPr lang="it-IT" dirty="0"/>
              <a:t>Monitoraggio della parte idraulica di presse per estrusione dell’alluminio</a:t>
            </a:r>
          </a:p>
          <a:p>
            <a:r>
              <a:rPr lang="it-IT" dirty="0"/>
              <a:t>Sistema per il monitoraggio di pompe per il vuoto</a:t>
            </a:r>
          </a:p>
          <a:p>
            <a:r>
              <a:rPr lang="it-IT" dirty="0"/>
              <a:t>Sistemi ibridi per il monitoraggio di sistemi ferroviari</a:t>
            </a:r>
          </a:p>
        </p:txBody>
      </p:sp>
    </p:spTree>
    <p:extLst>
      <p:ext uri="{BB962C8B-B14F-4D97-AF65-F5344CB8AC3E}">
        <p14:creationId xmlns:p14="http://schemas.microsoft.com/office/powerpoint/2010/main" val="2673961570"/>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A39FA890-81DE-4FCE-8B0F-9235345A30CC}"/>
              </a:ext>
            </a:extLst>
          </p:cNvPr>
          <p:cNvSpPr>
            <a:spLocks noGrp="1"/>
          </p:cNvSpPr>
          <p:nvPr>
            <p:ph type="ctrTitle"/>
          </p:nvPr>
        </p:nvSpPr>
        <p:spPr/>
        <p:txBody>
          <a:bodyPr/>
          <a:lstStyle/>
          <a:p>
            <a:r>
              <a:rPr lang="en-GB" dirty="0"/>
              <a:t>Take-home message</a:t>
            </a:r>
          </a:p>
        </p:txBody>
      </p:sp>
      <p:sp>
        <p:nvSpPr>
          <p:cNvPr id="3" name="Sottotitolo 2">
            <a:extLst>
              <a:ext uri="{FF2B5EF4-FFF2-40B4-BE49-F238E27FC236}">
                <a16:creationId xmlns:a16="http://schemas.microsoft.com/office/drawing/2014/main" id="{9A3F7D6E-D258-489A-A5FB-4B9DF25C9652}"/>
              </a:ext>
            </a:extLst>
          </p:cNvPr>
          <p:cNvSpPr>
            <a:spLocks noGrp="1"/>
          </p:cNvSpPr>
          <p:nvPr>
            <p:ph type="subTitle" idx="1"/>
          </p:nvPr>
        </p:nvSpPr>
        <p:spPr/>
        <p:txBody>
          <a:bodyPr/>
          <a:lstStyle/>
          <a:p>
            <a:endParaRPr lang="en-GB"/>
          </a:p>
        </p:txBody>
      </p:sp>
      <p:pic>
        <p:nvPicPr>
          <p:cNvPr id="6" name="Immagine 5">
            <a:extLst>
              <a:ext uri="{FF2B5EF4-FFF2-40B4-BE49-F238E27FC236}">
                <a16:creationId xmlns:a16="http://schemas.microsoft.com/office/drawing/2014/main" id="{7AC52F65-A5E5-4A69-93F4-52C18FE23A6C}"/>
              </a:ext>
            </a:extLst>
          </p:cNvPr>
          <p:cNvPicPr>
            <a:picLocks noChangeAspect="1"/>
          </p:cNvPicPr>
          <p:nvPr/>
        </p:nvPicPr>
        <p:blipFill rotWithShape="1">
          <a:blip r:embed="rId2">
            <a:extLst>
              <a:ext uri="{28A0092B-C50C-407E-A947-70E740481C1C}">
                <a14:useLocalDpi xmlns:a14="http://schemas.microsoft.com/office/drawing/2010/main" val="0"/>
              </a:ext>
            </a:extLst>
          </a:blip>
          <a:srcRect t="6565" b="8632"/>
          <a:stretch/>
        </p:blipFill>
        <p:spPr>
          <a:xfrm>
            <a:off x="1639558" y="0"/>
            <a:ext cx="8754677" cy="3784121"/>
          </a:xfrm>
          <a:prstGeom prst="rect">
            <a:avLst/>
          </a:prstGeom>
        </p:spPr>
      </p:pic>
    </p:spTree>
    <p:extLst>
      <p:ext uri="{BB962C8B-B14F-4D97-AF65-F5344CB8AC3E}">
        <p14:creationId xmlns:p14="http://schemas.microsoft.com/office/powerpoint/2010/main" val="233624748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B60F3CF7-46A1-4E8F-A078-55CAFDDDD431}"/>
              </a:ext>
            </a:extLst>
          </p:cNvPr>
          <p:cNvSpPr>
            <a:spLocks noGrp="1"/>
          </p:cNvSpPr>
          <p:nvPr>
            <p:ph type="title"/>
          </p:nvPr>
        </p:nvSpPr>
        <p:spPr/>
        <p:txBody>
          <a:bodyPr/>
          <a:lstStyle/>
          <a:p>
            <a:r>
              <a:rPr lang="en-GB" dirty="0" err="1"/>
              <a:t>Conclusioni</a:t>
            </a:r>
            <a:endParaRPr lang="en-GB" dirty="0"/>
          </a:p>
        </p:txBody>
      </p:sp>
      <p:sp>
        <p:nvSpPr>
          <p:cNvPr id="3" name="Segnaposto contenuto 2">
            <a:extLst>
              <a:ext uri="{FF2B5EF4-FFF2-40B4-BE49-F238E27FC236}">
                <a16:creationId xmlns:a16="http://schemas.microsoft.com/office/drawing/2014/main" id="{B498AE59-1746-4A8C-853A-1FA5E30487A6}"/>
              </a:ext>
            </a:extLst>
          </p:cNvPr>
          <p:cNvSpPr>
            <a:spLocks noGrp="1"/>
          </p:cNvSpPr>
          <p:nvPr>
            <p:ph idx="1"/>
          </p:nvPr>
        </p:nvSpPr>
        <p:spPr>
          <a:xfrm>
            <a:off x="210369" y="1180479"/>
            <a:ext cx="6044343" cy="4945685"/>
          </a:xfrm>
        </p:spPr>
        <p:txBody>
          <a:bodyPr/>
          <a:lstStyle/>
          <a:p>
            <a:pPr marL="342900" indent="-342900">
              <a:buFont typeface="Arial" panose="020B0604020202020204" pitchFamily="34" charset="0"/>
              <a:buChar char="•"/>
            </a:pPr>
            <a:r>
              <a:rPr lang="it-IT" dirty="0"/>
              <a:t>Sensoristica fondamentale </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Non partire con CBM o PM senza prima aver analizzato probabilità di guasto e aver effettuato FMEA</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Tutto comincia comunque dai sensori</a:t>
            </a:r>
          </a:p>
          <a:p>
            <a:pPr marL="342900" indent="-342900">
              <a:buFont typeface="Arial" panose="020B0604020202020204" pitchFamily="34" charset="0"/>
              <a:buChar char="•"/>
            </a:pPr>
            <a:endParaRPr lang="it-IT" dirty="0"/>
          </a:p>
          <a:p>
            <a:pPr marL="342900" indent="-342900">
              <a:buFont typeface="Arial" panose="020B0604020202020204" pitchFamily="34" charset="0"/>
              <a:buChar char="•"/>
            </a:pPr>
            <a:r>
              <a:rPr lang="it-IT" dirty="0"/>
              <a:t>Molti dati di qualità più bassa forniranno conoscenza dei processi migliore di poche informazioni di alta qualità</a:t>
            </a:r>
          </a:p>
        </p:txBody>
      </p:sp>
      <p:pic>
        <p:nvPicPr>
          <p:cNvPr id="11266" name="Picture 2" descr="PdM program implementation steps">
            <a:extLst>
              <a:ext uri="{FF2B5EF4-FFF2-40B4-BE49-F238E27FC236}">
                <a16:creationId xmlns:a16="http://schemas.microsoft.com/office/drawing/2014/main" id="{CDC45DC8-F168-48A3-9470-083A9C615EA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027987" y="0"/>
            <a:ext cx="4164013"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81033495"/>
      </p:ext>
    </p:extLst>
  </p:cSld>
  <p:clrMapOvr>
    <a:masterClrMapping/>
  </p:clrMapOvr>
</p:sld>
</file>

<file path=ppt/theme/theme1.xml><?xml version="1.0" encoding="utf-8"?>
<a:theme xmlns:a="http://schemas.openxmlformats.org/drawingml/2006/main" name="Presentazione PP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Presentazione PPT" id="{31A8525C-16DF-4E23-9491-7A8CD4DADF71}" vid="{797CA22C-8238-4024-9141-C0D96409F7B4}"/>
    </a:ext>
  </a:extLst>
</a:theme>
</file>

<file path=ppt/theme/theme2.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o" ma:contentTypeID="0x0101006AF91B6B4956F94C82DABE9F3CF5447D" ma:contentTypeVersion="13" ma:contentTypeDescription="Creare un nuovo documento." ma:contentTypeScope="" ma:versionID="2d4367953b6b0681dccbb923e60bc4ad">
  <xsd:schema xmlns:xsd="http://www.w3.org/2001/XMLSchema" xmlns:xs="http://www.w3.org/2001/XMLSchema" xmlns:p="http://schemas.microsoft.com/office/2006/metadata/properties" xmlns:ns3="cd5506b7-b293-4a29-a9d0-22c1d0dbc012" xmlns:ns4="7320f2a3-8546-4784-8bfc-2015dcd7dad7" targetNamespace="http://schemas.microsoft.com/office/2006/metadata/properties" ma:root="true" ma:fieldsID="9ca9d7e1ba35d0b8cf8263aa9774ac23" ns3:_="" ns4:_="">
    <xsd:import namespace="cd5506b7-b293-4a29-a9d0-22c1d0dbc012"/>
    <xsd:import namespace="7320f2a3-8546-4784-8bfc-2015dcd7dad7"/>
    <xsd:element name="properties">
      <xsd:complexType>
        <xsd:sequence>
          <xsd:element name="documentManagement">
            <xsd:complexType>
              <xsd:all>
                <xsd:element ref="ns3:SharedWithUsers" minOccurs="0"/>
                <xsd:element ref="ns3:SharedWithDetails" minOccurs="0"/>
                <xsd:element ref="ns3:SharingHintHash" minOccurs="0"/>
                <xsd:element ref="ns3:LastSharedByUser" minOccurs="0"/>
                <xsd:element ref="ns3:LastSharedByTime" minOccurs="0"/>
                <xsd:element ref="ns4:MediaServiceMetadata" minOccurs="0"/>
                <xsd:element ref="ns4:MediaServiceFastMetadata" minOccurs="0"/>
                <xsd:element ref="ns4:MediaServiceDateTaken" minOccurs="0"/>
                <xsd:element ref="ns4:MediaServiceAutoTags" minOccurs="0"/>
                <xsd:element ref="ns4:MediaServiceOCR" minOccurs="0"/>
                <xsd:element ref="ns4:MediaServiceLocation" minOccurs="0"/>
                <xsd:element ref="ns4:MediaServiceGenerationTime" minOccurs="0"/>
                <xsd:element ref="ns4: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d5506b7-b293-4a29-a9d0-22c1d0dbc012" elementFormDefault="qualified">
    <xsd:import namespace="http://schemas.microsoft.com/office/2006/documentManagement/types"/>
    <xsd:import namespace="http://schemas.microsoft.com/office/infopath/2007/PartnerControls"/>
    <xsd:element name="SharedWithUsers" ma:index="8" nillable="true" ma:displayName="Condiviso c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Condiviso con dettagli" ma:description="" ma:internalName="SharedWithDetails" ma:readOnly="true">
      <xsd:simpleType>
        <xsd:restriction base="dms:Note">
          <xsd:maxLength value="255"/>
        </xsd:restriction>
      </xsd:simpleType>
    </xsd:element>
    <xsd:element name="SharingHintHash" ma:index="10" nillable="true" ma:displayName="Hash suggerimento condivisione" ma:description="" ma:internalName="SharingHintHash" ma:readOnly="true">
      <xsd:simpleType>
        <xsd:restriction base="dms:Text"/>
      </xsd:simpleType>
    </xsd:element>
    <xsd:element name="LastSharedByUser" ma:index="11" nillable="true" ma:displayName="Autore ultima condivisione" ma:description="" ma:internalName="LastSharedByUser" ma:readOnly="true">
      <xsd:simpleType>
        <xsd:restriction base="dms:Note">
          <xsd:maxLength value="255"/>
        </xsd:restriction>
      </xsd:simpleType>
    </xsd:element>
    <xsd:element name="LastSharedByTime" ma:index="12" nillable="true" ma:displayName="Ora ultima condivisione" ma:description="" ma:internalName="LastSharedByTime" ma:readOnly="true">
      <xsd:simpleType>
        <xsd:restriction base="dms:DateTime"/>
      </xsd:simpleType>
    </xsd:element>
  </xsd:schema>
  <xsd:schema xmlns:xsd="http://www.w3.org/2001/XMLSchema" xmlns:xs="http://www.w3.org/2001/XMLSchema" xmlns:dms="http://schemas.microsoft.com/office/2006/documentManagement/types" xmlns:pc="http://schemas.microsoft.com/office/infopath/2007/PartnerControls" targetNamespace="7320f2a3-8546-4784-8bfc-2015dcd7dad7" elementFormDefault="qualified">
    <xsd:import namespace="http://schemas.microsoft.com/office/2006/documentManagement/types"/>
    <xsd:import namespace="http://schemas.microsoft.com/office/infopath/2007/PartnerControls"/>
    <xsd:element name="MediaServiceMetadata" ma:index="13" nillable="true" ma:displayName="MediaServiceMetadata" ma:description="" ma:hidden="true" ma:internalName="MediaServiceMetadata" ma:readOnly="true">
      <xsd:simpleType>
        <xsd:restriction base="dms:Note"/>
      </xsd:simpleType>
    </xsd:element>
    <xsd:element name="MediaServiceFastMetadata" ma:index="14" nillable="true" ma:displayName="MediaServiceFastMetadata" ma:description="" ma:hidden="true" ma:internalName="MediaServiceFastMetadata" ma:readOnly="true">
      <xsd:simpleType>
        <xsd:restriction base="dms:Note"/>
      </xsd:simpleType>
    </xsd:element>
    <xsd:element name="MediaServiceDateTaken" ma:index="15" nillable="true" ma:displayName="MediaServiceDateTaken" ma:description="" ma:hidden="true" ma:internalName="MediaServiceDateTaken" ma:readOnly="true">
      <xsd:simpleType>
        <xsd:restriction base="dms:Text"/>
      </xsd:simpleType>
    </xsd:element>
    <xsd:element name="MediaServiceAutoTags" ma:index="16" nillable="true" ma:displayName="MediaServiceAutoTags" ma:internalName="MediaServiceAutoTags" ma:readOnly="true">
      <xsd:simpleType>
        <xsd:restriction base="dms:Text"/>
      </xsd:simpleType>
    </xsd:element>
    <xsd:element name="MediaServiceOCR" ma:index="17" nillable="true" ma:displayName="MediaServiceOCR" ma:internalName="MediaServiceOCR" ma:readOnly="true">
      <xsd:simpleType>
        <xsd:restriction base="dms:Note">
          <xsd:maxLength value="255"/>
        </xsd:restriction>
      </xsd:simpleType>
    </xsd:element>
    <xsd:element name="MediaServiceLocation" ma:index="18" nillable="true" ma:displayName="MediaServiceLocation" ma:internalName="MediaServiceLocation" ma:readOnly="true">
      <xsd:simpleType>
        <xsd:restriction base="dms:Text"/>
      </xsd:simpleType>
    </xsd:element>
    <xsd:element name="MediaServiceGenerationTime" ma:index="19" nillable="true" ma:displayName="MediaServiceGenerationTime" ma:hidden="true" ma:internalName="MediaServiceGenerationTime" ma:readOnly="true">
      <xsd:simpleType>
        <xsd:restriction base="dms:Text"/>
      </xsd:simpleType>
    </xsd:element>
    <xsd:element name="MediaServiceEventHashCode" ma:index="20" nillable="true" ma:displayName="MediaServiceEventHashCode" ma:hidden="true" ma:internalName="MediaServiceEventHashCode"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Tipo di contenuto"/>
        <xsd:element ref="dc:title" minOccurs="0" maxOccurs="1" ma:index="4" ma:displayName="Titolo"/>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31E76883-9163-4655-8904-4C77958D3C81}">
  <ds:schemaRefs>
    <ds:schemaRef ds:uri="http://schemas.microsoft.com/sharepoint/v3/contenttype/forms"/>
  </ds:schemaRefs>
</ds:datastoreItem>
</file>

<file path=customXml/itemProps2.xml><?xml version="1.0" encoding="utf-8"?>
<ds:datastoreItem xmlns:ds="http://schemas.openxmlformats.org/officeDocument/2006/customXml" ds:itemID="{1F22CC0F-DED7-4CA5-85CF-37982F7A6038}">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cd5506b7-b293-4a29-a9d0-22c1d0dbc012"/>
    <ds:schemaRef ds:uri="7320f2a3-8546-4784-8bfc-2015dcd7dad7"/>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3A70A5AA-EB28-4B28-8856-C4E57658FC89}">
  <ds:schemaRefs>
    <ds:schemaRef ds:uri="http://schemas.microsoft.com/office/2006/metadata/properties"/>
    <ds:schemaRef ds:uri="http://schemas.microsoft.com/office/infopath/2007/PartnerControls"/>
  </ds:schemaRefs>
</ds:datastoreItem>
</file>

<file path=docProps/app.xml><?xml version="1.0" encoding="utf-8"?>
<Properties xmlns="http://schemas.openxmlformats.org/officeDocument/2006/extended-properties" xmlns:vt="http://schemas.openxmlformats.org/officeDocument/2006/docPropsVTypes">
  <Template>Presentazione PPT</Template>
  <TotalTime>4977</TotalTime>
  <Words>2552</Words>
  <Application>Microsoft Office PowerPoint</Application>
  <PresentationFormat>Widescreen</PresentationFormat>
  <Paragraphs>316</Paragraphs>
  <Slides>45</Slides>
  <Notes>2</Notes>
  <HiddenSlides>0</HiddenSlides>
  <MMClips>0</MMClips>
  <ScaleCrop>false</ScaleCrop>
  <HeadingPairs>
    <vt:vector size="6" baseType="variant">
      <vt:variant>
        <vt:lpstr>Caratteri utilizzati</vt:lpstr>
      </vt:variant>
      <vt:variant>
        <vt:i4>5</vt:i4>
      </vt:variant>
      <vt:variant>
        <vt:lpstr>Tema</vt:lpstr>
      </vt:variant>
      <vt:variant>
        <vt:i4>1</vt:i4>
      </vt:variant>
      <vt:variant>
        <vt:lpstr>Titoli diapositive</vt:lpstr>
      </vt:variant>
      <vt:variant>
        <vt:i4>45</vt:i4>
      </vt:variant>
    </vt:vector>
  </HeadingPairs>
  <TitlesOfParts>
    <vt:vector size="51" baseType="lpstr">
      <vt:lpstr>Arial</vt:lpstr>
      <vt:lpstr>Arial Black</vt:lpstr>
      <vt:lpstr>Calibri</vt:lpstr>
      <vt:lpstr>Georgia</vt:lpstr>
      <vt:lpstr>Wingdings</vt:lpstr>
      <vt:lpstr>Presentazione PPT</vt:lpstr>
      <vt:lpstr>Misure, IoT e condition based monitoring</vt:lpstr>
      <vt:lpstr>La quarta rivoluzione industriale</vt:lpstr>
      <vt:lpstr>Internet delle cose – Internet of Things</vt:lpstr>
      <vt:lpstr>Industrial IoT</vt:lpstr>
      <vt:lpstr>IoT: un esempio</vt:lpstr>
      <vt:lpstr>I 4 livelli dell’IoT</vt:lpstr>
      <vt:lpstr>La catena del valore tradizionale</vt:lpstr>
      <vt:lpstr>Ecosistemi dinamici</vt:lpstr>
      <vt:lpstr>Tipi di manutenzione</vt:lpstr>
      <vt:lpstr>Manutenzione</vt:lpstr>
      <vt:lpstr>Tipi di manutenzione</vt:lpstr>
      <vt:lpstr>Manutenzione programmata</vt:lpstr>
      <vt:lpstr>Manutenzione in caso di guasto</vt:lpstr>
      <vt:lpstr>Manutenzione basata sul rischio</vt:lpstr>
      <vt:lpstr>Condition-Based Maintenance</vt:lpstr>
      <vt:lpstr>La Curva P-G</vt:lpstr>
      <vt:lpstr>Condition-Based Maintenance</vt:lpstr>
      <vt:lpstr>Condition-Based Maintenance</vt:lpstr>
      <vt:lpstr>Manutenzione predittiva</vt:lpstr>
      <vt:lpstr>Cosa (e come) misurare nell’era IIoT</vt:lpstr>
      <vt:lpstr>Nuovi paradigmi</vt:lpstr>
      <vt:lpstr>Cosa misurare</vt:lpstr>
      <vt:lpstr>Temperatura</vt:lpstr>
      <vt:lpstr>Rumore</vt:lpstr>
      <vt:lpstr>Vibrazione</vt:lpstr>
      <vt:lpstr>Analisi del lubrificante</vt:lpstr>
      <vt:lpstr>Misure di ultrasuoni</vt:lpstr>
      <vt:lpstr>Termografia IR</vt:lpstr>
      <vt:lpstr>La connessione</vt:lpstr>
      <vt:lpstr>Tecnologie abilitanti</vt:lpstr>
      <vt:lpstr>Standard di comunicazione</vt:lpstr>
      <vt:lpstr>Casi applicativi – IoT e processo</vt:lpstr>
      <vt:lpstr>Il problema</vt:lpstr>
      <vt:lpstr>Approccio proposto</vt:lpstr>
      <vt:lpstr>Simulazioni</vt:lpstr>
      <vt:lpstr>Generazione di segnali virtuali per l’allenamento del sistema</vt:lpstr>
      <vt:lpstr>Sistema di diagnosi qualità del prodotto</vt:lpstr>
      <vt:lpstr>Schema generale dell’architettura</vt:lpstr>
      <vt:lpstr>Smart Node</vt:lpstr>
      <vt:lpstr>Architettura</vt:lpstr>
      <vt:lpstr>Intelligenza artificiale</vt:lpstr>
      <vt:lpstr>Smart Nodes Network</vt:lpstr>
      <vt:lpstr>Altre applicazioni</vt:lpstr>
      <vt:lpstr>Take-home message</vt:lpstr>
      <vt:lpstr>Conclusioni</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Vibration: measurement and data analysis</dc:title>
  <dc:creator>Marco Tarabini</dc:creator>
  <cp:lastModifiedBy>Marco</cp:lastModifiedBy>
  <cp:revision>4</cp:revision>
  <dcterms:created xsi:type="dcterms:W3CDTF">2019-10-22T00:46:42Z</dcterms:created>
  <dcterms:modified xsi:type="dcterms:W3CDTF">2020-07-22T15:17:08Z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0x0101006AF91B6B4956F94C82DABE9F3CF5447D</vt:lpwstr>
  </property>
</Properties>
</file>