
<file path=[Content_Types].xml><?xml version="1.0" encoding="utf-8"?>
<Types xmlns="http://schemas.openxmlformats.org/package/2006/content-types">
  <Default Extension="emf" ContentType="image/x-emf"/>
  <Default Extension="mp4" ContentType="video/unknown"/>
  <Default Extension="jpg" ContentType="image/jpeg"/>
  <Default Extension="wmf" ContentType="image/x-wmf"/>
  <Default Extension="png" ContentType="image/png"/>
  <Default Extension="xml" ContentType="application/xml"/>
  <Default Extension="jpeg" ContentType="image/jpeg"/>
  <Default Extension="rels" ContentType="application/vnd.openxmlformats-package.relationships+xml"/>
  <Default Extension="bin" ContentType="application/vnd.openxmlformats-officedocument.oleObject"/>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8.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7.xml" ContentType="application/vnd.openxmlformats-officedocument.presentationml.slide+xml"/>
  <Override PartName="/ppt/slides/slide25.xml" ContentType="application/vnd.openxmlformats-officedocument.presentationml.slide+xml"/>
  <Override PartName="/ppt/slides/slide40.xml" ContentType="application/vnd.openxmlformats-officedocument.presentationml.slide+xml"/>
  <Override PartName="/ppt/slides/slide23.xml" ContentType="application/vnd.openxmlformats-officedocument.presentationml.slide+xml"/>
  <Override PartName="/ppt/slides/slide2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5.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9.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37.xml" ContentType="application/vnd.openxmlformats-officedocument.presentationml.slide+xml"/>
  <Override PartName="/ppt/slides/slide22.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Layouts/slideLayout12.xml" ContentType="application/vnd.openxmlformats-officedocument.presentationml.slideLayout+xml"/>
  <Override PartName="/ppt/slides/slide26.xml" ContentType="application/vnd.openxmlformats-officedocument.presentationml.slide+xml"/>
  <Override PartName="/ppt/slideLayouts/slideLayout11.xml" ContentType="application/vnd.openxmlformats-officedocument.presentationml.slideLayout+xml"/>
  <Override PartName="/ppt/slides/slide10.xml" ContentType="application/vnd.openxmlformats-officedocument.presentationml.slide+xml"/>
  <Override PartName="/ppt/slides/slide24.xml" ContentType="application/vnd.openxmlformats-officedocument.presentationml.slide+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s/slide36.xml" ContentType="application/vnd.openxmlformats-officedocument.presentationml.slide+xml"/>
  <Override PartName="/ppt/slideLayouts/slideLayout3.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s/slide16.xml" ContentType="application/vnd.openxmlformats-officedocument.presentationml.slide+xml"/>
  <Override PartName="/ppt/slideLayouts/slideLayout1.xml" ContentType="application/vnd.openxmlformats-officedocument.presentationml.slideLayout+xml"/>
  <Override PartName="/ppt/slides/slide12.xml" ContentType="application/vnd.openxmlformats-officedocument.presentationml.slide+xml"/>
  <Override PartName="/ppt/slides/slide32.xml" ContentType="application/vnd.openxmlformats-officedocument.presentationml.slide+xml"/>
  <Override PartName="/ppt/slides/slide7.xml" ContentType="application/vnd.openxmlformats-officedocument.presentationml.slide+xml"/>
  <Override PartName="/ppt/theme/theme1.xml" ContentType="application/vnd.openxmlformats-officedocument.theme+xml"/>
  <Override PartName="/docProps/app.xml" ContentType="application/vnd.openxmlformats-officedocument.extended-properties+xml"/>
  <Override PartName="/ppt/tableStyles.xml" ContentType="application/vnd.openxmlformats-officedocument.presentationml.tableStyles+xml"/>
  <Override PartName="/ppt/slideLayouts/slideLayout5.xml" ContentType="application/vnd.openxmlformats-officedocument.presentationml.slideLayout+xml"/>
  <Override PartName="/ppt/slides/slide29.xml" ContentType="application/vnd.openxmlformats-officedocument.presentationml.slide+xml"/>
  <Override PartName="/ppt/slides/slide20.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presProps.xml" ContentType="application/vnd.openxmlformats-officedocument.presentationml.presProps+xml"/>
  <Override PartName="/ppt/slides/slide8.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28.xml" ContentType="application/vnd.openxmlformats-officedocument.presentationml.slide+xml"/>
  <Override PartName="/ppt/slideLayouts/slideLayout6.xml" ContentType="application/vnd.openxmlformats-officedocument.presentationml.slideLayout+xml"/>
  <Override PartName="/ppt/presentation.xml" ContentType="application/vnd.openxmlformats-officedocument.presentationml.presentation.main+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autoCompressPictures="0" saveSubsetFonts="1">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Lst>
  <p:sldSz cx="12192000" cy="6858000"/>
  <p:notesSz cx="6858000" cy="12192000"/>
  <p:defaultTextStyle>
    <a:defPPr>
      <a:defRPr lang="it-IT"/>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236" y="-90"/>
      </p:cViewPr>
      <p:guideLst>
        <p:guide pos="2160" orient="horz"/>
        <p:guide pos="2880"/>
      </p:guideLst>
    </p:cSldViewPr>
  </p:slideViewPr>
  <p:notesTextViewPr>
    <p:cViewPr>
      <p:scale>
        <a:sx n="100" d="100"/>
        <a:sy n="100" d="100"/>
      </p:scale>
      <p:origin x="0" y="0"/>
    </p:cViewPr>
  </p:notesText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presProps" Target="presProps.xml" /><Relationship Id="rId45" Type="http://schemas.openxmlformats.org/officeDocument/2006/relationships/tableStyles" Target="tableStyles.xml" /><Relationship Id="rId46" Type="http://schemas.openxmlformats.org/officeDocument/2006/relationships/viewProps" Target="viewProps.xml" /></Relationship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 userDrawn="1">
  <p:cSld name="Diapositiva titolo">
    <p:spTree>
      <p:nvGrpSpPr>
        <p:cNvPr id="1" name="" hidden="0"/>
        <p:cNvGrpSpPr/>
        <p:nvPr isPhoto="0" userDrawn="0"/>
      </p:nvGrpSpPr>
      <p:grpSpPr bwMode="auto">
        <a:xfrm>
          <a:off x="0" y="0"/>
          <a:ext cx="0" cy="0"/>
          <a:chOff x="0" y="0"/>
          <a:chExt cx="0" cy="0"/>
        </a:xfrm>
      </p:grpSpPr>
      <p:sp>
        <p:nvSpPr>
          <p:cNvPr id="4" name="Titolo 1" hidden="0"/>
          <p:cNvSpPr>
            <a:spLocks noGrp="1"/>
          </p:cNvSpPr>
          <p:nvPr isPhoto="0" userDrawn="0">
            <p:ph type="ctrTitle" hasCustomPrompt="0"/>
          </p:nvPr>
        </p:nvSpPr>
        <p:spPr bwMode="auto">
          <a:xfrm>
            <a:off x="1524000" y="1122363"/>
            <a:ext cx="9144000" cy="2387600"/>
          </a:xfrm>
        </p:spPr>
        <p:txBody>
          <a:bodyPr anchor="b"/>
          <a:lstStyle>
            <a:lvl1pPr algn="ctr">
              <a:defRPr sz="6000"/>
            </a:lvl1pPr>
          </a:lstStyle>
          <a:p>
            <a:pPr>
              <a:defRPr/>
            </a:pPr>
            <a:r>
              <a:rPr lang="it-IT"/>
              <a:t>Fare clic per modificare lo stile del titolo dello schema</a:t>
            </a:r>
            <a:endParaRPr/>
          </a:p>
        </p:txBody>
      </p:sp>
      <p:sp>
        <p:nvSpPr>
          <p:cNvPr id="5" name="Sottotitolo 2" hidden="0"/>
          <p:cNvSpPr>
            <a:spLocks noGrp="1"/>
          </p:cNvSpPr>
          <p:nvPr isPhoto="0" userDrawn="0">
            <p:ph type="subTitle" idx="1" hasCustomPrompt="0"/>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it-IT"/>
              <a:t>Fare clic per modificare lo stile del sottotitolo dello schema</a:t>
            </a:r>
            <a:endParaRPr/>
          </a:p>
        </p:txBody>
      </p:sp>
      <p:sp>
        <p:nvSpPr>
          <p:cNvPr id="6" name="Segnaposto data 3" hidden="0"/>
          <p:cNvSpPr>
            <a:spLocks noGrp="1"/>
          </p:cNvSpPr>
          <p:nvPr isPhoto="0" userDrawn="0">
            <p:ph type="dt" sz="half" idx="10" hasCustomPrompt="0"/>
          </p:nvPr>
        </p:nvSpPr>
        <p:spPr bwMode="auto"/>
        <p:txBody>
          <a:bodyPr/>
          <a:lstStyle/>
          <a:p>
            <a:pPr>
              <a:defRPr/>
            </a:pPr>
            <a:endParaRPr lang="it-IT"/>
          </a:p>
        </p:txBody>
      </p:sp>
      <p:sp>
        <p:nvSpPr>
          <p:cNvPr id="7" name="Segnaposto piè di pagina 4" hidden="0"/>
          <p:cNvSpPr>
            <a:spLocks noGrp="1"/>
          </p:cNvSpPr>
          <p:nvPr isPhoto="0" userDrawn="0">
            <p:ph type="ftr" sz="quarter" idx="11" hasCustomPrompt="0"/>
          </p:nvPr>
        </p:nvSpPr>
        <p:spPr bwMode="auto"/>
        <p:txBody>
          <a:bodyPr/>
          <a:lstStyle/>
          <a:p>
            <a:pPr>
              <a:defRPr/>
            </a:pPr>
            <a:endParaRPr lang="it-IT"/>
          </a:p>
        </p:txBody>
      </p:sp>
      <p:sp>
        <p:nvSpPr>
          <p:cNvPr id="8" name="Segnaposto numero diapositiva 5" hidden="0"/>
          <p:cNvSpPr>
            <a:spLocks noGrp="1"/>
          </p:cNvSpPr>
          <p:nvPr isPhoto="0" userDrawn="0">
            <p:ph type="sldNum" sz="quarter" idx="12" hasCustomPrompt="0"/>
          </p:nvPr>
        </p:nvSpPr>
        <p:spPr bwMode="auto"/>
        <p:txBody>
          <a:bodyPr/>
          <a:lstStyle/>
          <a:p>
            <a:pPr>
              <a:defRPr/>
            </a:pPr>
            <a:fld id="{E2CDA74C-52AB-A147-970E-6D2718734D5F}" type="slidenum">
              <a:rPr lang="it-IT"/>
              <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vertTx" userDrawn="1">
  <p:cSld name="Titolo e testo verticale">
    <p:spTree>
      <p:nvGrpSpPr>
        <p:cNvPr id="1" name="" hidden="0"/>
        <p:cNvGrpSpPr/>
        <p:nvPr isPhoto="0" userDrawn="0"/>
      </p:nvGrpSpPr>
      <p:grpSpPr bwMode="auto">
        <a:xfrm>
          <a:off x="0" y="0"/>
          <a:ext cx="0" cy="0"/>
          <a:chOff x="0" y="0"/>
          <a:chExt cx="0" cy="0"/>
        </a:xfrm>
      </p:grpSpPr>
      <p:sp>
        <p:nvSpPr>
          <p:cNvPr id="4" name="Titolo 1" hidden="0"/>
          <p:cNvSpPr>
            <a:spLocks noGrp="1"/>
          </p:cNvSpPr>
          <p:nvPr isPhoto="0" userDrawn="0">
            <p:ph type="title" hasCustomPrompt="0"/>
          </p:nvPr>
        </p:nvSpPr>
        <p:spPr bwMode="auto"/>
        <p:txBody>
          <a:bodyPr/>
          <a:lstStyle/>
          <a:p>
            <a:pPr>
              <a:defRPr/>
            </a:pPr>
            <a:r>
              <a:rPr lang="it-IT"/>
              <a:t>Fare clic per modificare lo stile del titolo dello schema</a:t>
            </a:r>
            <a:endParaRPr/>
          </a:p>
        </p:txBody>
      </p:sp>
      <p:sp>
        <p:nvSpPr>
          <p:cNvPr id="5" name="Segnaposto testo verticale 2" hidden="0"/>
          <p:cNvSpPr>
            <a:spLocks noGrp="1"/>
          </p:cNvSpPr>
          <p:nvPr isPhoto="0" userDrawn="0">
            <p:ph type="body" orient="vert" idx="1" hasCustomPrompt="0"/>
          </p:nvPr>
        </p:nvSpPr>
        <p:spPr bwMode="auto"/>
        <p:txBody>
          <a:bodyPr vert="eaVert"/>
          <a:lstStyle/>
          <a:p>
            <a:pPr lvl="0">
              <a:defRPr/>
            </a:pPr>
            <a:r>
              <a:rPr lang="it-IT"/>
              <a:t>Fare clic per modificare gli stili del testo dello schema</a:t>
            </a:r>
            <a:endParaRPr/>
          </a:p>
          <a:p>
            <a:pPr lvl="1">
              <a:defRPr/>
            </a:pPr>
            <a:r>
              <a:rPr lang="it-IT"/>
              <a:t>Secondo livello</a:t>
            </a:r>
            <a:endParaRPr/>
          </a:p>
          <a:p>
            <a:pPr lvl="2">
              <a:defRPr/>
            </a:pPr>
            <a:r>
              <a:rPr lang="it-IT"/>
              <a:t>Terzo livello</a:t>
            </a:r>
            <a:endParaRPr/>
          </a:p>
          <a:p>
            <a:pPr lvl="3">
              <a:defRPr/>
            </a:pPr>
            <a:r>
              <a:rPr lang="it-IT"/>
              <a:t>Quarto livello</a:t>
            </a:r>
            <a:endParaRPr/>
          </a:p>
          <a:p>
            <a:pPr lvl="4">
              <a:defRPr/>
            </a:pPr>
            <a:r>
              <a:rPr lang="it-IT"/>
              <a:t>Quinto livello</a:t>
            </a:r>
            <a:endParaRPr/>
          </a:p>
        </p:txBody>
      </p:sp>
      <p:sp>
        <p:nvSpPr>
          <p:cNvPr id="6" name="Segnaposto data 3" hidden="0"/>
          <p:cNvSpPr>
            <a:spLocks noGrp="1"/>
          </p:cNvSpPr>
          <p:nvPr isPhoto="0" userDrawn="0">
            <p:ph type="dt" sz="half" idx="10" hasCustomPrompt="0"/>
          </p:nvPr>
        </p:nvSpPr>
        <p:spPr bwMode="auto"/>
        <p:txBody>
          <a:bodyPr/>
          <a:lstStyle/>
          <a:p>
            <a:pPr>
              <a:defRPr/>
            </a:pPr>
            <a:endParaRPr lang="it-IT"/>
          </a:p>
        </p:txBody>
      </p:sp>
      <p:sp>
        <p:nvSpPr>
          <p:cNvPr id="7" name="Segnaposto piè di pagina 4" hidden="0"/>
          <p:cNvSpPr>
            <a:spLocks noGrp="1"/>
          </p:cNvSpPr>
          <p:nvPr isPhoto="0" userDrawn="0">
            <p:ph type="ftr" sz="quarter" idx="11" hasCustomPrompt="0"/>
          </p:nvPr>
        </p:nvSpPr>
        <p:spPr bwMode="auto"/>
        <p:txBody>
          <a:bodyPr/>
          <a:lstStyle/>
          <a:p>
            <a:pPr>
              <a:defRPr/>
            </a:pPr>
            <a:endParaRPr lang="it-IT"/>
          </a:p>
        </p:txBody>
      </p:sp>
      <p:sp>
        <p:nvSpPr>
          <p:cNvPr id="8" name="Segnaposto numero diapositiva 5" hidden="0"/>
          <p:cNvSpPr>
            <a:spLocks noGrp="1"/>
          </p:cNvSpPr>
          <p:nvPr isPhoto="0" userDrawn="0">
            <p:ph type="sldNum" sz="quarter" idx="12" hasCustomPrompt="0"/>
          </p:nvPr>
        </p:nvSpPr>
        <p:spPr bwMode="auto"/>
        <p:txBody>
          <a:bodyPr/>
          <a:lstStyle/>
          <a:p>
            <a:pPr>
              <a:defRPr/>
            </a:pPr>
            <a:fld id="{E2CDA74C-52AB-A147-970E-6D2718734D5F}" type="slidenum">
              <a:rPr lang="it-IT"/>
              <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vertTitleAndTx" userDrawn="1">
  <p:cSld name="1_Titolo e testo verticale">
    <p:spTree>
      <p:nvGrpSpPr>
        <p:cNvPr id="1" name="" hidden="0"/>
        <p:cNvGrpSpPr/>
        <p:nvPr isPhoto="0" userDrawn="0"/>
      </p:nvGrpSpPr>
      <p:grpSpPr bwMode="auto">
        <a:xfrm>
          <a:off x="0" y="0"/>
          <a:ext cx="0" cy="0"/>
          <a:chOff x="0" y="0"/>
          <a:chExt cx="0" cy="0"/>
        </a:xfrm>
      </p:grpSpPr>
      <p:sp>
        <p:nvSpPr>
          <p:cNvPr id="4" name="Titolo verticale 1" hidden="0"/>
          <p:cNvSpPr>
            <a:spLocks noGrp="1"/>
          </p:cNvSpPr>
          <p:nvPr isPhoto="0" userDrawn="0">
            <p:ph type="title" orient="vert" hasCustomPrompt="0"/>
          </p:nvPr>
        </p:nvSpPr>
        <p:spPr bwMode="auto">
          <a:xfrm>
            <a:off x="8724900" y="365125"/>
            <a:ext cx="2628900" cy="5811838"/>
          </a:xfrm>
        </p:spPr>
        <p:txBody>
          <a:bodyPr vert="eaVert"/>
          <a:lstStyle/>
          <a:p>
            <a:pPr>
              <a:defRPr/>
            </a:pPr>
            <a:r>
              <a:rPr lang="it-IT"/>
              <a:t>Fare clic per modificare lo stile del titolo dello schema</a:t>
            </a:r>
            <a:endParaRPr/>
          </a:p>
        </p:txBody>
      </p:sp>
      <p:sp>
        <p:nvSpPr>
          <p:cNvPr id="5" name="Segnaposto testo verticale 2" hidden="0"/>
          <p:cNvSpPr>
            <a:spLocks noGrp="1"/>
          </p:cNvSpPr>
          <p:nvPr isPhoto="0" userDrawn="0">
            <p:ph type="body" orient="vert" idx="1" hasCustomPrompt="0"/>
          </p:nvPr>
        </p:nvSpPr>
        <p:spPr bwMode="auto">
          <a:xfrm>
            <a:off x="838200" y="365125"/>
            <a:ext cx="7734300" cy="5811838"/>
          </a:xfrm>
        </p:spPr>
        <p:txBody>
          <a:bodyPr vert="eaVert"/>
          <a:lstStyle/>
          <a:p>
            <a:pPr lvl="0">
              <a:defRPr/>
            </a:pPr>
            <a:r>
              <a:rPr lang="it-IT"/>
              <a:t>Fare clic per modificare gli stili del testo dello schema</a:t>
            </a:r>
            <a:endParaRPr/>
          </a:p>
          <a:p>
            <a:pPr lvl="1">
              <a:defRPr/>
            </a:pPr>
            <a:r>
              <a:rPr lang="it-IT"/>
              <a:t>Secondo livello</a:t>
            </a:r>
            <a:endParaRPr/>
          </a:p>
          <a:p>
            <a:pPr lvl="2">
              <a:defRPr/>
            </a:pPr>
            <a:r>
              <a:rPr lang="it-IT"/>
              <a:t>Terzo livello</a:t>
            </a:r>
            <a:endParaRPr/>
          </a:p>
          <a:p>
            <a:pPr lvl="3">
              <a:defRPr/>
            </a:pPr>
            <a:r>
              <a:rPr lang="it-IT"/>
              <a:t>Quarto livello</a:t>
            </a:r>
            <a:endParaRPr/>
          </a:p>
          <a:p>
            <a:pPr lvl="4">
              <a:defRPr/>
            </a:pPr>
            <a:r>
              <a:rPr lang="it-IT"/>
              <a:t>Quinto livello</a:t>
            </a:r>
            <a:endParaRPr/>
          </a:p>
        </p:txBody>
      </p:sp>
      <p:sp>
        <p:nvSpPr>
          <p:cNvPr id="6" name="Segnaposto data 3" hidden="0"/>
          <p:cNvSpPr>
            <a:spLocks noGrp="1"/>
          </p:cNvSpPr>
          <p:nvPr isPhoto="0" userDrawn="0">
            <p:ph type="dt" sz="half" idx="10" hasCustomPrompt="0"/>
          </p:nvPr>
        </p:nvSpPr>
        <p:spPr bwMode="auto"/>
        <p:txBody>
          <a:bodyPr/>
          <a:lstStyle/>
          <a:p>
            <a:pPr>
              <a:defRPr/>
            </a:pPr>
            <a:endParaRPr lang="it-IT"/>
          </a:p>
        </p:txBody>
      </p:sp>
      <p:sp>
        <p:nvSpPr>
          <p:cNvPr id="7" name="Segnaposto piè di pagina 4" hidden="0"/>
          <p:cNvSpPr>
            <a:spLocks noGrp="1"/>
          </p:cNvSpPr>
          <p:nvPr isPhoto="0" userDrawn="0">
            <p:ph type="ftr" sz="quarter" idx="11" hasCustomPrompt="0"/>
          </p:nvPr>
        </p:nvSpPr>
        <p:spPr bwMode="auto"/>
        <p:txBody>
          <a:bodyPr/>
          <a:lstStyle/>
          <a:p>
            <a:pPr>
              <a:defRPr/>
            </a:pPr>
            <a:endParaRPr lang="it-IT"/>
          </a:p>
        </p:txBody>
      </p:sp>
      <p:sp>
        <p:nvSpPr>
          <p:cNvPr id="8" name="Segnaposto numero diapositiva 5" hidden="0"/>
          <p:cNvSpPr>
            <a:spLocks noGrp="1"/>
          </p:cNvSpPr>
          <p:nvPr isPhoto="0" userDrawn="0">
            <p:ph type="sldNum" sz="quarter" idx="12" hasCustomPrompt="0"/>
          </p:nvPr>
        </p:nvSpPr>
        <p:spPr bwMode="auto"/>
        <p:txBody>
          <a:bodyPr/>
          <a:lstStyle/>
          <a:p>
            <a:pPr>
              <a:defRPr/>
            </a:pPr>
            <a:fld id="{E2CDA74C-52AB-A147-970E-6D2718734D5F}" type="slidenum">
              <a:rPr lang="it-IT"/>
              <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userDrawn="1">
  <p:cSld name="1_Solo titolo">
    <p:bg>
      <p:bgRef idx="1001">
        <a:schemeClr val="bg1"/>
      </p:bgRef>
    </p:bg>
    <p:spTree>
      <p:nvGrpSpPr>
        <p:cNvPr id="1" name="" hidden="0"/>
        <p:cNvGrpSpPr/>
        <p:nvPr isPhoto="0" userDrawn="0"/>
      </p:nvGrpSpPr>
      <p:grpSpPr bwMode="auto">
        <a:xfrm>
          <a:off x="0" y="0"/>
          <a:ext cx="0" cy="0"/>
          <a:chOff x="0" y="0"/>
          <a:chExt cx="0" cy="0"/>
        </a:xfrm>
      </p:grpSpPr>
      <p:sp>
        <p:nvSpPr>
          <p:cNvPr id="4" name="Segnaposto numero diapositiva 5" hidden="0"/>
          <p:cNvSpPr>
            <a:spLocks noGrp="1"/>
          </p:cNvSpPr>
          <p:nvPr isPhoto="0" userDrawn="0">
            <p:ph type="sldNum" sz="quarter" idx="4" hasCustomPrompt="0"/>
          </p:nvPr>
        </p:nvSpPr>
        <p:spPr bwMode="auto">
          <a:xfrm>
            <a:off x="8737600" y="6356357"/>
            <a:ext cx="2844800" cy="365125"/>
          </a:xfrm>
          <a:prstGeom prst="rect">
            <a:avLst/>
          </a:prstGeom>
        </p:spPr>
        <p:txBody>
          <a:bodyPr vert="horz" lIns="91440" tIns="45720" rIns="91440" bIns="45720" rtlCol="0" anchor="ctr"/>
          <a:lstStyle>
            <a:lvl1pPr algn="r">
              <a:spcBef>
                <a:spcPts val="0"/>
              </a:spcBef>
              <a:spcAft>
                <a:spcPts val="0"/>
              </a:spcAft>
              <a:defRPr sz="1500">
                <a:solidFill>
                  <a:schemeClr val="tx1">
                    <a:tint val="75000"/>
                  </a:schemeClr>
                </a:solidFill>
                <a:latin typeface="+mn-lt"/>
              </a:defRPr>
            </a:lvl1pPr>
          </a:lstStyle>
          <a:p>
            <a:pPr>
              <a:defRPr/>
            </a:pPr>
            <a:fld id="{99B9C505-674A-4CD8-8914-6642312FC661}" type="slidenum">
              <a:rPr lang="it-IT"/>
              <a:t/>
            </a:fld>
            <a:endParaRPr lang="it-IT"/>
          </a:p>
        </p:txBody>
      </p:sp>
    </p:spTree>
  </p:cSld>
  <p:clrMapOvr>
    <a:overrideClrMapping accent1="accent1" accent2="accent2" accent3="accent3" accent4="accent4" accent5="accent5" accent6="accent6" bg1="lt1" bg2="lt2" folHlink="folHlink" hlink="hlink" tx1="dk1" tx2="dk2"/>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 userDrawn="1">
  <p:cSld name="Titolo e contenuto">
    <p:spTree>
      <p:nvGrpSpPr>
        <p:cNvPr id="1" name="" hidden="0"/>
        <p:cNvGrpSpPr/>
        <p:nvPr isPhoto="0" userDrawn="0"/>
      </p:nvGrpSpPr>
      <p:grpSpPr bwMode="auto">
        <a:xfrm>
          <a:off x="0" y="0"/>
          <a:ext cx="0" cy="0"/>
          <a:chOff x="0" y="0"/>
          <a:chExt cx="0" cy="0"/>
        </a:xfrm>
      </p:grpSpPr>
      <p:sp>
        <p:nvSpPr>
          <p:cNvPr id="4" name="Titolo 1" hidden="0"/>
          <p:cNvSpPr>
            <a:spLocks noGrp="1"/>
          </p:cNvSpPr>
          <p:nvPr isPhoto="0" userDrawn="0">
            <p:ph type="title" hasCustomPrompt="0"/>
          </p:nvPr>
        </p:nvSpPr>
        <p:spPr bwMode="auto"/>
        <p:txBody>
          <a:bodyPr/>
          <a:lstStyle/>
          <a:p>
            <a:pPr>
              <a:defRPr/>
            </a:pPr>
            <a:r>
              <a:rPr lang="it-IT"/>
              <a:t>Fare clic per modificare lo stile del titolo dello schema</a:t>
            </a:r>
            <a:endParaRPr/>
          </a:p>
        </p:txBody>
      </p:sp>
      <p:sp>
        <p:nvSpPr>
          <p:cNvPr id="5" name="Segnaposto contenuto 2" hidden="0"/>
          <p:cNvSpPr>
            <a:spLocks noGrp="1"/>
          </p:cNvSpPr>
          <p:nvPr isPhoto="0" userDrawn="0">
            <p:ph idx="1" hasCustomPrompt="0"/>
          </p:nvPr>
        </p:nvSpPr>
        <p:spPr bwMode="auto"/>
        <p:txBody>
          <a:bodyPr/>
          <a:lstStyle/>
          <a:p>
            <a:pPr lvl="0">
              <a:defRPr/>
            </a:pPr>
            <a:r>
              <a:rPr lang="it-IT"/>
              <a:t>Fare clic per modificare gli stili del testo dello schema</a:t>
            </a:r>
            <a:endParaRPr/>
          </a:p>
          <a:p>
            <a:pPr lvl="1">
              <a:defRPr/>
            </a:pPr>
            <a:r>
              <a:rPr lang="it-IT"/>
              <a:t>Secondo livello</a:t>
            </a:r>
            <a:endParaRPr/>
          </a:p>
          <a:p>
            <a:pPr lvl="2">
              <a:defRPr/>
            </a:pPr>
            <a:r>
              <a:rPr lang="it-IT"/>
              <a:t>Terzo livello</a:t>
            </a:r>
            <a:endParaRPr/>
          </a:p>
          <a:p>
            <a:pPr lvl="3">
              <a:defRPr/>
            </a:pPr>
            <a:r>
              <a:rPr lang="it-IT"/>
              <a:t>Quarto livello</a:t>
            </a:r>
            <a:endParaRPr/>
          </a:p>
          <a:p>
            <a:pPr lvl="4">
              <a:defRPr/>
            </a:pPr>
            <a:r>
              <a:rPr lang="it-IT"/>
              <a:t>Quinto livello</a:t>
            </a:r>
            <a:endParaRPr/>
          </a:p>
        </p:txBody>
      </p:sp>
      <p:sp>
        <p:nvSpPr>
          <p:cNvPr id="6" name="Segnaposto data 3" hidden="0"/>
          <p:cNvSpPr>
            <a:spLocks noGrp="1"/>
          </p:cNvSpPr>
          <p:nvPr isPhoto="0" userDrawn="0">
            <p:ph type="dt" sz="half" idx="10" hasCustomPrompt="0"/>
          </p:nvPr>
        </p:nvSpPr>
        <p:spPr bwMode="auto"/>
        <p:txBody>
          <a:bodyPr/>
          <a:lstStyle/>
          <a:p>
            <a:pPr>
              <a:defRPr/>
            </a:pPr>
            <a:endParaRPr lang="it-IT"/>
          </a:p>
        </p:txBody>
      </p:sp>
      <p:sp>
        <p:nvSpPr>
          <p:cNvPr id="7" name="Segnaposto piè di pagina 4" hidden="0"/>
          <p:cNvSpPr>
            <a:spLocks noGrp="1"/>
          </p:cNvSpPr>
          <p:nvPr isPhoto="0" userDrawn="0">
            <p:ph type="ftr" sz="quarter" idx="11" hasCustomPrompt="0"/>
          </p:nvPr>
        </p:nvSpPr>
        <p:spPr bwMode="auto"/>
        <p:txBody>
          <a:bodyPr/>
          <a:lstStyle/>
          <a:p>
            <a:pPr>
              <a:defRPr/>
            </a:pPr>
            <a:endParaRPr lang="it-IT"/>
          </a:p>
        </p:txBody>
      </p:sp>
      <p:sp>
        <p:nvSpPr>
          <p:cNvPr id="8" name="Segnaposto numero diapositiva 5" hidden="0"/>
          <p:cNvSpPr>
            <a:spLocks noGrp="1"/>
          </p:cNvSpPr>
          <p:nvPr isPhoto="0" userDrawn="0">
            <p:ph type="sldNum" sz="quarter" idx="12" hasCustomPrompt="0"/>
          </p:nvPr>
        </p:nvSpPr>
        <p:spPr bwMode="auto"/>
        <p:txBody>
          <a:bodyPr/>
          <a:lstStyle/>
          <a:p>
            <a:pPr>
              <a:defRPr/>
            </a:pPr>
            <a:fld id="{E2CDA74C-52AB-A147-970E-6D2718734D5F}" type="slidenum">
              <a:rPr lang="it-IT"/>
              <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secHead" userDrawn="1">
  <p:cSld name="Intestazione sezione">
    <p:spTree>
      <p:nvGrpSpPr>
        <p:cNvPr id="1" name="" hidden="0"/>
        <p:cNvGrpSpPr/>
        <p:nvPr isPhoto="0" userDrawn="0"/>
      </p:nvGrpSpPr>
      <p:grpSpPr bwMode="auto">
        <a:xfrm>
          <a:off x="0" y="0"/>
          <a:ext cx="0" cy="0"/>
          <a:chOff x="0" y="0"/>
          <a:chExt cx="0" cy="0"/>
        </a:xfrm>
      </p:grpSpPr>
      <p:sp>
        <p:nvSpPr>
          <p:cNvPr id="4" name="Titolo 1" hidden="0"/>
          <p:cNvSpPr>
            <a:spLocks noGrp="1"/>
          </p:cNvSpPr>
          <p:nvPr isPhoto="0" userDrawn="0">
            <p:ph type="title" hasCustomPrompt="0"/>
          </p:nvPr>
        </p:nvSpPr>
        <p:spPr bwMode="auto">
          <a:xfrm>
            <a:off x="831850" y="1709738"/>
            <a:ext cx="10515600" cy="2852737"/>
          </a:xfrm>
        </p:spPr>
        <p:txBody>
          <a:bodyPr anchor="b"/>
          <a:lstStyle>
            <a:lvl1pPr>
              <a:defRPr sz="6000"/>
            </a:lvl1pPr>
          </a:lstStyle>
          <a:p>
            <a:pPr>
              <a:defRPr/>
            </a:pPr>
            <a:r>
              <a:rPr lang="it-IT"/>
              <a:t>Fare clic per modificare lo stile del titolo dello schema</a:t>
            </a:r>
            <a:endParaRPr/>
          </a:p>
        </p:txBody>
      </p:sp>
      <p:sp>
        <p:nvSpPr>
          <p:cNvPr id="5" name="Segnaposto testo 2" hidden="0"/>
          <p:cNvSpPr>
            <a:spLocks noGrp="1"/>
          </p:cNvSpPr>
          <p:nvPr isPhoto="0" userDrawn="0">
            <p:ph type="body" idx="1" hasCustomPrompt="0"/>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it-IT"/>
              <a:t>Fare clic per modificare gli stili del testo dello schema</a:t>
            </a:r>
            <a:endParaRPr/>
          </a:p>
        </p:txBody>
      </p:sp>
      <p:sp>
        <p:nvSpPr>
          <p:cNvPr id="6" name="Segnaposto data 3" hidden="0"/>
          <p:cNvSpPr>
            <a:spLocks noGrp="1"/>
          </p:cNvSpPr>
          <p:nvPr isPhoto="0" userDrawn="0">
            <p:ph type="dt" sz="half" idx="10" hasCustomPrompt="0"/>
          </p:nvPr>
        </p:nvSpPr>
        <p:spPr bwMode="auto"/>
        <p:txBody>
          <a:bodyPr/>
          <a:lstStyle/>
          <a:p>
            <a:pPr>
              <a:defRPr/>
            </a:pPr>
            <a:endParaRPr lang="it-IT"/>
          </a:p>
        </p:txBody>
      </p:sp>
      <p:sp>
        <p:nvSpPr>
          <p:cNvPr id="7" name="Segnaposto piè di pagina 4" hidden="0"/>
          <p:cNvSpPr>
            <a:spLocks noGrp="1"/>
          </p:cNvSpPr>
          <p:nvPr isPhoto="0" userDrawn="0">
            <p:ph type="ftr" sz="quarter" idx="11" hasCustomPrompt="0"/>
          </p:nvPr>
        </p:nvSpPr>
        <p:spPr bwMode="auto"/>
        <p:txBody>
          <a:bodyPr/>
          <a:lstStyle/>
          <a:p>
            <a:pPr>
              <a:defRPr/>
            </a:pPr>
            <a:endParaRPr lang="it-IT"/>
          </a:p>
        </p:txBody>
      </p:sp>
      <p:sp>
        <p:nvSpPr>
          <p:cNvPr id="8" name="Segnaposto numero diapositiva 5" hidden="0"/>
          <p:cNvSpPr>
            <a:spLocks noGrp="1"/>
          </p:cNvSpPr>
          <p:nvPr isPhoto="0" userDrawn="0">
            <p:ph type="sldNum" sz="quarter" idx="12" hasCustomPrompt="0"/>
          </p:nvPr>
        </p:nvSpPr>
        <p:spPr bwMode="auto"/>
        <p:txBody>
          <a:bodyPr/>
          <a:lstStyle/>
          <a:p>
            <a:pPr>
              <a:defRPr/>
            </a:pPr>
            <a:fld id="{E2CDA74C-52AB-A147-970E-6D2718734D5F}" type="slidenum">
              <a:rPr lang="it-IT"/>
              <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Obj" userDrawn="1">
  <p:cSld name="Due contenuti">
    <p:spTree>
      <p:nvGrpSpPr>
        <p:cNvPr id="1" name="" hidden="0"/>
        <p:cNvGrpSpPr/>
        <p:nvPr isPhoto="0" userDrawn="0"/>
      </p:nvGrpSpPr>
      <p:grpSpPr bwMode="auto">
        <a:xfrm>
          <a:off x="0" y="0"/>
          <a:ext cx="0" cy="0"/>
          <a:chOff x="0" y="0"/>
          <a:chExt cx="0" cy="0"/>
        </a:xfrm>
      </p:grpSpPr>
      <p:sp>
        <p:nvSpPr>
          <p:cNvPr id="4" name="Titolo 1" hidden="0"/>
          <p:cNvSpPr>
            <a:spLocks noGrp="1"/>
          </p:cNvSpPr>
          <p:nvPr isPhoto="0" userDrawn="0">
            <p:ph type="title" hasCustomPrompt="0"/>
          </p:nvPr>
        </p:nvSpPr>
        <p:spPr bwMode="auto"/>
        <p:txBody>
          <a:bodyPr/>
          <a:lstStyle/>
          <a:p>
            <a:pPr>
              <a:defRPr/>
            </a:pPr>
            <a:r>
              <a:rPr lang="it-IT"/>
              <a:t>Fare clic per modificare lo stile del titolo dello schema</a:t>
            </a:r>
            <a:endParaRPr/>
          </a:p>
        </p:txBody>
      </p:sp>
      <p:sp>
        <p:nvSpPr>
          <p:cNvPr id="5" name="Segnaposto contenuto 2" hidden="0"/>
          <p:cNvSpPr>
            <a:spLocks noGrp="1"/>
          </p:cNvSpPr>
          <p:nvPr isPhoto="0" userDrawn="0">
            <p:ph sz="half" idx="1" hasCustomPrompt="0"/>
          </p:nvPr>
        </p:nvSpPr>
        <p:spPr bwMode="auto">
          <a:xfrm>
            <a:off x="838200" y="1825625"/>
            <a:ext cx="5181600" cy="4351338"/>
          </a:xfrm>
        </p:spPr>
        <p:txBody>
          <a:bodyPr/>
          <a:lstStyle/>
          <a:p>
            <a:pPr lvl="0">
              <a:defRPr/>
            </a:pPr>
            <a:r>
              <a:rPr lang="it-IT"/>
              <a:t>Fare clic per modificare gli stili del testo dello schema</a:t>
            </a:r>
            <a:endParaRPr/>
          </a:p>
          <a:p>
            <a:pPr lvl="1">
              <a:defRPr/>
            </a:pPr>
            <a:r>
              <a:rPr lang="it-IT"/>
              <a:t>Secondo livello</a:t>
            </a:r>
            <a:endParaRPr/>
          </a:p>
          <a:p>
            <a:pPr lvl="2">
              <a:defRPr/>
            </a:pPr>
            <a:r>
              <a:rPr lang="it-IT"/>
              <a:t>Terzo livello</a:t>
            </a:r>
            <a:endParaRPr/>
          </a:p>
          <a:p>
            <a:pPr lvl="3">
              <a:defRPr/>
            </a:pPr>
            <a:r>
              <a:rPr lang="it-IT"/>
              <a:t>Quarto livello</a:t>
            </a:r>
            <a:endParaRPr/>
          </a:p>
          <a:p>
            <a:pPr lvl="4">
              <a:defRPr/>
            </a:pPr>
            <a:r>
              <a:rPr lang="it-IT"/>
              <a:t>Quinto livello</a:t>
            </a:r>
            <a:endParaRPr/>
          </a:p>
        </p:txBody>
      </p:sp>
      <p:sp>
        <p:nvSpPr>
          <p:cNvPr id="6" name="Segnaposto contenuto 3" hidden="0"/>
          <p:cNvSpPr>
            <a:spLocks noGrp="1"/>
          </p:cNvSpPr>
          <p:nvPr isPhoto="0" userDrawn="0">
            <p:ph sz="half" idx="2" hasCustomPrompt="0"/>
          </p:nvPr>
        </p:nvSpPr>
        <p:spPr bwMode="auto">
          <a:xfrm>
            <a:off x="6172200" y="1825625"/>
            <a:ext cx="5181600" cy="4351338"/>
          </a:xfrm>
        </p:spPr>
        <p:txBody>
          <a:bodyPr/>
          <a:lstStyle/>
          <a:p>
            <a:pPr lvl="0">
              <a:defRPr/>
            </a:pPr>
            <a:r>
              <a:rPr lang="it-IT"/>
              <a:t>Fare clic per modificare gli stili del testo dello schema</a:t>
            </a:r>
            <a:endParaRPr/>
          </a:p>
          <a:p>
            <a:pPr lvl="1">
              <a:defRPr/>
            </a:pPr>
            <a:r>
              <a:rPr lang="it-IT"/>
              <a:t>Secondo livello</a:t>
            </a:r>
            <a:endParaRPr/>
          </a:p>
          <a:p>
            <a:pPr lvl="2">
              <a:defRPr/>
            </a:pPr>
            <a:r>
              <a:rPr lang="it-IT"/>
              <a:t>Terzo livello</a:t>
            </a:r>
            <a:endParaRPr/>
          </a:p>
          <a:p>
            <a:pPr lvl="3">
              <a:defRPr/>
            </a:pPr>
            <a:r>
              <a:rPr lang="it-IT"/>
              <a:t>Quarto livello</a:t>
            </a:r>
            <a:endParaRPr/>
          </a:p>
          <a:p>
            <a:pPr lvl="4">
              <a:defRPr/>
            </a:pPr>
            <a:r>
              <a:rPr lang="it-IT"/>
              <a:t>Quinto livello</a:t>
            </a:r>
            <a:endParaRPr/>
          </a:p>
        </p:txBody>
      </p:sp>
      <p:sp>
        <p:nvSpPr>
          <p:cNvPr id="7" name="Segnaposto data 4" hidden="0"/>
          <p:cNvSpPr>
            <a:spLocks noGrp="1"/>
          </p:cNvSpPr>
          <p:nvPr isPhoto="0" userDrawn="0">
            <p:ph type="dt" sz="half" idx="10" hasCustomPrompt="0"/>
          </p:nvPr>
        </p:nvSpPr>
        <p:spPr bwMode="auto"/>
        <p:txBody>
          <a:bodyPr/>
          <a:lstStyle/>
          <a:p>
            <a:pPr>
              <a:defRPr/>
            </a:pPr>
            <a:endParaRPr lang="it-IT"/>
          </a:p>
        </p:txBody>
      </p:sp>
      <p:sp>
        <p:nvSpPr>
          <p:cNvPr id="8" name="Segnaposto piè di pagina 5" hidden="0"/>
          <p:cNvSpPr>
            <a:spLocks noGrp="1"/>
          </p:cNvSpPr>
          <p:nvPr isPhoto="0" userDrawn="0">
            <p:ph type="ftr" sz="quarter" idx="11" hasCustomPrompt="0"/>
          </p:nvPr>
        </p:nvSpPr>
        <p:spPr bwMode="auto"/>
        <p:txBody>
          <a:bodyPr/>
          <a:lstStyle/>
          <a:p>
            <a:pPr>
              <a:defRPr/>
            </a:pPr>
            <a:endParaRPr lang="it-IT"/>
          </a:p>
        </p:txBody>
      </p:sp>
      <p:sp>
        <p:nvSpPr>
          <p:cNvPr id="9" name="Segnaposto numero diapositiva 6" hidden="0"/>
          <p:cNvSpPr>
            <a:spLocks noGrp="1"/>
          </p:cNvSpPr>
          <p:nvPr isPhoto="0" userDrawn="0">
            <p:ph type="sldNum" sz="quarter" idx="12" hasCustomPrompt="0"/>
          </p:nvPr>
        </p:nvSpPr>
        <p:spPr bwMode="auto"/>
        <p:txBody>
          <a:bodyPr/>
          <a:lstStyle/>
          <a:p>
            <a:pPr>
              <a:defRPr/>
            </a:pPr>
            <a:fld id="{E2CDA74C-52AB-A147-970E-6D2718734D5F}" type="slidenum">
              <a:rPr lang="it-IT"/>
              <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TxTwoObj" userDrawn="1">
  <p:cSld name="Confronto">
    <p:spTree>
      <p:nvGrpSpPr>
        <p:cNvPr id="1" name="" hidden="0"/>
        <p:cNvGrpSpPr/>
        <p:nvPr isPhoto="0" userDrawn="0"/>
      </p:nvGrpSpPr>
      <p:grpSpPr bwMode="auto">
        <a:xfrm>
          <a:off x="0" y="0"/>
          <a:ext cx="0" cy="0"/>
          <a:chOff x="0" y="0"/>
          <a:chExt cx="0" cy="0"/>
        </a:xfrm>
      </p:grpSpPr>
      <p:sp>
        <p:nvSpPr>
          <p:cNvPr id="4" name="Titolo 1" hidden="0"/>
          <p:cNvSpPr>
            <a:spLocks noGrp="1"/>
          </p:cNvSpPr>
          <p:nvPr isPhoto="0" userDrawn="0">
            <p:ph type="title" hasCustomPrompt="0"/>
          </p:nvPr>
        </p:nvSpPr>
        <p:spPr bwMode="auto">
          <a:xfrm>
            <a:off x="839788" y="365125"/>
            <a:ext cx="10515600" cy="1325563"/>
          </a:xfrm>
        </p:spPr>
        <p:txBody>
          <a:bodyPr/>
          <a:lstStyle/>
          <a:p>
            <a:pPr>
              <a:defRPr/>
            </a:pPr>
            <a:r>
              <a:rPr lang="it-IT"/>
              <a:t>Fare clic per modificare lo stile del titolo dello schema</a:t>
            </a:r>
            <a:endParaRPr/>
          </a:p>
        </p:txBody>
      </p:sp>
      <p:sp>
        <p:nvSpPr>
          <p:cNvPr id="5" name="Segnaposto testo 2" hidden="0"/>
          <p:cNvSpPr>
            <a:spLocks noGrp="1"/>
          </p:cNvSpPr>
          <p:nvPr isPhoto="0" userDrawn="0">
            <p:ph type="body" idx="1" hasCustomPrompt="0"/>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it-IT"/>
              <a:t>Fare clic per modificare gli stili del testo dello schema</a:t>
            </a:r>
            <a:endParaRPr/>
          </a:p>
        </p:txBody>
      </p:sp>
      <p:sp>
        <p:nvSpPr>
          <p:cNvPr id="6" name="Segnaposto contenuto 3" hidden="0"/>
          <p:cNvSpPr>
            <a:spLocks noGrp="1"/>
          </p:cNvSpPr>
          <p:nvPr isPhoto="0" userDrawn="0">
            <p:ph sz="half" idx="2" hasCustomPrompt="0"/>
          </p:nvPr>
        </p:nvSpPr>
        <p:spPr bwMode="auto">
          <a:xfrm>
            <a:off x="839788" y="2505074"/>
            <a:ext cx="5157787" cy="3684588"/>
          </a:xfrm>
        </p:spPr>
        <p:txBody>
          <a:bodyPr/>
          <a:lstStyle/>
          <a:p>
            <a:pPr lvl="0">
              <a:defRPr/>
            </a:pPr>
            <a:r>
              <a:rPr lang="it-IT"/>
              <a:t>Fare clic per modificare gli stili del testo dello schema</a:t>
            </a:r>
            <a:endParaRPr/>
          </a:p>
          <a:p>
            <a:pPr lvl="1">
              <a:defRPr/>
            </a:pPr>
            <a:r>
              <a:rPr lang="it-IT"/>
              <a:t>Secondo livello</a:t>
            </a:r>
            <a:endParaRPr/>
          </a:p>
          <a:p>
            <a:pPr lvl="2">
              <a:defRPr/>
            </a:pPr>
            <a:r>
              <a:rPr lang="it-IT"/>
              <a:t>Terzo livello</a:t>
            </a:r>
            <a:endParaRPr/>
          </a:p>
          <a:p>
            <a:pPr lvl="3">
              <a:defRPr/>
            </a:pPr>
            <a:r>
              <a:rPr lang="it-IT"/>
              <a:t>Quarto livello</a:t>
            </a:r>
            <a:endParaRPr/>
          </a:p>
          <a:p>
            <a:pPr lvl="4">
              <a:defRPr/>
            </a:pPr>
            <a:r>
              <a:rPr lang="it-IT"/>
              <a:t>Quinto livello</a:t>
            </a:r>
            <a:endParaRPr/>
          </a:p>
        </p:txBody>
      </p:sp>
      <p:sp>
        <p:nvSpPr>
          <p:cNvPr id="7" name="Segnaposto testo 4" hidden="0"/>
          <p:cNvSpPr>
            <a:spLocks noGrp="1"/>
          </p:cNvSpPr>
          <p:nvPr isPhoto="0" userDrawn="0">
            <p:ph type="body" sz="quarter" idx="3" hasCustomPrompt="0"/>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it-IT"/>
              <a:t>Fare clic per modificare gli stili del testo dello schema</a:t>
            </a:r>
            <a:endParaRPr/>
          </a:p>
        </p:txBody>
      </p:sp>
      <p:sp>
        <p:nvSpPr>
          <p:cNvPr id="8" name="Segnaposto contenuto 5" hidden="0"/>
          <p:cNvSpPr>
            <a:spLocks noGrp="1"/>
          </p:cNvSpPr>
          <p:nvPr isPhoto="0" userDrawn="0">
            <p:ph sz="quarter" idx="4" hasCustomPrompt="0"/>
          </p:nvPr>
        </p:nvSpPr>
        <p:spPr bwMode="auto">
          <a:xfrm>
            <a:off x="6172200" y="2505074"/>
            <a:ext cx="5183188" cy="3684588"/>
          </a:xfrm>
        </p:spPr>
        <p:txBody>
          <a:bodyPr/>
          <a:lstStyle/>
          <a:p>
            <a:pPr lvl="0">
              <a:defRPr/>
            </a:pPr>
            <a:r>
              <a:rPr lang="it-IT"/>
              <a:t>Fare clic per modificare gli stili del testo dello schema</a:t>
            </a:r>
            <a:endParaRPr/>
          </a:p>
          <a:p>
            <a:pPr lvl="1">
              <a:defRPr/>
            </a:pPr>
            <a:r>
              <a:rPr lang="it-IT"/>
              <a:t>Secondo livello</a:t>
            </a:r>
            <a:endParaRPr/>
          </a:p>
          <a:p>
            <a:pPr lvl="2">
              <a:defRPr/>
            </a:pPr>
            <a:r>
              <a:rPr lang="it-IT"/>
              <a:t>Terzo livello</a:t>
            </a:r>
            <a:endParaRPr/>
          </a:p>
          <a:p>
            <a:pPr lvl="3">
              <a:defRPr/>
            </a:pPr>
            <a:r>
              <a:rPr lang="it-IT"/>
              <a:t>Quarto livello</a:t>
            </a:r>
            <a:endParaRPr/>
          </a:p>
          <a:p>
            <a:pPr lvl="4">
              <a:defRPr/>
            </a:pPr>
            <a:r>
              <a:rPr lang="it-IT"/>
              <a:t>Quinto livello</a:t>
            </a:r>
            <a:endParaRPr/>
          </a:p>
        </p:txBody>
      </p:sp>
      <p:sp>
        <p:nvSpPr>
          <p:cNvPr id="9" name="Segnaposto data 6" hidden="0"/>
          <p:cNvSpPr>
            <a:spLocks noGrp="1"/>
          </p:cNvSpPr>
          <p:nvPr isPhoto="0" userDrawn="0">
            <p:ph type="dt" sz="half" idx="10" hasCustomPrompt="0"/>
          </p:nvPr>
        </p:nvSpPr>
        <p:spPr bwMode="auto"/>
        <p:txBody>
          <a:bodyPr/>
          <a:lstStyle/>
          <a:p>
            <a:pPr>
              <a:defRPr/>
            </a:pPr>
            <a:endParaRPr lang="it-IT"/>
          </a:p>
        </p:txBody>
      </p:sp>
      <p:sp>
        <p:nvSpPr>
          <p:cNvPr id="10" name="Segnaposto piè di pagina 7" hidden="0"/>
          <p:cNvSpPr>
            <a:spLocks noGrp="1"/>
          </p:cNvSpPr>
          <p:nvPr isPhoto="0" userDrawn="0">
            <p:ph type="ftr" sz="quarter" idx="11" hasCustomPrompt="0"/>
          </p:nvPr>
        </p:nvSpPr>
        <p:spPr bwMode="auto"/>
        <p:txBody>
          <a:bodyPr/>
          <a:lstStyle/>
          <a:p>
            <a:pPr>
              <a:defRPr/>
            </a:pPr>
            <a:endParaRPr lang="it-IT"/>
          </a:p>
        </p:txBody>
      </p:sp>
      <p:sp>
        <p:nvSpPr>
          <p:cNvPr id="11" name="Segnaposto numero diapositiva 8" hidden="0"/>
          <p:cNvSpPr>
            <a:spLocks noGrp="1"/>
          </p:cNvSpPr>
          <p:nvPr isPhoto="0" userDrawn="0">
            <p:ph type="sldNum" sz="quarter" idx="12" hasCustomPrompt="0"/>
          </p:nvPr>
        </p:nvSpPr>
        <p:spPr bwMode="auto"/>
        <p:txBody>
          <a:bodyPr/>
          <a:lstStyle/>
          <a:p>
            <a:pPr>
              <a:defRPr/>
            </a:pPr>
            <a:fld id="{E2CDA74C-52AB-A147-970E-6D2718734D5F}" type="slidenum">
              <a:rPr lang="it-IT"/>
              <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Only" userDrawn="1">
  <p:cSld name="Solo titolo">
    <p:spTree>
      <p:nvGrpSpPr>
        <p:cNvPr id="1" name="" hidden="0"/>
        <p:cNvGrpSpPr/>
        <p:nvPr isPhoto="0" userDrawn="0"/>
      </p:nvGrpSpPr>
      <p:grpSpPr bwMode="auto">
        <a:xfrm>
          <a:off x="0" y="0"/>
          <a:ext cx="0" cy="0"/>
          <a:chOff x="0" y="0"/>
          <a:chExt cx="0" cy="0"/>
        </a:xfrm>
      </p:grpSpPr>
      <p:sp>
        <p:nvSpPr>
          <p:cNvPr id="4" name="Titolo 1" hidden="0"/>
          <p:cNvSpPr>
            <a:spLocks noGrp="1"/>
          </p:cNvSpPr>
          <p:nvPr isPhoto="0" userDrawn="0">
            <p:ph type="title" hasCustomPrompt="0"/>
          </p:nvPr>
        </p:nvSpPr>
        <p:spPr bwMode="auto"/>
        <p:txBody>
          <a:bodyPr/>
          <a:lstStyle/>
          <a:p>
            <a:pPr>
              <a:defRPr/>
            </a:pPr>
            <a:r>
              <a:rPr lang="it-IT"/>
              <a:t>Fare clic per modificare lo stile del titolo dello schema</a:t>
            </a:r>
            <a:endParaRPr/>
          </a:p>
        </p:txBody>
      </p:sp>
      <p:sp>
        <p:nvSpPr>
          <p:cNvPr id="5" name="Segnaposto data 2" hidden="0"/>
          <p:cNvSpPr>
            <a:spLocks noGrp="1"/>
          </p:cNvSpPr>
          <p:nvPr isPhoto="0" userDrawn="0">
            <p:ph type="dt" sz="half" idx="10" hasCustomPrompt="0"/>
          </p:nvPr>
        </p:nvSpPr>
        <p:spPr bwMode="auto"/>
        <p:txBody>
          <a:bodyPr/>
          <a:lstStyle/>
          <a:p>
            <a:pPr>
              <a:defRPr/>
            </a:pPr>
            <a:endParaRPr lang="it-IT"/>
          </a:p>
        </p:txBody>
      </p:sp>
      <p:sp>
        <p:nvSpPr>
          <p:cNvPr id="6" name="Segnaposto piè di pagina 3" hidden="0"/>
          <p:cNvSpPr>
            <a:spLocks noGrp="1"/>
          </p:cNvSpPr>
          <p:nvPr isPhoto="0" userDrawn="0">
            <p:ph type="ftr" sz="quarter" idx="11" hasCustomPrompt="0"/>
          </p:nvPr>
        </p:nvSpPr>
        <p:spPr bwMode="auto"/>
        <p:txBody>
          <a:bodyPr/>
          <a:lstStyle/>
          <a:p>
            <a:pPr>
              <a:defRPr/>
            </a:pPr>
            <a:endParaRPr lang="it-IT"/>
          </a:p>
        </p:txBody>
      </p:sp>
      <p:sp>
        <p:nvSpPr>
          <p:cNvPr id="7" name="Segnaposto numero diapositiva 4" hidden="0"/>
          <p:cNvSpPr>
            <a:spLocks noGrp="1"/>
          </p:cNvSpPr>
          <p:nvPr isPhoto="0" userDrawn="0">
            <p:ph type="sldNum" sz="quarter" idx="12" hasCustomPrompt="0"/>
          </p:nvPr>
        </p:nvSpPr>
        <p:spPr bwMode="auto"/>
        <p:txBody>
          <a:bodyPr/>
          <a:lstStyle/>
          <a:p>
            <a:pPr>
              <a:defRPr/>
            </a:pPr>
            <a:fld id="{E2CDA74C-52AB-A147-970E-6D2718734D5F}" type="slidenum">
              <a:rPr lang="it-IT"/>
              <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blank" userDrawn="1">
  <p:cSld name="Vuota">
    <p:spTree>
      <p:nvGrpSpPr>
        <p:cNvPr id="1" name="" hidden="0"/>
        <p:cNvGrpSpPr/>
        <p:nvPr isPhoto="0" userDrawn="0"/>
      </p:nvGrpSpPr>
      <p:grpSpPr bwMode="auto">
        <a:xfrm>
          <a:off x="0" y="0"/>
          <a:ext cx="0" cy="0"/>
          <a:chOff x="0" y="0"/>
          <a:chExt cx="0" cy="0"/>
        </a:xfrm>
      </p:grpSpPr>
      <p:sp>
        <p:nvSpPr>
          <p:cNvPr id="4" name="Segnaposto data 1" hidden="0"/>
          <p:cNvSpPr>
            <a:spLocks noGrp="1"/>
          </p:cNvSpPr>
          <p:nvPr isPhoto="0" userDrawn="0">
            <p:ph type="dt" sz="half" idx="10" hasCustomPrompt="0"/>
          </p:nvPr>
        </p:nvSpPr>
        <p:spPr bwMode="auto"/>
        <p:txBody>
          <a:bodyPr/>
          <a:lstStyle/>
          <a:p>
            <a:pPr>
              <a:defRPr/>
            </a:pPr>
            <a:endParaRPr lang="it-IT"/>
          </a:p>
        </p:txBody>
      </p:sp>
      <p:sp>
        <p:nvSpPr>
          <p:cNvPr id="5" name="Segnaposto piè di pagina 2" hidden="0"/>
          <p:cNvSpPr>
            <a:spLocks noGrp="1"/>
          </p:cNvSpPr>
          <p:nvPr isPhoto="0" userDrawn="0">
            <p:ph type="ftr" sz="quarter" idx="11" hasCustomPrompt="0"/>
          </p:nvPr>
        </p:nvSpPr>
        <p:spPr bwMode="auto"/>
        <p:txBody>
          <a:bodyPr/>
          <a:lstStyle/>
          <a:p>
            <a:pPr>
              <a:defRPr/>
            </a:pPr>
            <a:endParaRPr lang="it-IT"/>
          </a:p>
        </p:txBody>
      </p:sp>
      <p:sp>
        <p:nvSpPr>
          <p:cNvPr id="6" name="Segnaposto numero diapositiva 3" hidden="0"/>
          <p:cNvSpPr>
            <a:spLocks noGrp="1"/>
          </p:cNvSpPr>
          <p:nvPr isPhoto="0" userDrawn="0">
            <p:ph type="sldNum" sz="quarter" idx="12" hasCustomPrompt="0"/>
          </p:nvPr>
        </p:nvSpPr>
        <p:spPr bwMode="auto"/>
        <p:txBody>
          <a:bodyPr/>
          <a:lstStyle/>
          <a:p>
            <a:pPr>
              <a:defRPr/>
            </a:pPr>
            <a:fld id="{E2CDA74C-52AB-A147-970E-6D2718734D5F}" type="slidenum">
              <a:rPr lang="it-IT"/>
              <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Tx" userDrawn="1">
  <p:cSld name="Contenuto con didascalia">
    <p:spTree>
      <p:nvGrpSpPr>
        <p:cNvPr id="1" name="" hidden="0"/>
        <p:cNvGrpSpPr/>
        <p:nvPr isPhoto="0" userDrawn="0"/>
      </p:nvGrpSpPr>
      <p:grpSpPr bwMode="auto">
        <a:xfrm>
          <a:off x="0" y="0"/>
          <a:ext cx="0" cy="0"/>
          <a:chOff x="0" y="0"/>
          <a:chExt cx="0" cy="0"/>
        </a:xfrm>
      </p:grpSpPr>
      <p:sp>
        <p:nvSpPr>
          <p:cNvPr id="4" name="Titolo 1" hidden="0"/>
          <p:cNvSpPr>
            <a:spLocks noGrp="1"/>
          </p:cNvSpPr>
          <p:nvPr isPhoto="0" userDrawn="0">
            <p:ph type="title" hasCustomPrompt="0"/>
          </p:nvPr>
        </p:nvSpPr>
        <p:spPr bwMode="auto">
          <a:xfrm>
            <a:off x="839788" y="457200"/>
            <a:ext cx="3932237" cy="1600200"/>
          </a:xfrm>
        </p:spPr>
        <p:txBody>
          <a:bodyPr anchor="b"/>
          <a:lstStyle>
            <a:lvl1pPr>
              <a:defRPr sz="3200"/>
            </a:lvl1pPr>
          </a:lstStyle>
          <a:p>
            <a:pPr>
              <a:defRPr/>
            </a:pPr>
            <a:r>
              <a:rPr lang="it-IT"/>
              <a:t>Fare clic per modificare lo stile del titolo dello schema</a:t>
            </a:r>
            <a:endParaRPr/>
          </a:p>
        </p:txBody>
      </p:sp>
      <p:sp>
        <p:nvSpPr>
          <p:cNvPr id="5" name="Segnaposto contenuto 2" hidden="0"/>
          <p:cNvSpPr>
            <a:spLocks noGrp="1"/>
          </p:cNvSpPr>
          <p:nvPr isPhoto="0" userDrawn="0">
            <p:ph idx="1" hasCustomPrompt="0"/>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it-IT"/>
              <a:t>Fare clic per modificare gli stili del testo dello schema</a:t>
            </a:r>
            <a:endParaRPr/>
          </a:p>
          <a:p>
            <a:pPr lvl="1">
              <a:defRPr/>
            </a:pPr>
            <a:r>
              <a:rPr lang="it-IT"/>
              <a:t>Secondo livello</a:t>
            </a:r>
            <a:endParaRPr/>
          </a:p>
          <a:p>
            <a:pPr lvl="2">
              <a:defRPr/>
            </a:pPr>
            <a:r>
              <a:rPr lang="it-IT"/>
              <a:t>Terzo livello</a:t>
            </a:r>
            <a:endParaRPr/>
          </a:p>
          <a:p>
            <a:pPr lvl="3">
              <a:defRPr/>
            </a:pPr>
            <a:r>
              <a:rPr lang="it-IT"/>
              <a:t>Quarto livello</a:t>
            </a:r>
            <a:endParaRPr/>
          </a:p>
          <a:p>
            <a:pPr lvl="4">
              <a:defRPr/>
            </a:pPr>
            <a:r>
              <a:rPr lang="it-IT"/>
              <a:t>Quinto livello</a:t>
            </a:r>
            <a:endParaRPr/>
          </a:p>
        </p:txBody>
      </p:sp>
      <p:sp>
        <p:nvSpPr>
          <p:cNvPr id="6" name="Segnaposto testo 3" hidden="0"/>
          <p:cNvSpPr>
            <a:spLocks noGrp="1"/>
          </p:cNvSpPr>
          <p:nvPr isPhoto="0" userDrawn="0">
            <p:ph type="body" sz="half" idx="2" hasCustomPrompt="0"/>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it-IT"/>
              <a:t>Fare clic per modificare gli stili del testo dello schema</a:t>
            </a:r>
            <a:endParaRPr/>
          </a:p>
        </p:txBody>
      </p:sp>
      <p:sp>
        <p:nvSpPr>
          <p:cNvPr id="7" name="Segnaposto data 4" hidden="0"/>
          <p:cNvSpPr>
            <a:spLocks noGrp="1"/>
          </p:cNvSpPr>
          <p:nvPr isPhoto="0" userDrawn="0">
            <p:ph type="dt" sz="half" idx="10" hasCustomPrompt="0"/>
          </p:nvPr>
        </p:nvSpPr>
        <p:spPr bwMode="auto"/>
        <p:txBody>
          <a:bodyPr/>
          <a:lstStyle/>
          <a:p>
            <a:pPr>
              <a:defRPr/>
            </a:pPr>
            <a:endParaRPr lang="it-IT"/>
          </a:p>
        </p:txBody>
      </p:sp>
      <p:sp>
        <p:nvSpPr>
          <p:cNvPr id="8" name="Segnaposto piè di pagina 5" hidden="0"/>
          <p:cNvSpPr>
            <a:spLocks noGrp="1"/>
          </p:cNvSpPr>
          <p:nvPr isPhoto="0" userDrawn="0">
            <p:ph type="ftr" sz="quarter" idx="11" hasCustomPrompt="0"/>
          </p:nvPr>
        </p:nvSpPr>
        <p:spPr bwMode="auto"/>
        <p:txBody>
          <a:bodyPr/>
          <a:lstStyle/>
          <a:p>
            <a:pPr>
              <a:defRPr/>
            </a:pPr>
            <a:endParaRPr lang="it-IT"/>
          </a:p>
        </p:txBody>
      </p:sp>
      <p:sp>
        <p:nvSpPr>
          <p:cNvPr id="9" name="Segnaposto numero diapositiva 6" hidden="0"/>
          <p:cNvSpPr>
            <a:spLocks noGrp="1"/>
          </p:cNvSpPr>
          <p:nvPr isPhoto="0" userDrawn="0">
            <p:ph type="sldNum" sz="quarter" idx="12" hasCustomPrompt="0"/>
          </p:nvPr>
        </p:nvSpPr>
        <p:spPr bwMode="auto"/>
        <p:txBody>
          <a:bodyPr/>
          <a:lstStyle/>
          <a:p>
            <a:pPr>
              <a:defRPr/>
            </a:pPr>
            <a:fld id="{E2CDA74C-52AB-A147-970E-6D2718734D5F}" type="slidenum">
              <a:rPr lang="it-IT"/>
              <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picTx" userDrawn="1">
  <p:cSld name="Immagine con didascalia">
    <p:spTree>
      <p:nvGrpSpPr>
        <p:cNvPr id="1" name="" hidden="0"/>
        <p:cNvGrpSpPr/>
        <p:nvPr isPhoto="0" userDrawn="0"/>
      </p:nvGrpSpPr>
      <p:grpSpPr bwMode="auto">
        <a:xfrm>
          <a:off x="0" y="0"/>
          <a:ext cx="0" cy="0"/>
          <a:chOff x="0" y="0"/>
          <a:chExt cx="0" cy="0"/>
        </a:xfrm>
      </p:grpSpPr>
      <p:sp>
        <p:nvSpPr>
          <p:cNvPr id="4" name="Titolo 1" hidden="0"/>
          <p:cNvSpPr>
            <a:spLocks noGrp="1"/>
          </p:cNvSpPr>
          <p:nvPr isPhoto="0" userDrawn="0">
            <p:ph type="title" hasCustomPrompt="0"/>
          </p:nvPr>
        </p:nvSpPr>
        <p:spPr bwMode="auto">
          <a:xfrm>
            <a:off x="839788" y="457200"/>
            <a:ext cx="3932237" cy="1600200"/>
          </a:xfrm>
        </p:spPr>
        <p:txBody>
          <a:bodyPr anchor="b"/>
          <a:lstStyle>
            <a:lvl1pPr>
              <a:defRPr sz="3200"/>
            </a:lvl1pPr>
          </a:lstStyle>
          <a:p>
            <a:pPr>
              <a:defRPr/>
            </a:pPr>
            <a:r>
              <a:rPr lang="it-IT"/>
              <a:t>Fare clic per modificare lo stile del titolo dello schema</a:t>
            </a:r>
            <a:endParaRPr/>
          </a:p>
        </p:txBody>
      </p:sp>
      <p:sp>
        <p:nvSpPr>
          <p:cNvPr id="5" name="Segnaposto immagine 2" hidden="0"/>
          <p:cNvSpPr>
            <a:spLocks noGrp="1"/>
          </p:cNvSpPr>
          <p:nvPr isPhoto="0" userDrawn="0">
            <p:ph type="pic" idx="1" hasCustomPrompt="0"/>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it-IT"/>
          </a:p>
        </p:txBody>
      </p:sp>
      <p:sp>
        <p:nvSpPr>
          <p:cNvPr id="6" name="Segnaposto testo 3" hidden="0"/>
          <p:cNvSpPr>
            <a:spLocks noGrp="1"/>
          </p:cNvSpPr>
          <p:nvPr isPhoto="0" userDrawn="0">
            <p:ph type="body" sz="half" idx="2" hasCustomPrompt="0"/>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it-IT"/>
              <a:t>Fare clic per modificare gli stili del testo dello schema</a:t>
            </a:r>
            <a:endParaRPr/>
          </a:p>
        </p:txBody>
      </p:sp>
      <p:sp>
        <p:nvSpPr>
          <p:cNvPr id="7" name="Segnaposto data 4" hidden="0"/>
          <p:cNvSpPr>
            <a:spLocks noGrp="1"/>
          </p:cNvSpPr>
          <p:nvPr isPhoto="0" userDrawn="0">
            <p:ph type="dt" sz="half" idx="10" hasCustomPrompt="0"/>
          </p:nvPr>
        </p:nvSpPr>
        <p:spPr bwMode="auto"/>
        <p:txBody>
          <a:bodyPr/>
          <a:lstStyle/>
          <a:p>
            <a:pPr>
              <a:defRPr/>
            </a:pPr>
            <a:endParaRPr lang="it-IT"/>
          </a:p>
        </p:txBody>
      </p:sp>
      <p:sp>
        <p:nvSpPr>
          <p:cNvPr id="8" name="Segnaposto piè di pagina 5" hidden="0"/>
          <p:cNvSpPr>
            <a:spLocks noGrp="1"/>
          </p:cNvSpPr>
          <p:nvPr isPhoto="0" userDrawn="0">
            <p:ph type="ftr" sz="quarter" idx="11" hasCustomPrompt="0"/>
          </p:nvPr>
        </p:nvSpPr>
        <p:spPr bwMode="auto"/>
        <p:txBody>
          <a:bodyPr/>
          <a:lstStyle/>
          <a:p>
            <a:pPr>
              <a:defRPr/>
            </a:pPr>
            <a:endParaRPr lang="it-IT"/>
          </a:p>
        </p:txBody>
      </p:sp>
      <p:sp>
        <p:nvSpPr>
          <p:cNvPr id="9" name="Segnaposto numero diapositiva 6" hidden="0"/>
          <p:cNvSpPr>
            <a:spLocks noGrp="1"/>
          </p:cNvSpPr>
          <p:nvPr isPhoto="0" userDrawn="0">
            <p:ph type="sldNum" sz="quarter" idx="12" hasCustomPrompt="0"/>
          </p:nvPr>
        </p:nvSpPr>
        <p:spPr bwMode="auto"/>
        <p:txBody>
          <a:bodyPr/>
          <a:lstStyle/>
          <a:p>
            <a:pPr>
              <a:defRPr/>
            </a:pPr>
            <a:fld id="{E2CDA74C-52AB-A147-970E-6D2718734D5F}" type="slidenum">
              <a:rPr lang="it-IT"/>
              <a:t/>
            </a:fld>
            <a:endParaRPr lang="it-IT"/>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hidden="0"/>
        <p:cNvGrpSpPr/>
        <p:nvPr isPhoto="0" userDrawn="0"/>
      </p:nvGrpSpPr>
      <p:grpSpPr bwMode="auto">
        <a:xfrm>
          <a:off x="0" y="0"/>
          <a:ext cx="0" cy="0"/>
          <a:chOff x="0" y="0"/>
          <a:chExt cx="0" cy="0"/>
        </a:xfrm>
      </p:grpSpPr>
      <p:pic>
        <p:nvPicPr>
          <p:cNvPr id="4" name="Immagine 9" hidden="0"/>
          <p:cNvPicPr>
            <a:picLocks noChangeAspect="1"/>
          </p:cNvPicPr>
          <p:nvPr isPhoto="0" userDrawn="1"/>
        </p:nvPicPr>
        <p:blipFill>
          <a:blip r:embed="rId14"/>
          <a:srcRect l="57033" t="0" r="233" b="84222"/>
          <a:stretch/>
        </p:blipFill>
        <p:spPr bwMode="auto">
          <a:xfrm>
            <a:off x="8284464" y="0"/>
            <a:ext cx="3907536" cy="1082040"/>
          </a:xfrm>
          <a:prstGeom prst="rect">
            <a:avLst/>
          </a:prstGeom>
          <a:noFill/>
          <a:ln>
            <a:noFill/>
          </a:ln>
        </p:spPr>
      </p:pic>
      <p:pic>
        <p:nvPicPr>
          <p:cNvPr id="5" name="Immagine 8" hidden="0"/>
          <p:cNvPicPr>
            <a:picLocks noChangeAspect="1"/>
          </p:cNvPicPr>
          <p:nvPr isPhoto="0" userDrawn="1"/>
        </p:nvPicPr>
        <p:blipFill>
          <a:blip r:embed="rId14"/>
          <a:stretch/>
        </p:blipFill>
        <p:spPr bwMode="auto">
          <a:xfrm>
            <a:off x="0" y="0"/>
            <a:ext cx="9144000" cy="6858000"/>
          </a:xfrm>
          <a:prstGeom prst="rect">
            <a:avLst/>
          </a:prstGeom>
          <a:noFill/>
          <a:ln>
            <a:noFill/>
          </a:ln>
        </p:spPr>
      </p:pic>
      <p:sp>
        <p:nvSpPr>
          <p:cNvPr id="6" name="Sottotitolo 3" hidden="0"/>
          <p:cNvSpPr>
            <a:spLocks noAdjustHandles="1" noChangeArrowheads="0"/>
          </p:cNvSpPr>
          <p:nvPr isPhoto="0" userDrawn="1"/>
        </p:nvSpPr>
        <p:spPr bwMode="auto">
          <a:xfrm>
            <a:off x="1319403" y="795338"/>
            <a:ext cx="2924175" cy="280987"/>
          </a:xfrm>
          <a:prstGeom prst="rect">
            <a:avLst/>
          </a:prstGeom>
        </p:spPr>
        <p:txBody>
          <a:bodyPr vert="horz" lIns="91440" tIns="45720" rIns="91440" bIns="45720" rtlCol="0">
            <a:normAutofit fontScale="77500" lnSpcReduction="20000"/>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defRPr/>
            </a:pPr>
            <a:r>
              <a:rPr lang="it-IT" sz="2000">
                <a:solidFill>
                  <a:schemeClr val="bg1"/>
                </a:solidFill>
              </a:rPr>
              <a:t>PMI NETWORK</a:t>
            </a:r>
            <a:endParaRPr/>
          </a:p>
        </p:txBody>
      </p:sp>
      <p:sp>
        <p:nvSpPr>
          <p:cNvPr id="7" name="Segnaposto titolo 1" hidden="0"/>
          <p:cNvSpPr>
            <a:spLocks noGrp="1"/>
          </p:cNvSpPr>
          <p:nvPr isPhoto="0" userDrawn="0">
            <p:ph type="title" hasCustomPrompt="0"/>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it-IT"/>
              <a:t>Fare clic per modificare lo stile del titolo dello schema</a:t>
            </a:r>
            <a:endParaRPr/>
          </a:p>
        </p:txBody>
      </p:sp>
      <p:sp>
        <p:nvSpPr>
          <p:cNvPr id="8" name="Segnaposto testo 2" hidden="0"/>
          <p:cNvSpPr>
            <a:spLocks noGrp="1"/>
          </p:cNvSpPr>
          <p:nvPr isPhoto="0" userDrawn="0">
            <p:ph type="body" idx="1" hasCustomPrompt="0"/>
          </p:nvPr>
        </p:nvSpPr>
        <p:spPr bwMode="auto">
          <a:xfrm>
            <a:off x="838200" y="1825625"/>
            <a:ext cx="10515600" cy="4351338"/>
          </a:xfrm>
          <a:prstGeom prst="rect">
            <a:avLst/>
          </a:prstGeom>
        </p:spPr>
        <p:txBody>
          <a:bodyPr vert="horz" lIns="91440" tIns="45720" rIns="91440" bIns="45720" rtlCol="0">
            <a:normAutofit/>
          </a:bodyPr>
          <a:lstStyle/>
          <a:p>
            <a:pPr lvl="0">
              <a:defRPr/>
            </a:pPr>
            <a:r>
              <a:rPr lang="it-IT"/>
              <a:t>Fare clic per modificare gli stili del testo dello schema</a:t>
            </a:r>
            <a:endParaRPr/>
          </a:p>
          <a:p>
            <a:pPr lvl="1">
              <a:defRPr/>
            </a:pPr>
            <a:r>
              <a:rPr lang="it-IT"/>
              <a:t>Secondo livello</a:t>
            </a:r>
            <a:endParaRPr/>
          </a:p>
          <a:p>
            <a:pPr lvl="2">
              <a:defRPr/>
            </a:pPr>
            <a:r>
              <a:rPr lang="it-IT"/>
              <a:t>Terzo livello</a:t>
            </a:r>
            <a:endParaRPr/>
          </a:p>
          <a:p>
            <a:pPr lvl="3">
              <a:defRPr/>
            </a:pPr>
            <a:r>
              <a:rPr lang="it-IT"/>
              <a:t>Quarto livello</a:t>
            </a:r>
            <a:endParaRPr/>
          </a:p>
          <a:p>
            <a:pPr lvl="4">
              <a:defRPr/>
            </a:pPr>
            <a:r>
              <a:rPr lang="it-IT"/>
              <a:t>Quinto livello</a:t>
            </a:r>
            <a:endParaRPr/>
          </a:p>
        </p:txBody>
      </p:sp>
      <p:sp>
        <p:nvSpPr>
          <p:cNvPr id="9" name="Segnaposto data 3" hidden="0"/>
          <p:cNvSpPr>
            <a:spLocks noGrp="1"/>
          </p:cNvSpPr>
          <p:nvPr isPhoto="0" userDrawn="0">
            <p:ph type="dt" sz="half" idx="2" hasCustomPrompt="0"/>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it-IT"/>
          </a:p>
        </p:txBody>
      </p:sp>
      <p:sp>
        <p:nvSpPr>
          <p:cNvPr id="10" name="Segnaposto piè di pagina 4" hidden="0"/>
          <p:cNvSpPr>
            <a:spLocks noGrp="1"/>
          </p:cNvSpPr>
          <p:nvPr isPhoto="0" userDrawn="0">
            <p:ph type="ftr" sz="quarter" idx="3" hasCustomPrompt="0"/>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11" name="Segnaposto numero diapositiva 5" hidden="0"/>
          <p:cNvSpPr>
            <a:spLocks noGrp="1"/>
          </p:cNvSpPr>
          <p:nvPr isPhoto="0" userDrawn="0">
            <p:ph type="sldNum" sz="quarter" idx="4" hasCustomPrompt="0"/>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2CDA74C-52AB-A147-970E-6D2718734D5F}" type="slidenum">
              <a:rPr lang="it-IT"/>
              <a:t/>
            </a:fld>
            <a:endParaRPr lang="it-IT"/>
          </a:p>
        </p:txBody>
      </p:sp>
    </p:spTree>
  </p:cSld>
  <p:clrMap accent1="accent1" accent2="accent2" accent3="accent3" accent4="accent4" accent5="accent5" accent6="accent6" bg1="lt1" bg2="lt2" folHlink="folHlink" hlink="hlink" tx1="dk1" tx2="dk2"/>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it-IT"/>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alessandro.fontana@supsi.ch" TargetMode="External"/><Relationship Id="rId3" Type="http://schemas.openxmlformats.org/officeDocument/2006/relationships/image" Target="../media/image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14.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microsoft.com/office/2007/relationships/media" Target="../media/media1.mp4"/><Relationship Id="rId4" Type="http://schemas.openxmlformats.org/officeDocument/2006/relationships/video" Target="../media/media1.mp4" /><Relationship Id="rId5" Type="http://schemas.openxmlformats.org/officeDocument/2006/relationships/image" Target="../media/image16.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7.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blog.gembaacademy.com/2007/04/21/ten_reasons_why_one_piece_flow/" TargetMode="Externa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blog.gembaacademy.com/2007/04/21/ten_reasons_why_one_piece_flow/" TargetMode="Externa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jp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jpg"/><Relationship Id="rId3" Type="http://schemas.openxmlformats.org/officeDocument/2006/relationships/image" Target="../media/image23.jp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g"/><Relationship Id="rId3" Type="http://schemas.openxmlformats.org/officeDocument/2006/relationships/image" Target="../media/image25.jpg"/><Relationship Id="rId4" Type="http://schemas.openxmlformats.org/officeDocument/2006/relationships/image" Target="../media/image16.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jp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jpg"/><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png"/><Relationship Id="rId6" Type="http://schemas.openxmlformats.org/officeDocument/2006/relationships/image" Target="../media/image16.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14.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jp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jpg"/><Relationship Id="rId3" Type="http://schemas.openxmlformats.org/officeDocument/2006/relationships/image" Target="../media/image3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jpg"/><Relationship Id="rId3" Type="http://schemas.openxmlformats.org/officeDocument/2006/relationships/image" Target="../media/image35.jp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png"/><Relationship Id="rId3" Type="http://schemas.openxmlformats.org/officeDocument/2006/relationships/hyperlink" Target="http://www.youtube.com/watch?v=U4T15lL5Bck" TargetMode="Externa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png"/><Relationship Id="rId3" Type="http://schemas.openxmlformats.org/officeDocument/2006/relationships/image" Target="../media/image39.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jpg"/><Relationship Id="rId3" Type="http://schemas.openxmlformats.org/officeDocument/2006/relationships/hyperlink" Target="https://www.proplanner.it/software/planforeverypart" TargetMode="External"/><Relationship Id="rId4" Type="http://schemas.openxmlformats.org/officeDocument/2006/relationships/image" Target="../media/image16.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jpg"/><Relationship Id="rId3" Type="http://schemas.openxmlformats.org/officeDocument/2006/relationships/image" Target="../media/image42.jpg"/><Relationship Id="rId4" Type="http://schemas.openxmlformats.org/officeDocument/2006/relationships/image" Target="../media/image43.jpg"/><Relationship Id="rId5" Type="http://schemas.openxmlformats.org/officeDocument/2006/relationships/hyperlink" Target="http://www.tenenga.it/" TargetMode="External"/><Relationship Id="rId6" Type="http://schemas.openxmlformats.org/officeDocument/2006/relationships/image" Target="../media/image16.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jpg"/><Relationship Id="rId3" Type="http://schemas.openxmlformats.org/officeDocument/2006/relationships/image" Target="../media/image16.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jpg"/><Relationship Id="rId3" Type="http://schemas.openxmlformats.org/officeDocument/2006/relationships/image" Target="../media/image46.jpg"/><Relationship Id="rId4" Type="http://schemas.openxmlformats.org/officeDocument/2006/relationships/image" Target="../media/image16.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g"/><Relationship Id="rId3" Type="http://schemas.openxmlformats.org/officeDocument/2006/relationships/image" Target="../media/image16.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emf"/><Relationship Id="rId3" Type="http://schemas.openxmlformats.org/officeDocument/2006/relationships/image" Target="../media/image16.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jpg"/><Relationship Id="rId4" Type="http://schemas.openxmlformats.org/officeDocument/2006/relationships/image" Target="../media/image8.jp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marzio.sorlini@supsi.ch" TargetMode="Externa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itolo 1" hidden="0"/>
          <p:cNvSpPr>
            <a:spLocks noGrp="1"/>
          </p:cNvSpPr>
          <p:nvPr isPhoto="0" userDrawn="0">
            <p:ph type="ctrTitle" hasCustomPrompt="0"/>
          </p:nvPr>
        </p:nvSpPr>
        <p:spPr bwMode="auto">
          <a:xfrm>
            <a:off x="795528" y="1473496"/>
            <a:ext cx="10952419" cy="2445590"/>
          </a:xfrm>
        </p:spPr>
        <p:txBody>
          <a:bodyPr/>
          <a:lstStyle/>
          <a:p>
            <a:pPr algn="l">
              <a:defRPr/>
            </a:pPr>
            <a:r>
              <a:rPr lang="it-IT" b="1">
                <a:solidFill>
                  <a:schemeClr val="accent2">
                    <a:lumMod val="75000"/>
                  </a:schemeClr>
                </a:solidFill>
                <a:latin typeface="Helvetica Neue"/>
                <a:ea typeface="Helvetica Neue"/>
                <a:cs typeface="Helvetica Neue"/>
              </a:rPr>
              <a:t>Lean Manufacturing e flusso del valore</a:t>
            </a:r>
            <a:br>
              <a:rPr lang="it-IT" b="1">
                <a:solidFill>
                  <a:schemeClr val="accent2">
                    <a:lumMod val="75000"/>
                  </a:schemeClr>
                </a:solidFill>
                <a:latin typeface="Helvetica Neue"/>
                <a:ea typeface="Helvetica Neue"/>
                <a:cs typeface="Helvetica Neue"/>
              </a:rPr>
            </a:br>
            <a:r>
              <a:rPr lang="it-IT" sz="3100" b="1">
                <a:solidFill>
                  <a:schemeClr val="accent2">
                    <a:lumMod val="75000"/>
                  </a:schemeClr>
                </a:solidFill>
                <a:latin typeface="Helvetica Neue"/>
                <a:ea typeface="Helvetica Neue"/>
                <a:cs typeface="Helvetica Neue"/>
              </a:rPr>
              <a:t>Princìpi e spunti applicativi</a:t>
            </a:r>
            <a:endParaRPr lang="it-IT" sz="3100">
              <a:solidFill>
                <a:schemeClr val="accent5">
                  <a:lumMod val="50000"/>
                </a:schemeClr>
              </a:solidFill>
              <a:latin typeface="Helvetica Neue"/>
              <a:ea typeface="Helvetica Neue"/>
              <a:cs typeface="Helvetica Neue"/>
            </a:endParaRPr>
          </a:p>
        </p:txBody>
      </p:sp>
      <p:sp>
        <p:nvSpPr>
          <p:cNvPr id="5" name="Segnaposto testo 5" hidden="0"/>
          <p:cNvSpPr>
            <a:spLocks noAdjustHandles="0" noChangeArrowheads="0"/>
          </p:cNvSpPr>
          <p:nvPr isPhoto="0" userDrawn="0"/>
        </p:nvSpPr>
        <p:spPr bwMode="auto">
          <a:xfrm>
            <a:off x="795528" y="4581128"/>
            <a:ext cx="8024622" cy="1440160"/>
          </a:xfrm>
          <a:prstGeom prst="rect">
            <a:avLst/>
          </a:prstGeom>
          <a:noFill/>
          <a:ln>
            <a:noFill/>
          </a:ln>
        </p:spPr>
        <p:txBody>
          <a:bodyPr vert="horz" wrap="square" lIns="0" tIns="0" rIns="0" bIns="0" numCol="1" anchor="t" anchorCtr="0" compatLnSpc="1">
            <a:prstTxWarp prst="textNoShape"/>
          </a:bodyPr>
          <a:lstStyle>
            <a:lvl1pPr marL="342900" indent="-342900" algn="l">
              <a:spcBef>
                <a:spcPts val="0"/>
              </a:spcBef>
              <a:spcAft>
                <a:spcPts val="0"/>
              </a:spcAft>
              <a:buNone/>
              <a:defRPr sz="1800">
                <a:solidFill>
                  <a:schemeClr val="tx1"/>
                </a:solidFill>
                <a:latin typeface="Helvetica Neue"/>
                <a:ea typeface="Helvetica Neue"/>
                <a:cs typeface="Helvetica Neue"/>
              </a:defRPr>
            </a:lvl1pPr>
            <a:lvl2pPr marL="742950" indent="-285750" algn="l">
              <a:spcBef>
                <a:spcPts val="0"/>
              </a:spcBef>
              <a:spcAft>
                <a:spcPts val="0"/>
              </a:spcAft>
              <a:buChar char="–"/>
              <a:defRPr>
                <a:solidFill>
                  <a:schemeClr val="tx1"/>
                </a:solidFill>
                <a:latin typeface="Helvetica Neue"/>
                <a:ea typeface="Helvetica Neue"/>
                <a:cs typeface="Helvetica Neue"/>
              </a:defRPr>
            </a:lvl2pPr>
            <a:lvl3pPr marL="1143000" indent="-228600" algn="l">
              <a:spcBef>
                <a:spcPts val="0"/>
              </a:spcBef>
              <a:spcAft>
                <a:spcPts val="0"/>
              </a:spcAft>
              <a:buChar char="•"/>
              <a:defRPr>
                <a:solidFill>
                  <a:schemeClr val="tx1"/>
                </a:solidFill>
                <a:latin typeface="Helvetica Neue"/>
                <a:ea typeface="Helvetica Neue"/>
                <a:cs typeface="Helvetica Neue"/>
              </a:defRPr>
            </a:lvl3pPr>
            <a:lvl4pPr marL="1600200" indent="-228600" algn="l">
              <a:spcBef>
                <a:spcPts val="0"/>
              </a:spcBef>
              <a:spcAft>
                <a:spcPts val="0"/>
              </a:spcAft>
              <a:buChar char="–"/>
              <a:defRPr>
                <a:solidFill>
                  <a:schemeClr val="tx1"/>
                </a:solidFill>
                <a:latin typeface="Helvetica Neue"/>
                <a:ea typeface="Helvetica Neue"/>
                <a:cs typeface="Helvetica Neue"/>
              </a:defRPr>
            </a:lvl4pPr>
            <a:lvl5pPr marL="2057400" indent="-228600" algn="l">
              <a:spcBef>
                <a:spcPts val="0"/>
              </a:spcBef>
              <a:spcAft>
                <a:spcPts val="0"/>
              </a:spcAft>
              <a:buChar char="»"/>
              <a:defRPr>
                <a:solidFill>
                  <a:schemeClr val="tx1"/>
                </a:solidFill>
                <a:latin typeface="Helvetica Neue"/>
                <a:ea typeface="Helvetica Neue"/>
                <a:cs typeface="Helvetica Neue"/>
              </a:defRPr>
            </a:lvl5pPr>
            <a:lvl6pPr marL="2514600" indent="-228600" algn="l">
              <a:spcBef>
                <a:spcPts val="0"/>
              </a:spcBef>
              <a:spcAft>
                <a:spcPts val="0"/>
              </a:spcAft>
              <a:buChar char="»"/>
              <a:defRPr sz="1200">
                <a:solidFill>
                  <a:schemeClr val="tx1"/>
                </a:solidFill>
                <a:latin typeface="+mn-lt"/>
                <a:ea typeface="ＭＳ Ｐゴシック"/>
              </a:defRPr>
            </a:lvl6pPr>
            <a:lvl7pPr marL="2971800" indent="-228600" algn="l">
              <a:spcBef>
                <a:spcPts val="0"/>
              </a:spcBef>
              <a:spcAft>
                <a:spcPts val="0"/>
              </a:spcAft>
              <a:buChar char="»"/>
              <a:defRPr sz="1200">
                <a:solidFill>
                  <a:schemeClr val="tx1"/>
                </a:solidFill>
                <a:latin typeface="+mn-lt"/>
                <a:ea typeface="ＭＳ Ｐゴシック"/>
              </a:defRPr>
            </a:lvl7pPr>
            <a:lvl8pPr marL="3429000" indent="-228600" algn="l">
              <a:spcBef>
                <a:spcPts val="0"/>
              </a:spcBef>
              <a:spcAft>
                <a:spcPts val="0"/>
              </a:spcAft>
              <a:buChar char="»"/>
              <a:defRPr sz="1200">
                <a:solidFill>
                  <a:schemeClr val="tx1"/>
                </a:solidFill>
                <a:latin typeface="+mn-lt"/>
                <a:ea typeface="ＭＳ Ｐゴシック"/>
              </a:defRPr>
            </a:lvl8pPr>
            <a:lvl9pPr marL="3886200" indent="-228600" algn="l">
              <a:spcBef>
                <a:spcPts val="0"/>
              </a:spcBef>
              <a:spcAft>
                <a:spcPts val="0"/>
              </a:spcAft>
              <a:buChar char="»"/>
              <a:defRPr sz="1200">
                <a:solidFill>
                  <a:schemeClr val="tx1"/>
                </a:solidFill>
                <a:latin typeface="+mn-lt"/>
                <a:ea typeface="ＭＳ Ｐゴシック"/>
              </a:defRPr>
            </a:lvl9pPr>
          </a:lstStyle>
          <a:p>
            <a:pPr marL="342900" marR="0" lvl="0" indent="-342900" algn="l" defTabSz="914400">
              <a:lnSpc>
                <a:spcPct val="100000"/>
              </a:lnSpc>
              <a:spcBef>
                <a:spcPts val="0"/>
              </a:spcBef>
              <a:spcAft>
                <a:spcPts val="0"/>
              </a:spcAft>
              <a:buClrTx/>
              <a:buSzTx/>
              <a:buFontTx/>
              <a:buNone/>
              <a:defRPr/>
            </a:pPr>
            <a:r>
              <a:rPr lang="it-CH" sz="2000" b="0" i="0" u="none" strike="noStrike" cap="none" spc="0">
                <a:ln>
                  <a:noFill/>
                </a:ln>
                <a:solidFill>
                  <a:srgbClr val="000000">
                    <a:lumMod val="65000"/>
                    <a:lumOff val="35000"/>
                  </a:srgbClr>
                </a:solidFill>
                <a:latin typeface="Helvetica Neue"/>
                <a:ea typeface="Helvetica Neue"/>
                <a:cs typeface="Helvetica Neue"/>
              </a:rPr>
              <a:t>26 Giugno 2020 – PMI Network TECH Day</a:t>
            </a:r>
            <a:endParaRPr lang="it-IT" sz="2000" b="0" i="0" u="none" strike="noStrike" cap="none" spc="0">
              <a:ln>
                <a:noFill/>
              </a:ln>
              <a:solidFill>
                <a:srgbClr val="000000">
                  <a:lumMod val="65000"/>
                  <a:lumOff val="35000"/>
                </a:srgbClr>
              </a:solidFill>
              <a:latin typeface="Helvetica Neue"/>
              <a:ea typeface="Helvetica Neue"/>
              <a:cs typeface="Helvetica Neue"/>
            </a:endParaRPr>
          </a:p>
          <a:p>
            <a:pPr marL="342900" marR="0" lvl="0" indent="-342900" algn="l" defTabSz="914400">
              <a:lnSpc>
                <a:spcPct val="100000"/>
              </a:lnSpc>
              <a:spcBef>
                <a:spcPts val="0"/>
              </a:spcBef>
              <a:spcAft>
                <a:spcPts val="0"/>
              </a:spcAft>
              <a:buClrTx/>
              <a:buSzTx/>
              <a:buFontTx/>
              <a:buNone/>
              <a:defRPr/>
            </a:pPr>
            <a:endParaRPr lang="it-IT" sz="1800" b="0" i="0" u="none" strike="noStrike" cap="none" spc="0">
              <a:ln>
                <a:noFill/>
              </a:ln>
              <a:solidFill>
                <a:srgbClr val="000000">
                  <a:lumMod val="65000"/>
                  <a:lumOff val="35000"/>
                </a:srgbClr>
              </a:solidFill>
              <a:latin typeface="Helvetica Neue"/>
              <a:ea typeface="Helvetica Neue"/>
              <a:cs typeface="Helvetica Neue"/>
            </a:endParaRPr>
          </a:p>
          <a:p>
            <a:pPr marL="342900" marR="0" lvl="0" indent="-342900" algn="l" defTabSz="914400">
              <a:lnSpc>
                <a:spcPct val="100000"/>
              </a:lnSpc>
              <a:spcBef>
                <a:spcPts val="0"/>
              </a:spcBef>
              <a:spcAft>
                <a:spcPts val="0"/>
              </a:spcAft>
              <a:buClrTx/>
              <a:buSzTx/>
              <a:buFontTx/>
              <a:buNone/>
              <a:defRPr/>
            </a:pPr>
            <a:r>
              <a:rPr lang="it-IT" sz="2000" b="0" i="0" u="none" strike="noStrike" cap="none" spc="0">
                <a:ln>
                  <a:noFill/>
                </a:ln>
                <a:solidFill>
                  <a:srgbClr val="000000">
                    <a:lumMod val="65000"/>
                    <a:lumOff val="35000"/>
                  </a:srgbClr>
                </a:solidFill>
                <a:latin typeface="Helvetica Neue"/>
                <a:ea typeface="Helvetica Neue"/>
                <a:cs typeface="Helvetica Neue"/>
              </a:rPr>
              <a:t>Marzio </a:t>
            </a:r>
            <a:r>
              <a:rPr lang="it-IT" sz="2000" b="0" i="0" u="none" strike="noStrike" cap="none" spc="0">
                <a:ln>
                  <a:noFill/>
                </a:ln>
                <a:solidFill>
                  <a:srgbClr val="000000">
                    <a:lumMod val="65000"/>
                    <a:lumOff val="35000"/>
                  </a:srgbClr>
                </a:solidFill>
                <a:latin typeface="Helvetica Neue"/>
                <a:ea typeface="Helvetica Neue"/>
                <a:cs typeface="Helvetica Neue"/>
              </a:rPr>
              <a:t>Sorlini</a:t>
            </a:r>
            <a:endParaRPr lang="it-IT" sz="2000" b="0" i="0" u="none" strike="noStrike" cap="none" spc="0">
              <a:ln>
                <a:noFill/>
              </a:ln>
              <a:solidFill>
                <a:srgbClr val="000000">
                  <a:lumMod val="65000"/>
                  <a:lumOff val="35000"/>
                </a:srgbClr>
              </a:solidFill>
              <a:latin typeface="Helvetica Neue"/>
              <a:ea typeface="Helvetica Neue"/>
              <a:cs typeface="Helvetica Neue"/>
            </a:endParaRPr>
          </a:p>
          <a:p>
            <a:pPr marL="342900" marR="0" lvl="0" indent="-342900" algn="l" defTabSz="914400">
              <a:lnSpc>
                <a:spcPct val="100000"/>
              </a:lnSpc>
              <a:spcBef>
                <a:spcPts val="0"/>
              </a:spcBef>
              <a:spcAft>
                <a:spcPts val="0"/>
              </a:spcAft>
              <a:buClrTx/>
              <a:buSzTx/>
              <a:buFontTx/>
              <a:buNone/>
              <a:defRPr/>
            </a:pPr>
            <a:r>
              <a:rPr lang="it-IT" sz="2000" b="0" i="0" u="sng" strike="noStrike" cap="none" spc="0">
                <a:ln>
                  <a:noFill/>
                </a:ln>
                <a:solidFill>
                  <a:srgbClr val="000000"/>
                </a:solidFill>
                <a:latin typeface="Helvetica Neue"/>
                <a:ea typeface="Helvetica Neue"/>
                <a:cs typeface="Helvetica Neue"/>
                <a:hlinkClick r:id="rId2" tooltip=""/>
              </a:rPr>
              <a:t>marzio.sorlini@supsi.ch</a:t>
            </a:r>
            <a:endParaRPr lang="it-IT" sz="2000" b="0" i="0" u="none" strike="noStrike" cap="none" spc="0">
              <a:ln>
                <a:noFill/>
              </a:ln>
              <a:solidFill>
                <a:srgbClr val="000000"/>
              </a:solidFill>
              <a:latin typeface="Helvetica Neue"/>
              <a:ea typeface="Helvetica Neue"/>
              <a:cs typeface="Helvetica Neue"/>
            </a:endParaRPr>
          </a:p>
          <a:p>
            <a:pPr marL="342900" marR="0" lvl="0" indent="-342900" algn="l" defTabSz="914400">
              <a:lnSpc>
                <a:spcPct val="100000"/>
              </a:lnSpc>
              <a:spcBef>
                <a:spcPts val="0"/>
              </a:spcBef>
              <a:spcAft>
                <a:spcPts val="0"/>
              </a:spcAft>
              <a:buClrTx/>
              <a:buSzTx/>
              <a:buFontTx/>
              <a:buNone/>
              <a:defRPr/>
            </a:pPr>
            <a:endParaRPr lang="it-IT" sz="1800" b="0" i="0" u="none" strike="noStrike" cap="none" spc="0">
              <a:ln>
                <a:noFill/>
              </a:ln>
              <a:solidFill>
                <a:srgbClr val="000000"/>
              </a:solidFill>
              <a:latin typeface="Helvetica Neue"/>
              <a:ea typeface="Helvetica Neue"/>
              <a:cs typeface="Helvetica Neue"/>
            </a:endParaRPr>
          </a:p>
        </p:txBody>
      </p:sp>
      <p:pic>
        <p:nvPicPr>
          <p:cNvPr id="6" name="Immagine 9" descr="Modulo_SUPSI.gif" hidden="0"/>
          <p:cNvPicPr>
            <a:picLocks noChangeAspect="1"/>
          </p:cNvPicPr>
          <p:nvPr isPhoto="0" userDrawn="0"/>
        </p:nvPicPr>
        <p:blipFill>
          <a:blip r:embed="rId3"/>
          <a:stretch/>
        </p:blipFill>
        <p:spPr bwMode="auto">
          <a:xfrm>
            <a:off x="8006715" y="4653460"/>
            <a:ext cx="4048125" cy="146208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hidden="0"/>
        <p:cNvGrpSpPr/>
        <p:nvPr isPhoto="0" userDrawn="0"/>
      </p:nvGrpSpPr>
      <p:grpSpPr bwMode="auto">
        <a:xfrm>
          <a:off x="0" y="0"/>
          <a:ext cx="0" cy="0"/>
          <a:chOff x="0" y="0"/>
          <a:chExt cx="0" cy="0"/>
        </a:xfrm>
      </p:grpSpPr>
      <p:sp>
        <p:nvSpPr>
          <p:cNvPr id="4" name="Rettangolo 8" hidden="0"/>
          <p:cNvSpPr/>
          <p:nvPr isPhoto="0" userDrawn="0"/>
        </p:nvSpPr>
        <p:spPr bwMode="auto">
          <a:xfrm>
            <a:off x="0" y="0"/>
            <a:ext cx="6199632" cy="1819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 name="Rectangle 9" hidden="0"/>
          <p:cNvSpPr>
            <a:spLocks noAdjustHandles="1" noChangeArrowheads="1" noChangeAspect="1" noChangeShapeType="1" noEditPoints="1" noGrp="1" noMove="1" noResize="1" noRot="1" noTextEdit="1"/>
          </p:cNvSpPr>
          <p:nvPr isPhoto="0" userDrawn="0"/>
        </p:nvSpPr>
        <p:spPr bwMode="auto">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6" name="Picture 11" hidden="0"/>
          <p:cNvPicPr>
            <a:picLocks noAdjustHandles="1" noChangeAspect="1" noChangeArrowheads="1" noChangeShapeType="1" noEditPoints="1" noGrp="1" noMove="1" noResize="1" noRot="1" noCrop="1"/>
          </p:cNvPicPr>
          <p:nvPr isPhoto="0" userDrawn="0"/>
        </p:nvPicPr>
        <p:blipFill>
          <a:blip r:embed="rId2"/>
          <a:stretch/>
        </p:blipFill>
        <p:spPr bwMode="auto">
          <a:xfrm>
            <a:off x="0" y="0"/>
            <a:ext cx="12192000" cy="6858000"/>
          </a:xfrm>
          <a:prstGeom prst="rect">
            <a:avLst/>
          </a:prstGeom>
        </p:spPr>
      </p:pic>
      <p:sp>
        <p:nvSpPr>
          <p:cNvPr id="7" name="TextBox 7" hidden="0"/>
          <p:cNvSpPr>
            <a:spLocks noAdjustHandles="0" noChangeArrowheads="0"/>
          </p:cNvSpPr>
          <p:nvPr isPhoto="0" userDrawn="0"/>
        </p:nvSpPr>
        <p:spPr bwMode="auto">
          <a:xfrm>
            <a:off x="6585882" y="4267832"/>
            <a:ext cx="4805995" cy="1401448"/>
          </a:xfrm>
          <a:prstGeom prst="rect">
            <a:avLst/>
          </a:prstGeom>
        </p:spPr>
        <p:txBody>
          <a:bodyPr vert="horz" lIns="91440" tIns="45720" rIns="91440" bIns="45720" rtlCol="0" anchor="t"/>
          <a:lstStyle/>
          <a:p>
            <a:pPr>
              <a:lnSpc>
                <a:spcPct val="80000"/>
              </a:lnSpc>
              <a:spcBef>
                <a:spcPts val="0"/>
              </a:spcBef>
              <a:spcAft>
                <a:spcPts val="600"/>
              </a:spcAft>
              <a:defRPr/>
            </a:pPr>
            <a:r>
              <a:rPr lang="en-US" sz="4400" b="1">
                <a:solidFill>
                  <a:srgbClr val="000000"/>
                </a:solidFill>
                <a:latin typeface="+mj-lt"/>
                <a:ea typeface="+mj-ea"/>
                <a:cs typeface="+mj-cs"/>
                <a:highlight>
                  <a:srgbClr val="F89645"/>
                </a:highlight>
              </a:rPr>
              <a:t>ONE-PIECE-FLOW</a:t>
            </a:r>
            <a:endParaRPr/>
          </a:p>
          <a:p>
            <a:pPr>
              <a:lnSpc>
                <a:spcPct val="80000"/>
              </a:lnSpc>
              <a:spcBef>
                <a:spcPts val="0"/>
              </a:spcBef>
              <a:spcAft>
                <a:spcPts val="600"/>
              </a:spcAft>
              <a:defRPr/>
            </a:pPr>
            <a:r>
              <a:rPr lang="en-US" sz="2800">
                <a:solidFill>
                  <a:srgbClr val="000000"/>
                </a:solidFill>
                <a:latin typeface="+mj-lt"/>
                <a:ea typeface="+mj-ea"/>
                <a:cs typeface="+mj-cs"/>
              </a:rPr>
              <a:t>Ridurre</a:t>
            </a:r>
            <a:r>
              <a:rPr lang="en-US" sz="2800">
                <a:solidFill>
                  <a:srgbClr val="000000"/>
                </a:solidFill>
                <a:latin typeface="+mj-lt"/>
                <a:ea typeface="+mj-ea"/>
                <a:cs typeface="+mj-cs"/>
              </a:rPr>
              <a:t> </a:t>
            </a:r>
            <a:r>
              <a:rPr lang="en-US" sz="2800">
                <a:solidFill>
                  <a:srgbClr val="000000"/>
                </a:solidFill>
                <a:latin typeface="+mj-lt"/>
                <a:ea typeface="+mj-ea"/>
                <a:cs typeface="+mj-cs"/>
              </a:rPr>
              <a:t>i</a:t>
            </a:r>
            <a:r>
              <a:rPr lang="en-US" sz="2800">
                <a:solidFill>
                  <a:srgbClr val="000000"/>
                </a:solidFill>
                <a:latin typeface="+mj-lt"/>
                <a:ea typeface="+mj-ea"/>
                <a:cs typeface="+mj-cs"/>
              </a:rPr>
              <a:t> </a:t>
            </a:r>
            <a:r>
              <a:rPr lang="en-US" sz="2800">
                <a:solidFill>
                  <a:srgbClr val="000000"/>
                </a:solidFill>
                <a:latin typeface="+mj-lt"/>
                <a:ea typeface="+mj-ea"/>
                <a:cs typeface="+mj-cs"/>
              </a:rPr>
              <a:t>lotti</a:t>
            </a:r>
            <a:r>
              <a:rPr lang="en-US" sz="2800">
                <a:solidFill>
                  <a:srgbClr val="000000"/>
                </a:solidFill>
                <a:latin typeface="+mj-lt"/>
                <a:ea typeface="+mj-ea"/>
                <a:cs typeface="+mj-cs"/>
              </a:rPr>
              <a:t> per </a:t>
            </a:r>
            <a:r>
              <a:rPr lang="en-US" sz="2800">
                <a:solidFill>
                  <a:srgbClr val="000000"/>
                </a:solidFill>
                <a:latin typeface="+mj-lt"/>
                <a:ea typeface="+mj-ea"/>
                <a:cs typeface="+mj-cs"/>
              </a:rPr>
              <a:t>ridurre</a:t>
            </a:r>
            <a:r>
              <a:rPr lang="en-US" sz="2800">
                <a:solidFill>
                  <a:srgbClr val="000000"/>
                </a:solidFill>
                <a:latin typeface="+mj-lt"/>
                <a:ea typeface="+mj-ea"/>
                <a:cs typeface="+mj-cs"/>
              </a:rPr>
              <a:t> </a:t>
            </a:r>
            <a:r>
              <a:rPr lang="en-US" sz="2800">
                <a:solidFill>
                  <a:srgbClr val="000000"/>
                </a:solidFill>
                <a:latin typeface="+mj-lt"/>
                <a:ea typeface="+mj-ea"/>
                <a:cs typeface="+mj-cs"/>
              </a:rPr>
              <a:t>gli</a:t>
            </a:r>
            <a:r>
              <a:rPr lang="en-US" sz="2800">
                <a:solidFill>
                  <a:srgbClr val="000000"/>
                </a:solidFill>
                <a:latin typeface="+mj-lt"/>
                <a:ea typeface="+mj-ea"/>
                <a:cs typeface="+mj-cs"/>
              </a:rPr>
              <a:t> </a:t>
            </a:r>
            <a:r>
              <a:rPr lang="en-US" sz="2800">
                <a:solidFill>
                  <a:srgbClr val="000000"/>
                </a:solidFill>
                <a:latin typeface="+mj-lt"/>
                <a:ea typeface="+mj-ea"/>
                <a:cs typeface="+mj-cs"/>
              </a:rPr>
              <a:t>sprechi</a:t>
            </a:r>
            <a:endParaRPr lang="en-US" sz="2800">
              <a:solidFill>
                <a:srgbClr val="000000"/>
              </a:solidFill>
              <a:latin typeface="+mj-lt"/>
              <a:ea typeface="+mj-ea"/>
              <a:cs typeface="+mj-cs"/>
            </a:endParaRPr>
          </a:p>
        </p:txBody>
      </p:sp>
      <p:sp>
        <p:nvSpPr>
          <p:cNvPr id="8" name="Freeform 49" hidden="0"/>
          <p:cNvSpPr>
            <a:spLocks noAdjustHandles="1" noChangeArrowheads="1" noChangeAspect="1" noChangeShapeType="1" noEditPoints="1" noGrp="1" noMove="1" noResize="1" noRot="1" noTextEdit="1"/>
          </p:cNvSpPr>
          <p:nvPr isPhoto="0" userDrawn="0"/>
        </p:nvSpPr>
        <p:spPr bwMode="auto">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fill="norm" stroke="1" extrusionOk="0">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9" name="Immagine 3" descr="Immagine che contiene testo, mappa&#10;&#10;Descrizione generata automaticamente" hidden="0"/>
          <p:cNvPicPr>
            <a:picLocks noChangeAspect="1"/>
          </p:cNvPicPr>
          <p:nvPr isPhoto="0" userDrawn="0"/>
        </p:nvPicPr>
        <p:blipFill>
          <a:blip r:embed="rId3">
            <a:alphaModFix/>
          </a:blip>
          <a:stretch/>
        </p:blipFill>
        <p:spPr bwMode="auto">
          <a:xfrm>
            <a:off x="1" y="563591"/>
            <a:ext cx="5478085" cy="6303884"/>
          </a:xfrm>
          <a:custGeom>
            <a:avLst/>
            <a:gdLst/>
            <a:ahLst/>
            <a:cxnLst/>
            <a:rect l="l" t="t" r="r" b="b"/>
            <a:pathLst>
              <a:path w="5298683" h="6097438" fill="norm" stroke="1" extrusionOk="0">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tint val="95000"/>
            <a:satMod val="170000"/>
          </a:schemeClr>
        </a:solidFill>
      </p:bgPr>
    </p:bg>
    <p:spTree>
      <p:nvGrpSpPr>
        <p:cNvPr id="1" name="" hidden="0"/>
        <p:cNvGrpSpPr/>
        <p:nvPr isPhoto="0" userDrawn="0"/>
      </p:nvGrpSpPr>
      <p:grpSpPr bwMode="auto">
        <a:xfrm>
          <a:off x="0" y="0"/>
          <a:ext cx="0" cy="0"/>
          <a:chOff x="0" y="0"/>
          <a:chExt cx="0" cy="0"/>
        </a:xfrm>
      </p:grpSpPr>
      <p:sp>
        <p:nvSpPr>
          <p:cNvPr id="4" name="Rettangolo 8" hidden="0"/>
          <p:cNvSpPr/>
          <p:nvPr isPhoto="0" userDrawn="0"/>
        </p:nvSpPr>
        <p:spPr bwMode="auto">
          <a:xfrm>
            <a:off x="-2335" y="0"/>
            <a:ext cx="12194335" cy="17521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 name="Freeform: Shape 12" hidden="0"/>
          <p:cNvSpPr>
            <a:spLocks noAdjustHandles="1" noChangeArrowheads="1" noChangeAspect="1" noChangeShapeType="1" noEditPoints="1" noGrp="1" noMove="1" noResize="1" noRot="1" noTextEdit="1"/>
          </p:cNvSpPr>
          <p:nvPr isPhoto="0" userDrawn="0"/>
        </p:nvSpPr>
        <p:spPr bwMode="auto">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fill="norm" stroke="1"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6" name="Freeform: Shape 14" hidden="0"/>
          <p:cNvSpPr>
            <a:spLocks noAdjustHandles="1" noChangeArrowheads="1" noChangeAspect="1" noChangeShapeType="1" noEditPoints="1" noGrp="1" noMove="1" noResize="1" noRot="1" noTextEdit="1"/>
          </p:cNvSpPr>
          <p:nvPr isPhoto="0" userDrawn="0"/>
        </p:nvSpPr>
        <p:spPr bwMode="auto">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fill="norm" stroke="1" extrusionOk="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7" name="TextBox 1" hidden="0"/>
          <p:cNvSpPr>
            <a:spLocks noAdjustHandles="0" noChangeArrowheads="0"/>
          </p:cNvSpPr>
          <p:nvPr isPhoto="0" userDrawn="0"/>
        </p:nvSpPr>
        <p:spPr bwMode="auto">
          <a:xfrm>
            <a:off x="750242" y="632990"/>
            <a:ext cx="4062643" cy="1043409"/>
          </a:xfrm>
          <a:prstGeom prst="rect">
            <a:avLst/>
          </a:prstGeom>
        </p:spPr>
        <p:txBody>
          <a:bodyPr vert="horz" lIns="91440" tIns="45720" rIns="91440" bIns="45720" rtlCol="0" anchor="ctr"/>
          <a:lstStyle/>
          <a:p>
            <a:pPr>
              <a:lnSpc>
                <a:spcPct val="90000"/>
              </a:lnSpc>
              <a:spcBef>
                <a:spcPts val="0"/>
              </a:spcBef>
              <a:spcAft>
                <a:spcPts val="600"/>
              </a:spcAft>
              <a:defRPr/>
            </a:pPr>
            <a:r>
              <a:rPr lang="en-US" sz="3600" b="1">
                <a:solidFill>
                  <a:schemeClr val="tx1"/>
                </a:solidFill>
                <a:latin typeface="+mj-lt"/>
                <a:ea typeface="+mj-ea"/>
                <a:cs typeface="+mj-cs"/>
              </a:rPr>
              <a:t>One-Piece-Flow</a:t>
            </a:r>
            <a:endParaRPr/>
          </a:p>
        </p:txBody>
      </p:sp>
      <p:sp>
        <p:nvSpPr>
          <p:cNvPr id="8" name="TextBox 2" hidden="0"/>
          <p:cNvSpPr>
            <a:spLocks noAdjustHandles="0" noChangeArrowheads="0"/>
          </p:cNvSpPr>
          <p:nvPr isPhoto="0" userDrawn="0"/>
        </p:nvSpPr>
        <p:spPr bwMode="auto">
          <a:xfrm>
            <a:off x="518474" y="1774372"/>
            <a:ext cx="4064409" cy="2754086"/>
          </a:xfrm>
          <a:prstGeom prst="rect">
            <a:avLst/>
          </a:prstGeom>
        </p:spPr>
        <p:txBody>
          <a:bodyPr vert="horz" lIns="91440" tIns="45720" rIns="91440" bIns="45720" rtlCol="0" anchor="t"/>
          <a:lstStyle/>
          <a:p>
            <a:pPr>
              <a:lnSpc>
                <a:spcPct val="90000"/>
              </a:lnSpc>
              <a:spcAft>
                <a:spcPts val="600"/>
              </a:spcAft>
              <a:defRPr/>
            </a:pPr>
            <a:r>
              <a:rPr lang="it-IT"/>
              <a:t>Un processo produttivo configurato secondo i princìpi del </a:t>
            </a:r>
            <a:r>
              <a:rPr lang="it-IT"/>
              <a:t>One</a:t>
            </a:r>
            <a:r>
              <a:rPr lang="it-IT"/>
              <a:t>-</a:t>
            </a:r>
            <a:r>
              <a:rPr lang="it-IT"/>
              <a:t>Piece</a:t>
            </a:r>
            <a:r>
              <a:rPr lang="it-IT"/>
              <a:t>-Flow prevede che in ogni </a:t>
            </a:r>
            <a:r>
              <a:rPr lang="it-IT" i="1"/>
              <a:t>stazione</a:t>
            </a:r>
            <a:r>
              <a:rPr lang="it-IT"/>
              <a:t> si lavori (e si trasferisca alla successiva) </a:t>
            </a:r>
            <a:r>
              <a:rPr lang="it-IT" b="1"/>
              <a:t>una sola unità di prodotto </a:t>
            </a:r>
            <a:r>
              <a:rPr lang="it-IT"/>
              <a:t>per volta senza attendere che l’intero lotto sia stato completato.</a:t>
            </a:r>
            <a:endParaRPr/>
          </a:p>
        </p:txBody>
      </p:sp>
      <p:pic>
        <p:nvPicPr>
          <p:cNvPr id="9" name="ONE PIECE FLOW versus BATCH PRODUCTION - Lean Manufacturing.mp4" descr="ONE PIECE FLOW versus BATCH PRODUCTION - Lean Manufacturing.mp4" hidden="0">
            <a:hlinkClick r:id="" action="ppaction://media"/>
          </p:cNvPr>
          <p:cNvPicPr>
            <a:picLocks noChangeAspect="1"/>
          </p:cNvPicPr>
          <p:nvPr isPhoto="0" userDrawn="0">
            <a:videoFile r:link="rId4"/>
            <p:extLst>
              <p:ext uri="{DAA4B4D4-6D71-4841-9C94-3DE7FCFB9230}">
                <p14:media xmlns:p14="http://schemas.microsoft.com/office/powerpoint/2010/main" r:embed="rId3"/>
              </p:ext>
            </p:extLst>
          </p:nvPr>
        </p:nvPicPr>
        <p:blipFill>
          <a:blip r:embed="rId2"/>
          <a:stretch/>
        </p:blipFill>
        <p:spPr bwMode="auto">
          <a:xfrm>
            <a:off x="5650348" y="764498"/>
            <a:ext cx="6541652" cy="4906238"/>
          </a:xfrm>
          <a:prstGeom prst="rect">
            <a:avLst/>
          </a:prstGeom>
        </p:spPr>
      </p:pic>
      <p:pic>
        <p:nvPicPr>
          <p:cNvPr id="10" name="Immagine 9" hidden="0"/>
          <p:cNvPicPr>
            <a:picLocks noChangeAspect="1"/>
          </p:cNvPicPr>
          <p:nvPr isPhoto="0" userDrawn="0"/>
        </p:nvPicPr>
        <p:blipFill>
          <a:blip r:embed="rId5">
            <a:duotone>
              <a:schemeClr val="accent4">
                <a:shade val="45000"/>
                <a:satMod val="135000"/>
              </a:schemeClr>
              <a:prstClr val="white"/>
            </a:duotone>
          </a:blip>
          <a:stretch/>
        </p:blipFill>
        <p:spPr bwMode="auto">
          <a:xfrm>
            <a:off x="11830238" y="6629558"/>
            <a:ext cx="361762" cy="228442"/>
          </a:xfrm>
          <a:prstGeom prst="flowChartConnector">
            <a:avLst/>
          </a:prstGeom>
        </p:spPr>
      </p:pic>
    </p:spTree>
  </p:cSld>
  <p:clrMapOvr>
    <a:overrideClrMapping accent1="accent1" accent2="accent2" accent3="accent3" accent4="accent4" accent5="accent5" accent6="accent6" bg1="dk1" bg2="dk2" folHlink="folHlink" hlink="hlink" tx1="lt1" tx2="lt2"/>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extBox 2" hidden="0"/>
          <p:cNvSpPr>
            <a:spLocks noAdjustHandles="0" noChangeArrowheads="0"/>
          </p:cNvSpPr>
          <p:nvPr isPhoto="0" userDrawn="0"/>
        </p:nvSpPr>
        <p:spPr bwMode="auto">
          <a:xfrm>
            <a:off x="760021" y="1685320"/>
            <a:ext cx="11063895" cy="4524315"/>
          </a:xfrm>
          <a:prstGeom prst="rect">
            <a:avLst/>
          </a:prstGeom>
          <a:noFill/>
        </p:spPr>
        <p:txBody>
          <a:bodyPr wrap="square" rtlCol="0">
            <a:spAutoFit/>
          </a:bodyPr>
          <a:lstStyle/>
          <a:p>
            <a:pPr>
              <a:defRPr/>
            </a:pPr>
            <a:r>
              <a:rPr lang="it-IT" sz="2400"/>
              <a:t>Per poterlo implementare:</a:t>
            </a:r>
            <a:endParaRPr/>
          </a:p>
          <a:p>
            <a:pPr marL="562737" indent="-562737">
              <a:buFont typeface="Arial"/>
              <a:buChar char="•"/>
              <a:defRPr/>
            </a:pPr>
            <a:r>
              <a:rPr lang="it-IT" sz="2400"/>
              <a:t>il tempo d’attrezzaggio deve essere ridotto;</a:t>
            </a:r>
            <a:endParaRPr/>
          </a:p>
          <a:p>
            <a:pPr marL="562737" indent="-562737">
              <a:buFont typeface="Arial"/>
              <a:buChar char="•"/>
              <a:defRPr/>
            </a:pPr>
            <a:r>
              <a:rPr lang="it-IT" sz="2400">
                <a:solidFill>
                  <a:srgbClr val="000000"/>
                </a:solidFill>
              </a:rPr>
              <a:t>“</a:t>
            </a:r>
            <a:r>
              <a:rPr lang="it-IT" sz="2400">
                <a:solidFill>
                  <a:srgbClr val="000000"/>
                </a:solidFill>
              </a:rPr>
              <a:t>One</a:t>
            </a:r>
            <a:r>
              <a:rPr lang="it-IT" sz="2400">
                <a:solidFill>
                  <a:srgbClr val="000000"/>
                </a:solidFill>
              </a:rPr>
              <a:t> </a:t>
            </a:r>
            <a:r>
              <a:rPr lang="it-IT" sz="2400">
                <a:solidFill>
                  <a:srgbClr val="000000"/>
                </a:solidFill>
              </a:rPr>
              <a:t>piece</a:t>
            </a:r>
            <a:r>
              <a:rPr lang="it-IT" sz="2400">
                <a:solidFill>
                  <a:srgbClr val="000000"/>
                </a:solidFill>
              </a:rPr>
              <a:t>” non va preso troppo letteralmente: può significare lotti molto piccoli</a:t>
            </a:r>
            <a:endParaRPr/>
          </a:p>
          <a:p>
            <a:pPr marL="562737" indent="-562737">
              <a:buFont typeface="Arial"/>
              <a:buChar char="•"/>
              <a:defRPr/>
            </a:pPr>
            <a:endParaRPr lang="it-IT" sz="2400">
              <a:solidFill>
                <a:srgbClr val="000000"/>
              </a:solidFill>
            </a:endParaRPr>
          </a:p>
          <a:p>
            <a:pPr>
              <a:defRPr/>
            </a:pPr>
            <a:r>
              <a:rPr lang="it-IT" sz="2400"/>
              <a:t>Si realizza meglio se è dedicato a una </a:t>
            </a:r>
            <a:r>
              <a:rPr lang="it-IT" sz="2400" b="1">
                <a:solidFill>
                  <a:srgbClr val="F89645"/>
                </a:solidFill>
              </a:rPr>
              <a:t>famiglia</a:t>
            </a:r>
            <a:r>
              <a:rPr lang="it-IT" sz="2400"/>
              <a:t> </a:t>
            </a:r>
            <a:r>
              <a:rPr lang="it-IT" sz="2400" u="sng"/>
              <a:t>stabilizzata</a:t>
            </a:r>
            <a:r>
              <a:rPr lang="it-IT" sz="2400"/>
              <a:t> di prodotti, così da rendere minime le variazioni tra un elemento ed un altro (e </a:t>
            </a:r>
            <a:r>
              <a:rPr lang="it-IT" sz="2400" u="sng"/>
              <a:t>minimizzare i set-up</a:t>
            </a:r>
            <a:r>
              <a:rPr lang="it-IT" sz="2400"/>
              <a:t>)</a:t>
            </a:r>
            <a:endParaRPr/>
          </a:p>
          <a:p>
            <a:pPr>
              <a:defRPr/>
            </a:pPr>
            <a:endParaRPr lang="it-IT" sz="2400"/>
          </a:p>
          <a:p>
            <a:pPr marL="765947" indent="-765947">
              <a:buFont typeface="Wingdings"/>
              <a:buChar char="à"/>
              <a:defRPr/>
            </a:pPr>
            <a:r>
              <a:rPr lang="it-IT" sz="2400"/>
              <a:t>mentre lavoro un pezzo, </a:t>
            </a:r>
            <a:r>
              <a:rPr lang="it-IT" sz="2400" u="sng"/>
              <a:t>in parallelo</a:t>
            </a:r>
            <a:r>
              <a:rPr lang="it-IT" sz="2400"/>
              <a:t> iniziano le attività di preparazione e set-up per il pezzo successivo</a:t>
            </a:r>
            <a:endParaRPr/>
          </a:p>
          <a:p>
            <a:pPr marL="765947" indent="-765947">
              <a:buFont typeface="Wingdings"/>
              <a:buChar char="à"/>
              <a:defRPr/>
            </a:pPr>
            <a:r>
              <a:rPr lang="it-IT" sz="2400"/>
              <a:t>con </a:t>
            </a:r>
            <a:r>
              <a:rPr lang="it-IT" sz="2400"/>
              <a:t>t</a:t>
            </a:r>
            <a:r>
              <a:rPr lang="it-IT" sz="2400" baseline="-25000"/>
              <a:t>set</a:t>
            </a:r>
            <a:r>
              <a:rPr lang="it-IT" sz="2400" baseline="-25000"/>
              <a:t>-up</a:t>
            </a:r>
            <a:r>
              <a:rPr lang="it-IT" sz="2400"/>
              <a:t> bassi, posso evitare lotti grandi (e viceversa)</a:t>
            </a:r>
            <a:endParaRPr/>
          </a:p>
          <a:p>
            <a:pPr marL="765947" indent="-765947">
              <a:buFont typeface="Wingdings"/>
              <a:buChar char="à"/>
              <a:defRPr/>
            </a:pPr>
            <a:endParaRPr lang="it-IT" sz="2400">
              <a:solidFill>
                <a:schemeClr val="accent6"/>
              </a:solidFill>
            </a:endParaRPr>
          </a:p>
          <a:p>
            <a:pPr algn="ctr">
              <a:defRPr/>
            </a:pPr>
            <a:r>
              <a:rPr lang="it-IT" sz="2400">
                <a:solidFill>
                  <a:srgbClr val="F89645"/>
                </a:solidFill>
              </a:rPr>
              <a:t>Ma</a:t>
            </a:r>
            <a:r>
              <a:rPr lang="is-IS" sz="2400">
                <a:solidFill>
                  <a:srgbClr val="F89645"/>
                </a:solidFill>
              </a:rPr>
              <a:t>… g</a:t>
            </a:r>
            <a:r>
              <a:rPr lang="it-IT" sz="2400">
                <a:solidFill>
                  <a:srgbClr val="F89645"/>
                </a:solidFill>
              </a:rPr>
              <a:t>enera</a:t>
            </a:r>
            <a:r>
              <a:rPr lang="it-IT" sz="2400">
                <a:solidFill>
                  <a:srgbClr val="F89645"/>
                </a:solidFill>
              </a:rPr>
              <a:t> un vantaggio?</a:t>
            </a:r>
            <a:endParaRPr lang="it-IT" sz="2400">
              <a:solidFill>
                <a:srgbClr val="F89645"/>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extBox 2" hidden="0"/>
          <p:cNvSpPr>
            <a:spLocks noAdjustHandles="0" noChangeArrowheads="0"/>
          </p:cNvSpPr>
          <p:nvPr isPhoto="0" userDrawn="0"/>
        </p:nvSpPr>
        <p:spPr bwMode="auto">
          <a:xfrm>
            <a:off x="563584" y="3480946"/>
            <a:ext cx="11294533" cy="2308324"/>
          </a:xfrm>
          <a:prstGeom prst="rect">
            <a:avLst/>
          </a:prstGeom>
          <a:noFill/>
        </p:spPr>
        <p:txBody>
          <a:bodyPr wrap="square" rtlCol="0">
            <a:spAutoFit/>
          </a:bodyPr>
          <a:lstStyle/>
          <a:p>
            <a:pPr>
              <a:defRPr/>
            </a:pPr>
            <a:r>
              <a:rPr lang="it-IT" sz="2400"/>
              <a:t>Ciclo composto da 3 operazioni di durata, rispettivamente, 1h;  2h; 1,5h</a:t>
            </a:r>
            <a:endParaRPr/>
          </a:p>
          <a:p>
            <a:pPr>
              <a:defRPr/>
            </a:pPr>
            <a:r>
              <a:rPr lang="it-IT" sz="2400"/>
              <a:t>Lotto = 36 pezzi</a:t>
            </a:r>
            <a:endParaRPr/>
          </a:p>
          <a:p>
            <a:pPr>
              <a:defRPr/>
            </a:pPr>
            <a:endParaRPr lang="it-IT" sz="2400"/>
          </a:p>
          <a:p>
            <a:pPr>
              <a:defRPr/>
            </a:pPr>
            <a:r>
              <a:rPr lang="it-IT" sz="2400">
                <a:highlight>
                  <a:srgbClr val="F89645"/>
                </a:highlight>
              </a:rPr>
              <a:t>ORGANIZZAZIONE </a:t>
            </a:r>
            <a:r>
              <a:rPr lang="it-IT" sz="2400" b="1">
                <a:highlight>
                  <a:srgbClr val="F89645"/>
                </a:highlight>
              </a:rPr>
              <a:t>non-Lean</a:t>
            </a:r>
            <a:r>
              <a:rPr lang="it-IT" sz="2400">
                <a:highlight>
                  <a:srgbClr val="F89645"/>
                </a:highlight>
              </a:rPr>
              <a:t> (</a:t>
            </a:r>
            <a:r>
              <a:rPr lang="it-IT" sz="2400" b="1">
                <a:highlight>
                  <a:srgbClr val="F89645"/>
                </a:highlight>
              </a:rPr>
              <a:t>a lotti e code</a:t>
            </a:r>
            <a:r>
              <a:rPr lang="it-IT" sz="2400">
                <a:highlight>
                  <a:srgbClr val="F89645"/>
                </a:highlight>
              </a:rPr>
              <a:t>)</a:t>
            </a:r>
            <a:endParaRPr/>
          </a:p>
          <a:p>
            <a:pPr>
              <a:defRPr/>
            </a:pPr>
            <a:r>
              <a:rPr lang="it-IT" sz="2400"/>
              <a:t>Tempo totale del lotto = </a:t>
            </a:r>
            <a:r>
              <a:rPr lang="it-IT" sz="2400" b="1"/>
              <a:t>1h*36 + 2h*36 + 1,5h*36 = 162h</a:t>
            </a:r>
            <a:endParaRPr/>
          </a:p>
          <a:p>
            <a:pPr>
              <a:defRPr/>
            </a:pPr>
            <a:r>
              <a:rPr lang="it-IT" sz="2400"/>
              <a:t>Tempo di ottenimento del primo pezzo = </a:t>
            </a:r>
            <a:r>
              <a:rPr lang="it-IT" sz="2400" b="1"/>
              <a:t>1h*36 + 2h*36 + 1,5h*1 = 109,5h</a:t>
            </a:r>
            <a:endParaRPr/>
          </a:p>
        </p:txBody>
      </p:sp>
      <p:grpSp>
        <p:nvGrpSpPr>
          <p:cNvPr id="5" name="Gruppo 16" hidden="0"/>
          <p:cNvGrpSpPr/>
          <p:nvPr isPhoto="0" userDrawn="0"/>
        </p:nvGrpSpPr>
        <p:grpSpPr bwMode="auto">
          <a:xfrm>
            <a:off x="3516242" y="1463201"/>
            <a:ext cx="5159514" cy="1805705"/>
            <a:chOff x="3516249" y="1739954"/>
            <a:chExt cx="5159514" cy="1805705"/>
          </a:xfrm>
        </p:grpSpPr>
        <p:pic>
          <p:nvPicPr>
            <p:cNvPr id="6" name="Picture 1" descr="Schermata 2010-09-27 a 16.21.54.png" hidden="0"/>
            <p:cNvPicPr>
              <a:picLocks noChangeAspect="1"/>
            </p:cNvPicPr>
            <p:nvPr isPhoto="0" userDrawn="0"/>
          </p:nvPicPr>
          <p:blipFill>
            <a:blip r:embed="rId2"/>
            <a:stretch/>
          </p:blipFill>
          <p:spPr bwMode="auto">
            <a:xfrm>
              <a:off x="3516249" y="1739954"/>
              <a:ext cx="5159514" cy="1598416"/>
            </a:xfrm>
            <a:prstGeom prst="rect">
              <a:avLst/>
            </a:prstGeom>
          </p:spPr>
        </p:pic>
        <p:sp>
          <p:nvSpPr>
            <p:cNvPr id="7" name="CasellaDiTesto 18" hidden="0"/>
            <p:cNvSpPr>
              <a:spLocks noAdjustHandles="0" noChangeArrowheads="0"/>
            </p:cNvSpPr>
            <p:nvPr isPhoto="0" userDrawn="0"/>
          </p:nvSpPr>
          <p:spPr bwMode="auto">
            <a:xfrm>
              <a:off x="4170025" y="3176328"/>
              <a:ext cx="671441" cy="369332"/>
            </a:xfrm>
            <a:prstGeom prst="rect">
              <a:avLst/>
            </a:prstGeom>
            <a:noFill/>
          </p:spPr>
          <p:txBody>
            <a:bodyPr wrap="square" rtlCol="0">
              <a:spAutoFit/>
            </a:bodyPr>
            <a:lstStyle/>
            <a:p>
              <a:pPr>
                <a:defRPr/>
              </a:pPr>
              <a:r>
                <a:rPr lang="it-IT"/>
                <a:t>1h</a:t>
              </a:r>
              <a:endParaRPr/>
            </a:p>
          </p:txBody>
        </p:sp>
        <p:sp>
          <p:nvSpPr>
            <p:cNvPr id="8" name="CasellaDiTesto 19" hidden="0"/>
            <p:cNvSpPr>
              <a:spLocks noAdjustHandles="0" noChangeArrowheads="0"/>
            </p:cNvSpPr>
            <p:nvPr isPhoto="0" userDrawn="0"/>
          </p:nvSpPr>
          <p:spPr bwMode="auto">
            <a:xfrm>
              <a:off x="5910473" y="3176328"/>
              <a:ext cx="671441" cy="369332"/>
            </a:xfrm>
            <a:prstGeom prst="rect">
              <a:avLst/>
            </a:prstGeom>
            <a:noFill/>
          </p:spPr>
          <p:txBody>
            <a:bodyPr wrap="square" rtlCol="0">
              <a:spAutoFit/>
            </a:bodyPr>
            <a:lstStyle/>
            <a:p>
              <a:pPr>
                <a:defRPr/>
              </a:pPr>
              <a:r>
                <a:rPr lang="it-IT"/>
                <a:t>2h</a:t>
              </a:r>
              <a:endParaRPr/>
            </a:p>
          </p:txBody>
        </p:sp>
        <p:sp>
          <p:nvSpPr>
            <p:cNvPr id="9" name="CasellaDiTesto 20" hidden="0"/>
            <p:cNvSpPr>
              <a:spLocks noAdjustHandles="0" noChangeArrowheads="0"/>
            </p:cNvSpPr>
            <p:nvPr isPhoto="0" userDrawn="0"/>
          </p:nvSpPr>
          <p:spPr bwMode="auto">
            <a:xfrm>
              <a:off x="7430057" y="3176328"/>
              <a:ext cx="892314" cy="369332"/>
            </a:xfrm>
            <a:prstGeom prst="rect">
              <a:avLst/>
            </a:prstGeom>
            <a:noFill/>
          </p:spPr>
          <p:txBody>
            <a:bodyPr wrap="square" rtlCol="0">
              <a:spAutoFit/>
            </a:bodyPr>
            <a:lstStyle/>
            <a:p>
              <a:pPr>
                <a:defRPr/>
              </a:pPr>
              <a:r>
                <a:rPr lang="it-IT"/>
                <a:t>1,5h</a:t>
              </a:r>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extBox 2" hidden="0"/>
          <p:cNvSpPr>
            <a:spLocks noAdjustHandles="0" noChangeArrowheads="0"/>
          </p:cNvSpPr>
          <p:nvPr isPhoto="0" userDrawn="0"/>
        </p:nvSpPr>
        <p:spPr bwMode="auto">
          <a:xfrm>
            <a:off x="563584" y="3480946"/>
            <a:ext cx="11294533" cy="2393604"/>
          </a:xfrm>
          <a:prstGeom prst="rect">
            <a:avLst/>
          </a:prstGeom>
          <a:noFill/>
        </p:spPr>
        <p:txBody>
          <a:bodyPr wrap="square" rtlCol="0">
            <a:spAutoFit/>
          </a:bodyPr>
          <a:lstStyle/>
          <a:p>
            <a:pPr>
              <a:defRPr/>
            </a:pPr>
            <a:r>
              <a:rPr lang="it-IT" sz="2400"/>
              <a:t>Ciclo composto da 3 operazioni di durata, rispettivamente, 1h;  2h; 1,5h</a:t>
            </a:r>
            <a:endParaRPr/>
          </a:p>
          <a:p>
            <a:pPr>
              <a:defRPr/>
            </a:pPr>
            <a:r>
              <a:rPr lang="it-IT" sz="2400"/>
              <a:t>Lotto = 36 pezzi</a:t>
            </a:r>
            <a:endParaRPr/>
          </a:p>
          <a:p>
            <a:pPr>
              <a:defRPr/>
            </a:pPr>
            <a:endParaRPr lang="it-IT" sz="2400"/>
          </a:p>
          <a:p>
            <a:pPr>
              <a:defRPr/>
            </a:pPr>
            <a:r>
              <a:rPr lang="it-IT" sz="2400">
                <a:highlight>
                  <a:srgbClr val="F89645"/>
                </a:highlight>
              </a:rPr>
              <a:t>ORGANIZZAZIONE </a:t>
            </a:r>
            <a:r>
              <a:rPr lang="it-IT" sz="2400" b="1">
                <a:highlight>
                  <a:srgbClr val="F89645"/>
                </a:highlight>
              </a:rPr>
              <a:t>Lean</a:t>
            </a:r>
            <a:endParaRPr/>
          </a:p>
          <a:p>
            <a:pPr>
              <a:defRPr/>
            </a:pPr>
            <a:r>
              <a:rPr lang="it-IT" sz="2400"/>
              <a:t>Tempo totale del lotto = </a:t>
            </a:r>
            <a:r>
              <a:rPr lang="it-IT" sz="2400" b="1"/>
              <a:t>1h + 2h + 1,5h + 35*2h = 74,5h</a:t>
            </a:r>
            <a:endParaRPr/>
          </a:p>
          <a:p>
            <a:pPr>
              <a:defRPr/>
            </a:pPr>
            <a:r>
              <a:rPr lang="it-IT" sz="2400"/>
              <a:t>Tempo di ottenimento del primo pezzo = </a:t>
            </a:r>
            <a:r>
              <a:rPr lang="it-IT" sz="2400" b="1"/>
              <a:t>1h + 2h +1,5h = 4,5h</a:t>
            </a:r>
            <a:endParaRPr/>
          </a:p>
        </p:txBody>
      </p:sp>
      <p:sp>
        <p:nvSpPr>
          <p:cNvPr id="5" name="Rettangolo 8" hidden="0"/>
          <p:cNvSpPr/>
          <p:nvPr isPhoto="0" userDrawn="0"/>
        </p:nvSpPr>
        <p:spPr bwMode="auto">
          <a:xfrm>
            <a:off x="3657600" y="4995606"/>
            <a:ext cx="1846318" cy="3809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p>
        </p:txBody>
      </p:sp>
      <p:sp>
        <p:nvSpPr>
          <p:cNvPr id="6" name="CasellaDiTesto 11" hidden="0"/>
          <p:cNvSpPr>
            <a:spLocks noAdjustHandles="0" noChangeArrowheads="0"/>
          </p:cNvSpPr>
          <p:nvPr isPhoto="0" userDrawn="0"/>
        </p:nvSpPr>
        <p:spPr bwMode="auto">
          <a:xfrm>
            <a:off x="6210850" y="4053611"/>
            <a:ext cx="1501914" cy="369332"/>
          </a:xfrm>
          <a:prstGeom prst="rect">
            <a:avLst/>
          </a:prstGeom>
          <a:noFill/>
        </p:spPr>
        <p:txBody>
          <a:bodyPr wrap="square" rtlCol="0">
            <a:spAutoFit/>
          </a:bodyPr>
          <a:lstStyle/>
          <a:p>
            <a:pPr>
              <a:defRPr/>
            </a:pPr>
            <a:r>
              <a:rPr lang="it-IT" b="1">
                <a:solidFill>
                  <a:srgbClr val="FF0000"/>
                </a:solidFill>
              </a:rPr>
              <a:t>Pezzo 1</a:t>
            </a:r>
            <a:endParaRPr/>
          </a:p>
        </p:txBody>
      </p:sp>
      <p:cxnSp>
        <p:nvCxnSpPr>
          <p:cNvPr id="7" name="Connettore 2 12" hidden="0"/>
          <p:cNvCxnSpPr>
            <a:cxnSpLocks/>
            <a:stCxn id="6" idx="1"/>
            <a:endCxn id="5" idx="0"/>
          </p:cNvCxnSpPr>
          <p:nvPr isPhoto="0" userDrawn="0"/>
        </p:nvCxnSpPr>
        <p:spPr bwMode="auto">
          <a:xfrm flipH="1">
            <a:off x="4580759" y="4238277"/>
            <a:ext cx="1630091" cy="75733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CasellaDiTesto 13" hidden="0"/>
          <p:cNvSpPr>
            <a:spLocks noAdjustHandles="0" noChangeArrowheads="0"/>
          </p:cNvSpPr>
          <p:nvPr isPhoto="0" userDrawn="0"/>
        </p:nvSpPr>
        <p:spPr bwMode="auto">
          <a:xfrm>
            <a:off x="8834420" y="4319068"/>
            <a:ext cx="2464902" cy="369332"/>
          </a:xfrm>
          <a:prstGeom prst="rect">
            <a:avLst/>
          </a:prstGeom>
          <a:noFill/>
        </p:spPr>
        <p:txBody>
          <a:bodyPr wrap="square" rtlCol="0">
            <a:spAutoFit/>
          </a:bodyPr>
          <a:lstStyle/>
          <a:p>
            <a:pPr>
              <a:defRPr/>
            </a:pPr>
            <a:r>
              <a:rPr lang="it-IT" b="1">
                <a:solidFill>
                  <a:srgbClr val="FF0000"/>
                </a:solidFill>
              </a:rPr>
              <a:t>Pezzi da 2 a 36</a:t>
            </a:r>
            <a:endParaRPr/>
          </a:p>
        </p:txBody>
      </p:sp>
      <p:sp>
        <p:nvSpPr>
          <p:cNvPr id="9" name="Rettangolo 14" hidden="0"/>
          <p:cNvSpPr/>
          <p:nvPr isPhoto="0" userDrawn="0"/>
        </p:nvSpPr>
        <p:spPr bwMode="auto">
          <a:xfrm>
            <a:off x="6170710" y="4995606"/>
            <a:ext cx="422589"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p>
        </p:txBody>
      </p:sp>
      <p:cxnSp>
        <p:nvCxnSpPr>
          <p:cNvPr id="10" name="Connettore 2 15" hidden="0"/>
          <p:cNvCxnSpPr>
            <a:cxnSpLocks/>
            <a:stCxn id="8" idx="1"/>
            <a:endCxn id="9" idx="0"/>
          </p:cNvCxnSpPr>
          <p:nvPr isPhoto="0" userDrawn="0"/>
        </p:nvCxnSpPr>
        <p:spPr bwMode="auto">
          <a:xfrm flipH="1">
            <a:off x="6382005" y="4503734"/>
            <a:ext cx="2452415" cy="49187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ttangolo 16" hidden="0"/>
          <p:cNvSpPr/>
          <p:nvPr isPhoto="0" userDrawn="0"/>
        </p:nvSpPr>
        <p:spPr bwMode="auto">
          <a:xfrm>
            <a:off x="6680200" y="5383951"/>
            <a:ext cx="1995563"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p>
        </p:txBody>
      </p:sp>
      <p:cxnSp>
        <p:nvCxnSpPr>
          <p:cNvPr id="12" name="Connettore 1 17" hidden="0"/>
          <p:cNvCxnSpPr>
            <a:cxnSpLocks/>
            <a:stCxn id="5" idx="3"/>
            <a:endCxn id="11" idx="1"/>
          </p:cNvCxnSpPr>
          <p:nvPr isPhoto="0" userDrawn="0"/>
        </p:nvCxnSpPr>
        <p:spPr bwMode="auto">
          <a:xfrm>
            <a:off x="5503918" y="5186106"/>
            <a:ext cx="1176282" cy="3825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Immagine 3" hidden="0"/>
          <p:cNvPicPr>
            <a:picLocks noChangeAspect="1"/>
          </p:cNvPicPr>
          <p:nvPr isPhoto="0" userDrawn="0"/>
        </p:nvPicPr>
        <p:blipFill>
          <a:blip r:embed="rId2"/>
          <a:stretch/>
        </p:blipFill>
        <p:spPr bwMode="auto">
          <a:xfrm>
            <a:off x="5160682" y="5994760"/>
            <a:ext cx="6697435" cy="758750"/>
          </a:xfrm>
          <a:prstGeom prst="rect">
            <a:avLst/>
          </a:prstGeom>
          <a:ln>
            <a:noFill/>
          </a:ln>
          <a:effectLst>
            <a:outerShdw blurRad="292100" dist="139700" dir="2700000" rotWithShape="0" algn="tl">
              <a:srgbClr val="333333">
                <a:alpha val="65000"/>
              </a:srgbClr>
            </a:outerShdw>
          </a:effectLst>
        </p:spPr>
      </p:pic>
      <p:grpSp>
        <p:nvGrpSpPr>
          <p:cNvPr id="14" name="Gruppo 20" hidden="0"/>
          <p:cNvGrpSpPr/>
          <p:nvPr isPhoto="0" userDrawn="0"/>
        </p:nvGrpSpPr>
        <p:grpSpPr bwMode="auto">
          <a:xfrm>
            <a:off x="3516242" y="1463201"/>
            <a:ext cx="5159514" cy="1805705"/>
            <a:chOff x="3516249" y="1739954"/>
            <a:chExt cx="5159514" cy="1805705"/>
          </a:xfrm>
        </p:grpSpPr>
        <p:pic>
          <p:nvPicPr>
            <p:cNvPr id="15" name="Picture 1" descr="Schermata 2010-09-27 a 16.21.54.png" hidden="0"/>
            <p:cNvPicPr>
              <a:picLocks noChangeAspect="1"/>
            </p:cNvPicPr>
            <p:nvPr isPhoto="0" userDrawn="0"/>
          </p:nvPicPr>
          <p:blipFill>
            <a:blip r:embed="rId3"/>
            <a:stretch/>
          </p:blipFill>
          <p:spPr bwMode="auto">
            <a:xfrm>
              <a:off x="3516249" y="1739954"/>
              <a:ext cx="5159514" cy="1598416"/>
            </a:xfrm>
            <a:prstGeom prst="rect">
              <a:avLst/>
            </a:prstGeom>
          </p:spPr>
        </p:pic>
        <p:sp>
          <p:nvSpPr>
            <p:cNvPr id="16" name="CasellaDiTesto 22" hidden="0"/>
            <p:cNvSpPr>
              <a:spLocks noAdjustHandles="0" noChangeArrowheads="0"/>
            </p:cNvSpPr>
            <p:nvPr isPhoto="0" userDrawn="0"/>
          </p:nvSpPr>
          <p:spPr bwMode="auto">
            <a:xfrm>
              <a:off x="4170025" y="3176328"/>
              <a:ext cx="671441" cy="369332"/>
            </a:xfrm>
            <a:prstGeom prst="rect">
              <a:avLst/>
            </a:prstGeom>
            <a:noFill/>
          </p:spPr>
          <p:txBody>
            <a:bodyPr wrap="square" rtlCol="0">
              <a:spAutoFit/>
            </a:bodyPr>
            <a:lstStyle/>
            <a:p>
              <a:pPr>
                <a:defRPr/>
              </a:pPr>
              <a:r>
                <a:rPr lang="it-IT"/>
                <a:t>1h</a:t>
              </a:r>
              <a:endParaRPr/>
            </a:p>
          </p:txBody>
        </p:sp>
        <p:sp>
          <p:nvSpPr>
            <p:cNvPr id="17" name="CasellaDiTesto 23" hidden="0"/>
            <p:cNvSpPr>
              <a:spLocks noAdjustHandles="0" noChangeArrowheads="0"/>
            </p:cNvSpPr>
            <p:nvPr isPhoto="0" userDrawn="0"/>
          </p:nvSpPr>
          <p:spPr bwMode="auto">
            <a:xfrm>
              <a:off x="5910473" y="3176328"/>
              <a:ext cx="671441" cy="369332"/>
            </a:xfrm>
            <a:prstGeom prst="rect">
              <a:avLst/>
            </a:prstGeom>
            <a:noFill/>
          </p:spPr>
          <p:txBody>
            <a:bodyPr wrap="square" rtlCol="0">
              <a:spAutoFit/>
            </a:bodyPr>
            <a:lstStyle/>
            <a:p>
              <a:pPr>
                <a:defRPr/>
              </a:pPr>
              <a:r>
                <a:rPr lang="it-IT"/>
                <a:t>2h</a:t>
              </a:r>
              <a:endParaRPr/>
            </a:p>
          </p:txBody>
        </p:sp>
        <p:sp>
          <p:nvSpPr>
            <p:cNvPr id="18" name="CasellaDiTesto 24" hidden="0"/>
            <p:cNvSpPr>
              <a:spLocks noAdjustHandles="0" noChangeArrowheads="0"/>
            </p:cNvSpPr>
            <p:nvPr isPhoto="0" userDrawn="0"/>
          </p:nvSpPr>
          <p:spPr bwMode="auto">
            <a:xfrm>
              <a:off x="7430057" y="3176328"/>
              <a:ext cx="892314" cy="369332"/>
            </a:xfrm>
            <a:prstGeom prst="rect">
              <a:avLst/>
            </a:prstGeom>
            <a:noFill/>
          </p:spPr>
          <p:txBody>
            <a:bodyPr wrap="square" rtlCol="0">
              <a:spAutoFit/>
            </a:bodyPr>
            <a:lstStyle/>
            <a:p>
              <a:pPr>
                <a:defRPr/>
              </a:pPr>
              <a:r>
                <a:rPr lang="it-IT"/>
                <a:t>1,5h</a:t>
              </a:r>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extBox 2" hidden="0"/>
          <p:cNvSpPr>
            <a:spLocks noAdjustHandles="0" noChangeArrowheads="0"/>
          </p:cNvSpPr>
          <p:nvPr isPhoto="0" userDrawn="0"/>
        </p:nvSpPr>
        <p:spPr bwMode="auto">
          <a:xfrm>
            <a:off x="786384" y="1581524"/>
            <a:ext cx="10956882" cy="4609595"/>
          </a:xfrm>
          <a:prstGeom prst="rect">
            <a:avLst/>
          </a:prstGeom>
          <a:noFill/>
        </p:spPr>
        <p:txBody>
          <a:bodyPr wrap="square" rtlCol="0">
            <a:spAutoFit/>
          </a:bodyPr>
          <a:lstStyle/>
          <a:p>
            <a:pPr>
              <a:defRPr/>
            </a:pPr>
            <a:r>
              <a:rPr lang="it-IT" sz="2950"/>
              <a:t>I </a:t>
            </a:r>
            <a:r>
              <a:rPr lang="it-IT" sz="2950" b="1">
                <a:highlight>
                  <a:srgbClr val="F89645"/>
                </a:highlight>
              </a:rPr>
              <a:t>vantaggi operativi</a:t>
            </a:r>
            <a:r>
              <a:rPr lang="it-IT" sz="2950">
                <a:solidFill>
                  <a:schemeClr val="accent6"/>
                </a:solidFill>
              </a:rPr>
              <a:t> </a:t>
            </a:r>
            <a:endParaRPr/>
          </a:p>
          <a:p>
            <a:pPr>
              <a:defRPr/>
            </a:pPr>
            <a:r>
              <a:rPr lang="it-IT" sz="2400"/>
              <a:t>derivanti dal produrre secondo il </a:t>
            </a:r>
            <a:r>
              <a:rPr lang="it-IT" sz="2400"/>
              <a:t>One-Piece-Flow</a:t>
            </a:r>
            <a:r>
              <a:rPr lang="it-IT" sz="2400"/>
              <a:t> sono facilmente intuibili:</a:t>
            </a:r>
            <a:endParaRPr/>
          </a:p>
          <a:p>
            <a:pPr>
              <a:defRPr/>
            </a:pPr>
            <a:endParaRPr lang="it-IT" sz="2400"/>
          </a:p>
          <a:p>
            <a:pPr marL="562737" indent="-562737">
              <a:buFont typeface="+mj-lt"/>
              <a:buAutoNum type="arabicPeriod" startAt="1"/>
              <a:defRPr/>
            </a:pPr>
            <a:r>
              <a:rPr lang="it-IT" sz="2400"/>
              <a:t>Maggior flessibilità</a:t>
            </a:r>
            <a:endParaRPr/>
          </a:p>
          <a:p>
            <a:pPr marL="562737" indent="-562737">
              <a:buFont typeface="+mj-lt"/>
              <a:buAutoNum type="arabicPeriod" startAt="1"/>
              <a:defRPr/>
            </a:pPr>
            <a:r>
              <a:rPr lang="it-IT" sz="2400"/>
              <a:t>Miglior scalabilità</a:t>
            </a:r>
            <a:endParaRPr/>
          </a:p>
          <a:p>
            <a:pPr marL="562737" indent="-562737">
              <a:buFont typeface="+mj-lt"/>
              <a:buAutoNum type="arabicPeriod" startAt="1"/>
              <a:defRPr/>
            </a:pPr>
            <a:r>
              <a:rPr lang="it-IT" sz="2400"/>
              <a:t>Dimensioni ridotte di macchine e magazzini</a:t>
            </a:r>
            <a:endParaRPr/>
          </a:p>
          <a:p>
            <a:pPr marL="562737" indent="-562737">
              <a:buFont typeface="+mj-lt"/>
              <a:buAutoNum type="arabicPeriod" startAt="1"/>
              <a:defRPr/>
            </a:pPr>
            <a:r>
              <a:rPr lang="it-IT" sz="2400"/>
              <a:t>Ridotti volumi WIP</a:t>
            </a:r>
            <a:endParaRPr/>
          </a:p>
          <a:p>
            <a:pPr marL="562737" indent="-562737">
              <a:buFont typeface="+mj-lt"/>
              <a:buAutoNum type="arabicPeriod" startAt="1"/>
              <a:defRPr/>
            </a:pPr>
            <a:r>
              <a:rPr lang="it-IT" sz="2400"/>
              <a:t>Maggior produttività</a:t>
            </a:r>
            <a:endParaRPr/>
          </a:p>
          <a:p>
            <a:pPr marL="562737" indent="-562737">
              <a:buFont typeface="+mj-lt"/>
              <a:buAutoNum type="arabicPeriod" startAt="1"/>
              <a:defRPr/>
            </a:pPr>
            <a:r>
              <a:rPr lang="it-IT" sz="2400"/>
              <a:t>Replenishment</a:t>
            </a:r>
            <a:r>
              <a:rPr lang="it-IT" sz="2400"/>
              <a:t> dei materiali più agevole</a:t>
            </a:r>
            <a:endParaRPr/>
          </a:p>
          <a:p>
            <a:pPr marL="562737" indent="-562737">
              <a:buFont typeface="+mj-lt"/>
              <a:buAutoNum type="arabicPeriod" startAt="1"/>
              <a:defRPr/>
            </a:pPr>
            <a:r>
              <a:rPr lang="it-IT" sz="2400"/>
              <a:t>«</a:t>
            </a:r>
            <a:r>
              <a:rPr lang="it-IT" sz="2400"/>
              <a:t>built</a:t>
            </a:r>
            <a:r>
              <a:rPr lang="it-IT" sz="2400"/>
              <a:t>-in» </a:t>
            </a:r>
            <a:r>
              <a:rPr lang="it-IT" sz="2400"/>
              <a:t>quality</a:t>
            </a:r>
            <a:r>
              <a:rPr lang="it-IT" sz="2400"/>
              <a:t>: i difetti sono intercettati immediatamente e non si propagano ad altri pezzi</a:t>
            </a:r>
            <a:endParaRPr/>
          </a:p>
          <a:p>
            <a:pPr marL="562737" indent="-562737">
              <a:buFont typeface="+mj-lt"/>
              <a:buAutoNum type="arabicPeriod" startAt="1"/>
              <a:defRPr/>
            </a:pPr>
            <a:r>
              <a:rPr lang="it-IT" sz="2400"/>
              <a:t>Miglior </a:t>
            </a:r>
            <a:r>
              <a:rPr lang="it-IT" sz="2400"/>
              <a:t>safety</a:t>
            </a:r>
            <a:endParaRPr lang="it-IT" sz="2400">
              <a:solidFill>
                <a:schemeClr val="accent6"/>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ttangolo 1" hidden="0"/>
          <p:cNvSpPr/>
          <p:nvPr isPhoto="0" userDrawn="0"/>
        </p:nvSpPr>
        <p:spPr bwMode="auto">
          <a:xfrm>
            <a:off x="4660900" y="6550222"/>
            <a:ext cx="7531100" cy="307777"/>
          </a:xfrm>
          <a:prstGeom prst="rect">
            <a:avLst/>
          </a:prstGeom>
        </p:spPr>
        <p:txBody>
          <a:bodyPr wrap="square">
            <a:spAutoFit/>
          </a:bodyPr>
          <a:lstStyle/>
          <a:p>
            <a:pPr>
              <a:defRPr/>
            </a:pPr>
            <a:r>
              <a:rPr lang="en-GB" sz="1400"/>
              <a:t>Adattato</a:t>
            </a:r>
            <a:r>
              <a:rPr lang="en-GB" sz="1400"/>
              <a:t> da: </a:t>
            </a:r>
            <a:r>
              <a:rPr lang="en-GB" sz="1400" u="sng">
                <a:hlinkClick r:id="rId2" tooltip=""/>
              </a:rPr>
              <a:t>https://blog.gembaacademy.com/2007/04/21/ten_reasons_why_one_piece_flow/</a:t>
            </a:r>
            <a:r>
              <a:rPr lang="en-GB" sz="1400"/>
              <a:t> </a:t>
            </a:r>
            <a:endParaRPr/>
          </a:p>
        </p:txBody>
      </p:sp>
      <p:sp>
        <p:nvSpPr>
          <p:cNvPr id="5" name="TextBox 2" hidden="0"/>
          <p:cNvSpPr>
            <a:spLocks noAdjustHandles="0" noChangeArrowheads="0"/>
          </p:cNvSpPr>
          <p:nvPr isPhoto="0" userDrawn="0"/>
        </p:nvSpPr>
        <p:spPr bwMode="auto">
          <a:xfrm>
            <a:off x="786384" y="1581524"/>
            <a:ext cx="11092395" cy="3501600"/>
          </a:xfrm>
          <a:prstGeom prst="rect">
            <a:avLst/>
          </a:prstGeom>
          <a:noFill/>
        </p:spPr>
        <p:txBody>
          <a:bodyPr wrap="square" rtlCol="0">
            <a:spAutoFit/>
          </a:bodyPr>
          <a:lstStyle/>
          <a:p>
            <a:pPr>
              <a:defRPr/>
            </a:pPr>
            <a:r>
              <a:rPr lang="it-IT" sz="2950"/>
              <a:t>I </a:t>
            </a:r>
            <a:r>
              <a:rPr lang="it-IT" sz="2950" b="1">
                <a:highlight>
                  <a:srgbClr val="F89645"/>
                </a:highlight>
              </a:rPr>
              <a:t>vincoli implementativi</a:t>
            </a:r>
            <a:endParaRPr lang="it-IT" sz="2950">
              <a:solidFill>
                <a:schemeClr val="accent6"/>
              </a:solidFill>
            </a:endParaRPr>
          </a:p>
          <a:p>
            <a:pPr>
              <a:defRPr/>
            </a:pPr>
            <a:r>
              <a:rPr lang="it-IT" sz="2400"/>
              <a:t>10 motivi che potrebbero rendere il OPF non/difficilmente attuabile:</a:t>
            </a:r>
            <a:endParaRPr/>
          </a:p>
          <a:p>
            <a:pPr marL="457200" indent="-457200">
              <a:buFont typeface="+mj-lt"/>
              <a:buAutoNum type="arabicPeriod" startAt="1"/>
              <a:defRPr/>
            </a:pPr>
            <a:r>
              <a:rPr lang="it-IT" sz="2400"/>
              <a:t>Non è possibile ricevere i materiali richiesti in </a:t>
            </a:r>
            <a:r>
              <a:rPr lang="it-IT" sz="2400" b="1" i="1">
                <a:solidFill>
                  <a:schemeClr val="accent2"/>
                </a:solidFill>
              </a:rPr>
              <a:t>quantity</a:t>
            </a:r>
            <a:r>
              <a:rPr lang="it-IT" sz="2400"/>
              <a:t>, in </a:t>
            </a:r>
            <a:r>
              <a:rPr lang="it-IT" sz="2400" b="1" i="1">
                <a:solidFill>
                  <a:schemeClr val="accent2"/>
                </a:solidFill>
              </a:rPr>
              <a:t>quality</a:t>
            </a:r>
            <a:r>
              <a:rPr lang="it-IT" sz="2400" i="1"/>
              <a:t> </a:t>
            </a:r>
            <a:r>
              <a:rPr lang="it-IT" sz="2400"/>
              <a:t>o in </a:t>
            </a:r>
            <a:r>
              <a:rPr lang="it-IT" sz="2400" b="1" i="1">
                <a:solidFill>
                  <a:schemeClr val="accent2"/>
                </a:solidFill>
              </a:rPr>
              <a:t>time</a:t>
            </a:r>
            <a:endParaRPr/>
          </a:p>
          <a:p>
            <a:pPr marL="457200" indent="-457200">
              <a:buFont typeface="+mj-lt"/>
              <a:buAutoNum type="arabicPeriod" startAt="1"/>
              <a:defRPr/>
            </a:pPr>
            <a:r>
              <a:rPr lang="it-IT" sz="2400"/>
              <a:t>Macchinari ed </a:t>
            </a:r>
            <a:r>
              <a:rPr lang="it-IT" sz="2400" b="1">
                <a:solidFill>
                  <a:schemeClr val="accent2"/>
                </a:solidFill>
              </a:rPr>
              <a:t>impianti</a:t>
            </a:r>
            <a:r>
              <a:rPr lang="it-IT" sz="2400"/>
              <a:t> dell’azienda sono </a:t>
            </a:r>
            <a:r>
              <a:rPr lang="it-IT" sz="2400" b="1">
                <a:solidFill>
                  <a:schemeClr val="accent2"/>
                </a:solidFill>
              </a:rPr>
              <a:t>datati e inaffidabili</a:t>
            </a:r>
            <a:r>
              <a:rPr lang="it-IT" sz="2400"/>
              <a:t>. Se non prevediamo dei «buffer» c’è il rischio di andare in </a:t>
            </a:r>
            <a:r>
              <a:rPr lang="it-IT" sz="2400" i="1"/>
              <a:t>out of stock</a:t>
            </a:r>
            <a:r>
              <a:rPr lang="it-IT" sz="2400"/>
              <a:t> su alcune stazioni </a:t>
            </a:r>
            <a:endParaRPr/>
          </a:p>
          <a:p>
            <a:pPr marL="457200" indent="-457200">
              <a:buFont typeface="+mj-lt"/>
              <a:buAutoNum type="arabicPeriod" startAt="1"/>
              <a:defRPr/>
            </a:pPr>
            <a:r>
              <a:rPr lang="it-IT" sz="2400"/>
              <a:t>Reticenza al </a:t>
            </a:r>
            <a:r>
              <a:rPr lang="it-IT" sz="2400" b="1">
                <a:solidFill>
                  <a:schemeClr val="accent2"/>
                </a:solidFill>
              </a:rPr>
              <a:t>cambiamento</a:t>
            </a:r>
            <a:endParaRPr/>
          </a:p>
          <a:p>
            <a:pPr marL="457200" indent="-457200">
              <a:buFont typeface="+mj-lt"/>
              <a:buAutoNum type="arabicPeriod" startAt="1"/>
              <a:defRPr/>
            </a:pPr>
            <a:r>
              <a:rPr lang="it-IT" sz="2400"/>
              <a:t>Scarsa </a:t>
            </a:r>
            <a:r>
              <a:rPr lang="it-IT" sz="2400" b="1">
                <a:solidFill>
                  <a:schemeClr val="accent2"/>
                </a:solidFill>
              </a:rPr>
              <a:t>flessibilità del personale</a:t>
            </a:r>
            <a:r>
              <a:rPr lang="it-IT" sz="2400"/>
              <a:t>, che è dedicato ad un singolo task e non riesce ad effettuare più operazioni</a:t>
            </a:r>
            <a:endParaRPr/>
          </a:p>
          <a:p>
            <a:pPr marL="457200" indent="-457200">
              <a:buFont typeface="+mj-lt"/>
              <a:buAutoNum type="arabicPeriod" startAt="1"/>
              <a:defRPr/>
            </a:pPr>
            <a:r>
              <a:rPr lang="it-IT" sz="2400"/>
              <a:t>Tempi di </a:t>
            </a:r>
            <a:r>
              <a:rPr lang="it-IT" sz="2400" b="1">
                <a:solidFill>
                  <a:schemeClr val="accent2"/>
                </a:solidFill>
              </a:rPr>
              <a:t>set-up e changeover molto lunghi</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extBox 2" hidden="0"/>
          <p:cNvSpPr>
            <a:spLocks noAdjustHandles="0" noChangeArrowheads="0"/>
          </p:cNvSpPr>
          <p:nvPr isPhoto="0" userDrawn="0"/>
        </p:nvSpPr>
        <p:spPr bwMode="auto">
          <a:xfrm>
            <a:off x="786383" y="1581524"/>
            <a:ext cx="10973524" cy="4240263"/>
          </a:xfrm>
          <a:prstGeom prst="rect">
            <a:avLst/>
          </a:prstGeom>
          <a:noFill/>
        </p:spPr>
        <p:txBody>
          <a:bodyPr wrap="square" rtlCol="0">
            <a:spAutoFit/>
          </a:bodyPr>
          <a:lstStyle/>
          <a:p>
            <a:pPr>
              <a:defRPr/>
            </a:pPr>
            <a:r>
              <a:rPr lang="it-IT" sz="2950"/>
              <a:t>I </a:t>
            </a:r>
            <a:r>
              <a:rPr lang="it-IT" sz="2950" b="1">
                <a:highlight>
                  <a:srgbClr val="F89645"/>
                </a:highlight>
              </a:rPr>
              <a:t>vincoli implementativi</a:t>
            </a:r>
            <a:r>
              <a:rPr lang="it-IT" sz="2950">
                <a:solidFill>
                  <a:schemeClr val="accent6"/>
                </a:solidFill>
              </a:rPr>
              <a:t> </a:t>
            </a:r>
            <a:endParaRPr/>
          </a:p>
          <a:p>
            <a:pPr>
              <a:defRPr/>
            </a:pPr>
            <a:r>
              <a:rPr lang="it-IT" sz="2400"/>
              <a:t>10 motivi che potrebbero rendere il OPF non/difficilmente attuabile:</a:t>
            </a:r>
            <a:endParaRPr/>
          </a:p>
          <a:p>
            <a:pPr marL="457200" indent="-457200">
              <a:buFont typeface="+mj-lt"/>
              <a:buAutoNum type="arabicPeriod" startAt="6"/>
              <a:defRPr/>
            </a:pPr>
            <a:r>
              <a:rPr lang="it-IT" sz="2400"/>
              <a:t>La </a:t>
            </a:r>
            <a:r>
              <a:rPr lang="it-IT" sz="2400" b="1">
                <a:solidFill>
                  <a:schemeClr val="accent2"/>
                </a:solidFill>
              </a:rPr>
              <a:t>distanza</a:t>
            </a:r>
            <a:r>
              <a:rPr lang="it-IT" sz="2400"/>
              <a:t> tra i diversi processi è eccessiva</a:t>
            </a:r>
            <a:endParaRPr/>
          </a:p>
          <a:p>
            <a:pPr marL="457200" indent="-457200">
              <a:buFont typeface="+mj-lt"/>
              <a:buAutoNum type="arabicPeriod" startAt="6"/>
              <a:defRPr/>
            </a:pPr>
            <a:r>
              <a:rPr lang="it-IT" sz="2400"/>
              <a:t>Alcune macchine/fasi producono </a:t>
            </a:r>
            <a:r>
              <a:rPr lang="it-IT" sz="2400" b="1">
                <a:solidFill>
                  <a:schemeClr val="accent2"/>
                </a:solidFill>
              </a:rPr>
              <a:t>troppi pezzi difettosi </a:t>
            </a:r>
            <a:r>
              <a:rPr lang="it-IT" sz="2400"/>
              <a:t>causando </a:t>
            </a:r>
            <a:r>
              <a:rPr lang="it-IT" sz="2400" i="1"/>
              <a:t>out of stock</a:t>
            </a:r>
            <a:r>
              <a:rPr lang="it-IT" sz="2400"/>
              <a:t> nei processi a valle</a:t>
            </a:r>
            <a:endParaRPr/>
          </a:p>
          <a:p>
            <a:pPr marL="457200" indent="-457200">
              <a:buFont typeface="+mj-lt"/>
              <a:buAutoNum type="arabicPeriod" startAt="6"/>
              <a:defRPr/>
            </a:pPr>
            <a:r>
              <a:rPr lang="it-IT" sz="2400"/>
              <a:t>I </a:t>
            </a:r>
            <a:r>
              <a:rPr lang="it-IT" sz="2400" b="1">
                <a:solidFill>
                  <a:schemeClr val="accent2"/>
                </a:solidFill>
              </a:rPr>
              <a:t>cycle</a:t>
            </a:r>
            <a:r>
              <a:rPr lang="it-IT" sz="2400" b="1">
                <a:solidFill>
                  <a:schemeClr val="accent2"/>
                </a:solidFill>
              </a:rPr>
              <a:t> time </a:t>
            </a:r>
            <a:r>
              <a:rPr lang="it-IT" sz="2400"/>
              <a:t>di alcuni processi sono </a:t>
            </a:r>
            <a:r>
              <a:rPr lang="it-IT" sz="2400" b="1">
                <a:solidFill>
                  <a:schemeClr val="accent2"/>
                </a:solidFill>
              </a:rPr>
              <a:t>instabili</a:t>
            </a:r>
            <a:r>
              <a:rPr lang="it-IT" sz="2400"/>
              <a:t> e molto </a:t>
            </a:r>
            <a:r>
              <a:rPr lang="it-IT" sz="2400" b="1">
                <a:solidFill>
                  <a:schemeClr val="accent2"/>
                </a:solidFill>
              </a:rPr>
              <a:t>variabili</a:t>
            </a:r>
            <a:r>
              <a:rPr lang="it-IT" sz="2400"/>
              <a:t> creando continui sbilanciamenti tra i diversi lavoratori </a:t>
            </a:r>
            <a:endParaRPr/>
          </a:p>
          <a:p>
            <a:pPr marL="457200" indent="-457200">
              <a:buFont typeface="+mj-lt"/>
              <a:buAutoNum type="arabicPeriod" startAt="6"/>
              <a:defRPr/>
            </a:pPr>
            <a:r>
              <a:rPr lang="it-IT" sz="2400"/>
              <a:t>Le nostre macchine ed i nostri impianti non sono pensati per lavorare un pezzo per volta in modo </a:t>
            </a:r>
            <a:r>
              <a:rPr lang="it-IT" sz="2400" b="1">
                <a:solidFill>
                  <a:schemeClr val="accent2"/>
                </a:solidFill>
              </a:rPr>
              <a:t>economicamente sostenibile</a:t>
            </a:r>
            <a:endParaRPr/>
          </a:p>
          <a:p>
            <a:pPr marL="457200" indent="-457200">
              <a:buFont typeface="+mj-lt"/>
              <a:buAutoNum type="arabicPeriod" startAt="6"/>
              <a:defRPr/>
            </a:pPr>
            <a:r>
              <a:rPr lang="it-IT" sz="2400"/>
              <a:t>Ci sono molti </a:t>
            </a:r>
            <a:r>
              <a:rPr lang="it-IT" sz="2400" b="1">
                <a:solidFill>
                  <a:schemeClr val="accent2"/>
                </a:solidFill>
              </a:rPr>
              <a:t>prodotti «extra» </a:t>
            </a:r>
            <a:r>
              <a:rPr lang="it-IT" sz="2400"/>
              <a:t>che entrano nel processo produttivo senza che fossero programmati</a:t>
            </a:r>
            <a:endParaRPr lang="it-IT" sz="2400">
              <a:solidFill>
                <a:schemeClr val="accent6"/>
              </a:solidFill>
            </a:endParaRPr>
          </a:p>
        </p:txBody>
      </p:sp>
      <p:sp>
        <p:nvSpPr>
          <p:cNvPr id="5" name="Rettangolo 1" hidden="0"/>
          <p:cNvSpPr/>
          <p:nvPr isPhoto="0" userDrawn="0"/>
        </p:nvSpPr>
        <p:spPr bwMode="auto">
          <a:xfrm>
            <a:off x="4660900" y="6550222"/>
            <a:ext cx="7531100" cy="307777"/>
          </a:xfrm>
          <a:prstGeom prst="rect">
            <a:avLst/>
          </a:prstGeom>
        </p:spPr>
        <p:txBody>
          <a:bodyPr wrap="square">
            <a:spAutoFit/>
          </a:bodyPr>
          <a:lstStyle/>
          <a:p>
            <a:pPr>
              <a:defRPr/>
            </a:pPr>
            <a:r>
              <a:rPr lang="en-GB" sz="1400"/>
              <a:t>Adattato</a:t>
            </a:r>
            <a:r>
              <a:rPr lang="en-GB" sz="1400"/>
              <a:t> da: </a:t>
            </a:r>
            <a:r>
              <a:rPr lang="en-GB" sz="1400" u="sng">
                <a:hlinkClick r:id="rId2" tooltip=""/>
              </a:rPr>
              <a:t>https://blog.gembaacademy.com/2007/04/21/ten_reasons_why_one_piece_flow/</a:t>
            </a:r>
            <a:r>
              <a:rPr lang="en-GB" sz="1400"/>
              <a:t> </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hidden="0"/>
        <p:cNvGrpSpPr/>
        <p:nvPr isPhoto="0" userDrawn="0"/>
      </p:nvGrpSpPr>
      <p:grpSpPr bwMode="auto">
        <a:xfrm>
          <a:off x="0" y="0"/>
          <a:ext cx="0" cy="0"/>
          <a:chOff x="0" y="0"/>
          <a:chExt cx="0" cy="0"/>
        </a:xfrm>
      </p:grpSpPr>
      <p:sp>
        <p:nvSpPr>
          <p:cNvPr id="4" name="Rectangle 21" hidden="0"/>
          <p:cNvSpPr>
            <a:spLocks noAdjustHandles="1" noChangeArrowheads="1" noChangeAspect="1" noChangeShapeType="1" noEditPoints="1" noGrp="1" noMove="1" noResize="1" noRot="1" noTextEdit="1"/>
          </p:cNvSpPr>
          <p:nvPr isPhoto="0" userDrawn="0"/>
        </p:nvSpPr>
        <p:spPr bwMode="auto">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5" name="Immagine 2" descr="Immagine che contiene interni, soffitto, edificio, bagagli&#10;&#10;Descrizione generata automaticamente" hidden="0"/>
          <p:cNvPicPr>
            <a:picLocks noChangeAspect="1"/>
          </p:cNvPicPr>
          <p:nvPr isPhoto="0" userDrawn="0"/>
        </p:nvPicPr>
        <p:blipFill>
          <a:blip r:embed="rId2">
            <a:alphaModFix/>
          </a:blip>
          <a:stretch/>
        </p:blipFill>
        <p:spPr bwMode="auto">
          <a:xfrm>
            <a:off x="4283902" y="10"/>
            <a:ext cx="7908097" cy="6857992"/>
          </a:xfrm>
          <a:prstGeom prst="rect">
            <a:avLst/>
          </a:prstGeom>
        </p:spPr>
      </p:pic>
      <p:sp>
        <p:nvSpPr>
          <p:cNvPr id="6" name="Rectangle 23" hidden="0"/>
          <p:cNvSpPr>
            <a:spLocks noAdjustHandles="1" noChangeArrowheads="1" noChangeAspect="1" noChangeShapeType="1" noEditPoints="1" noGrp="1" noMove="1" noResize="1" noRot="1" noTextEdit="1"/>
          </p:cNvSpPr>
          <p:nvPr isPhoto="0" userDrawn="0"/>
        </p:nvSpPr>
        <p:spPr bwMode="auto">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7" name="CasellaDiTesto 7" hidden="0"/>
          <p:cNvSpPr>
            <a:spLocks noAdjustHandles="0" noChangeArrowheads="0"/>
          </p:cNvSpPr>
          <p:nvPr isPhoto="0" userDrawn="0"/>
        </p:nvSpPr>
        <p:spPr bwMode="auto">
          <a:xfrm>
            <a:off x="728663" y="1115219"/>
            <a:ext cx="5505449" cy="2387600"/>
          </a:xfrm>
          <a:prstGeom prst="rect">
            <a:avLst/>
          </a:prstGeom>
        </p:spPr>
        <p:txBody>
          <a:bodyPr vert="horz" lIns="91440" tIns="45720" rIns="91440" bIns="45720" rtlCol="0" anchor="b"/>
          <a:lstStyle/>
          <a:p>
            <a:pPr>
              <a:lnSpc>
                <a:spcPct val="90000"/>
              </a:lnSpc>
              <a:spcBef>
                <a:spcPts val="0"/>
              </a:spcBef>
              <a:spcAft>
                <a:spcPts val="600"/>
              </a:spcAft>
              <a:defRPr/>
            </a:pPr>
            <a:r>
              <a:rPr lang="en-US" sz="3900" b="1">
                <a:solidFill>
                  <a:schemeClr val="bg1"/>
                </a:solidFill>
                <a:latin typeface="+mj-lt"/>
                <a:ea typeface="+mj-ea"/>
                <a:cs typeface="+mj-cs"/>
              </a:rPr>
              <a:t>One Piece Flow</a:t>
            </a:r>
            <a:endParaRPr/>
          </a:p>
          <a:p>
            <a:pPr>
              <a:lnSpc>
                <a:spcPct val="90000"/>
              </a:lnSpc>
              <a:spcBef>
                <a:spcPts val="0"/>
              </a:spcBef>
              <a:spcAft>
                <a:spcPts val="600"/>
              </a:spcAft>
              <a:defRPr/>
            </a:pPr>
            <a:r>
              <a:rPr lang="en-US" sz="3900">
                <a:solidFill>
                  <a:schemeClr val="bg1"/>
                </a:solidFill>
                <a:latin typeface="+mj-lt"/>
                <a:ea typeface="+mj-ea"/>
                <a:cs typeface="+mj-cs"/>
              </a:rPr>
              <a:t>Casi reali di </a:t>
            </a:r>
            <a:r>
              <a:rPr lang="en-US" sz="3900" b="1">
                <a:solidFill>
                  <a:schemeClr val="bg1"/>
                </a:solidFill>
                <a:latin typeface="+mj-lt"/>
                <a:ea typeface="+mj-ea"/>
                <a:cs typeface="+mj-cs"/>
              </a:rPr>
              <a:t>difficile</a:t>
            </a:r>
            <a:r>
              <a:rPr lang="en-US" sz="3900">
                <a:solidFill>
                  <a:schemeClr val="bg1"/>
                </a:solidFill>
                <a:latin typeface="+mj-lt"/>
                <a:ea typeface="+mj-ea"/>
                <a:cs typeface="+mj-cs"/>
              </a:rPr>
              <a:t> trasformazione:</a:t>
            </a:r>
            <a:endParaRPr/>
          </a:p>
          <a:p>
            <a:pPr>
              <a:lnSpc>
                <a:spcPct val="90000"/>
              </a:lnSpc>
              <a:spcBef>
                <a:spcPts val="0"/>
              </a:spcBef>
              <a:spcAft>
                <a:spcPts val="600"/>
              </a:spcAft>
              <a:defRPr/>
            </a:pPr>
            <a:r>
              <a:rPr lang="en-US" sz="3900" b="1">
                <a:solidFill>
                  <a:schemeClr val="bg1"/>
                </a:solidFill>
                <a:latin typeface="+mj-lt"/>
                <a:ea typeface="+mj-ea"/>
                <a:cs typeface="+mj-cs"/>
              </a:rPr>
              <a:t>Bottali di conceria</a:t>
            </a:r>
            <a:endParaRPr/>
          </a:p>
        </p:txBody>
      </p:sp>
      <p:cxnSp>
        <p:nvCxnSpPr>
          <p:cNvPr id="8" name="Straight Connector 25" hidden="0"/>
          <p:cNvCxnSpPr>
            <a:cxnSpLocks noAdjustHandles="1" noChangeArrowheads="1" noChangeAspect="1" noChangeShapeType="1" noEditPoints="1" noGrp="1" noMove="1" noResize="1" noRot="1"/>
          </p:cNvCxnSpPr>
          <p:nvPr isPhoto="0" userDrawn="0"/>
        </p:nvCxnSpPr>
        <p:spPr bwMode="auto">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hidden="0"/>
        <p:cNvGrpSpPr/>
        <p:nvPr isPhoto="0" userDrawn="0"/>
      </p:nvGrpSpPr>
      <p:grpSpPr bwMode="auto">
        <a:xfrm>
          <a:off x="0" y="0"/>
          <a:ext cx="0" cy="0"/>
          <a:chOff x="0" y="0"/>
          <a:chExt cx="0" cy="0"/>
        </a:xfrm>
      </p:grpSpPr>
      <p:pic>
        <p:nvPicPr>
          <p:cNvPr id="4" name="Immagine 4" descr="Immagine che contiene edificio, interni, blu, tavolo&#10;&#10;Descrizione generata automaticamente" hidden="0"/>
          <p:cNvPicPr>
            <a:picLocks noChangeAspect="1"/>
          </p:cNvPicPr>
          <p:nvPr isPhoto="0" userDrawn="0"/>
        </p:nvPicPr>
        <p:blipFill>
          <a:blip r:embed="rId2"/>
          <a:srcRect l="6475" t="0" r="14858" b="1"/>
          <a:stretch/>
        </p:blipFill>
        <p:spPr bwMode="auto">
          <a:xfrm>
            <a:off x="20" y="10"/>
            <a:ext cx="12191980" cy="6857990"/>
          </a:xfrm>
          <a:prstGeom prst="rect">
            <a:avLst/>
          </a:prstGeom>
        </p:spPr>
      </p:pic>
      <p:sp>
        <p:nvSpPr>
          <p:cNvPr id="5" name="Down Arrow 7" hidden="0"/>
          <p:cNvSpPr>
            <a:spLocks noAdjustHandles="1" noChangeArrowheads="1" noChangeAspect="1" noChangeShapeType="1" noEditPoints="1" noGrp="1" noMove="1" noResize="1" noRot="1" noTextEdit="1"/>
          </p:cNvSpPr>
          <p:nvPr isPhoto="0" userDrawn="0"/>
        </p:nvSpPr>
        <p:spPr bwMode="auto">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6" name="CasellaDiTesto 5" hidden="0"/>
          <p:cNvSpPr>
            <a:spLocks noAdjustHandles="0" noChangeArrowheads="0"/>
          </p:cNvSpPr>
          <p:nvPr isPhoto="0" userDrawn="0"/>
        </p:nvSpPr>
        <p:spPr bwMode="auto">
          <a:xfrm>
            <a:off x="1028700" y="190501"/>
            <a:ext cx="2886075" cy="2486024"/>
          </a:xfrm>
          <a:prstGeom prst="rect">
            <a:avLst/>
          </a:prstGeom>
          <a:noFill/>
        </p:spPr>
        <p:txBody>
          <a:bodyPr vert="horz" lIns="91440" tIns="45720" rIns="91440" bIns="45720" rtlCol="0" anchor="ctr"/>
          <a:lstStyle/>
          <a:p>
            <a:pPr algn="ctr">
              <a:lnSpc>
                <a:spcPct val="90000"/>
              </a:lnSpc>
              <a:spcBef>
                <a:spcPts val="0"/>
              </a:spcBef>
              <a:spcAft>
                <a:spcPts val="600"/>
              </a:spcAft>
              <a:defRPr/>
            </a:pPr>
            <a:r>
              <a:rPr lang="en-US" sz="2500" b="1">
                <a:solidFill>
                  <a:schemeClr val="bg1"/>
                </a:solidFill>
                <a:latin typeface="+mj-lt"/>
                <a:ea typeface="+mj-ea"/>
                <a:cs typeface="+mj-cs"/>
              </a:rPr>
              <a:t>One Piece Flow</a:t>
            </a:r>
            <a:r>
              <a:rPr lang="en-US" sz="2500">
                <a:solidFill>
                  <a:schemeClr val="bg1"/>
                </a:solidFill>
                <a:latin typeface="+mj-lt"/>
                <a:ea typeface="+mj-ea"/>
                <a:cs typeface="+mj-cs"/>
              </a:rPr>
              <a:t>. Casi reali di </a:t>
            </a:r>
            <a:r>
              <a:rPr lang="en-US" sz="2500" b="1">
                <a:solidFill>
                  <a:schemeClr val="bg1"/>
                </a:solidFill>
                <a:latin typeface="+mj-lt"/>
                <a:ea typeface="+mj-ea"/>
                <a:cs typeface="+mj-cs"/>
              </a:rPr>
              <a:t>difficile</a:t>
            </a:r>
            <a:r>
              <a:rPr lang="en-US" sz="2500">
                <a:solidFill>
                  <a:schemeClr val="bg1"/>
                </a:solidFill>
                <a:latin typeface="+mj-lt"/>
                <a:ea typeface="+mj-ea"/>
                <a:cs typeface="+mj-cs"/>
              </a:rPr>
              <a:t> trasformazione: </a:t>
            </a:r>
            <a:r>
              <a:rPr lang="en-US" sz="2500" b="1">
                <a:solidFill>
                  <a:schemeClr val="bg1"/>
                </a:solidFill>
                <a:latin typeface="+mj-lt"/>
                <a:ea typeface="+mj-ea"/>
                <a:cs typeface="+mj-cs"/>
              </a:rPr>
              <a:t>Spruzzi di rifinizione conciaria</a:t>
            </a:r>
            <a:endParaRPr/>
          </a:p>
        </p:txBody>
      </p:sp>
    </p:spTree>
  </p:cSld>
  <p:clrMapOvr>
    <a:overrideClrMapping accent1="accent1" accent2="accent2" accent3="accent3" accent4="accent4" accent5="accent5" accent6="accent6" bg1="lt1" bg2="lt2" folHlink="folHlink" hlink="hlink" tx1="dk1" tx2="dk2"/>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hidden="0"/>
        <p:cNvGrpSpPr/>
        <p:nvPr isPhoto="0" userDrawn="0"/>
      </p:nvGrpSpPr>
      <p:grpSpPr bwMode="auto">
        <a:xfrm>
          <a:off x="0" y="0"/>
          <a:ext cx="0" cy="0"/>
          <a:chOff x="0" y="0"/>
          <a:chExt cx="0" cy="0"/>
        </a:xfrm>
      </p:grpSpPr>
      <p:sp useBgFill="1">
        <p:nvSpPr>
          <p:cNvPr id="4" name="Rectangle 21" hidden="0"/>
          <p:cNvSpPr>
            <a:spLocks noAdjustHandles="1" noChangeArrowheads="1" noChangeAspect="1" noChangeShapeType="1" noEditPoints="1" noGrp="1" noMove="1" noResize="1" noRot="1" noTextEdit="1"/>
          </p:cNvSpPr>
          <p:nvPr isPhoto="0" userDrawn="0"/>
        </p:nvSpPr>
        <p:spPr bwMode="auto">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5" name="Immagine 5" hidden="0"/>
          <p:cNvPicPr>
            <a:picLocks noChangeAspect="1"/>
          </p:cNvPicPr>
          <p:nvPr isPhoto="0" userDrawn="0"/>
        </p:nvPicPr>
        <p:blipFill>
          <a:blip r:embed="rId2"/>
          <a:srcRect l="0" t="0" r="-1" b="0"/>
          <a:stretch/>
        </p:blipFill>
        <p:spPr bwMode="auto">
          <a:xfrm>
            <a:off x="5341585" y="82296"/>
            <a:ext cx="6850416" cy="3712761"/>
          </a:xfrm>
          <a:custGeom>
            <a:avLst/>
            <a:gdLst/>
            <a:ahLst/>
            <a:cxnLst/>
            <a:rect l="l" t="t" r="r" b="b"/>
            <a:pathLst>
              <a:path w="7308975" h="3364992" fill="norm" stroke="1" extrusionOk="0">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Immagine 3" descr="Immagine che contiene testo, mappa&#10;&#10;Descrizione generata automaticamente" hidden="0"/>
          <p:cNvPicPr>
            <a:picLocks noChangeAspect="1"/>
          </p:cNvPicPr>
          <p:nvPr isPhoto="0" userDrawn="0"/>
        </p:nvPicPr>
        <p:blipFill>
          <a:blip r:embed="rId3"/>
          <a:srcRect l="0" t="0" r="-1" b="-1"/>
          <a:stretch/>
        </p:blipFill>
        <p:spPr bwMode="auto">
          <a:xfrm>
            <a:off x="4883024" y="3493008"/>
            <a:ext cx="7308975" cy="3364992"/>
          </a:xfrm>
          <a:custGeom>
            <a:avLst/>
            <a:gdLst/>
            <a:ahLst/>
            <a:cxnLst/>
            <a:rect l="l" t="t" r="r" b="b"/>
            <a:pathLst>
              <a:path w="7308975" h="3364992" fill="norm" stroke="1" extrusionOk="0">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7" name="Freeform: Shape 23" hidden="0"/>
          <p:cNvSpPr>
            <a:spLocks noAdjustHandles="1" noChangeArrowheads="1" noChangeAspect="1" noChangeShapeType="1" noEditPoints="1" noGrp="1" noMove="1" noResize="1" noRot="1" noTextEdit="1"/>
          </p:cNvSpPr>
          <p:nvPr isPhoto="0" userDrawn="0"/>
        </p:nvSpPr>
        <p:spPr bwMode="auto">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fill="norm" stroke="1" extrusionOk="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rotWithShape="0" algn="l">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useBgFill="1">
        <p:nvSpPr>
          <p:cNvPr id="8" name="Freeform: Shape 25" hidden="0"/>
          <p:cNvSpPr>
            <a:spLocks noAdjustHandles="1" noChangeArrowheads="1" noChangeAspect="1" noChangeShapeType="1" noEditPoints="1" noGrp="1" noMove="1" noResize="1" noRot="1" noTextEdit="1"/>
          </p:cNvSpPr>
          <p:nvPr isPhoto="0" userDrawn="0"/>
        </p:nvSpPr>
        <p:spPr bwMode="auto">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fill="norm" stroke="1" extrusionOk="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9" name="Rectangle 27" hidden="0"/>
          <p:cNvSpPr>
            <a:spLocks noAdjustHandles="1" noChangeArrowheads="1" noChangeAspect="1" noChangeShapeType="1" noEditPoints="1" noGrp="1" noMove="1" noResize="1" noRot="1" noTextEdit="1"/>
          </p:cNvSpPr>
          <p:nvPr isPhoto="0" userDrawn="0"/>
        </p:nvSpPr>
        <p:spPr bwMode="auto">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useBgFill="1">
        <p:nvSpPr>
          <p:cNvPr id="10" name="Rectangle 29" hidden="0"/>
          <p:cNvSpPr>
            <a:spLocks noAdjustHandles="1" noChangeArrowheads="1" noChangeAspect="1" noChangeShapeType="1" noEditPoints="1" noGrp="1" noMove="1" noResize="1" noRot="1" noTextEdit="1"/>
          </p:cNvSpPr>
          <p:nvPr isPhoto="0" userDrawn="0"/>
        </p:nvSpPr>
        <p:spPr bwMode="auto">
          <a:xfrm>
            <a:off x="449544" y="2194560"/>
            <a:ext cx="4892039" cy="18288"/>
          </a:xfrm>
          <a:prstGeom prst="rect">
            <a:avLst/>
          </a:prstGeom>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11" name="Rectangle 31" hidden="0"/>
          <p:cNvSpPr>
            <a:spLocks noAdjustHandles="1" noChangeArrowheads="1" noChangeAspect="1" noChangeShapeType="1" noEditPoints="1" noGrp="1" noMove="1" noResize="1" noRot="1" noTextEdit="1"/>
          </p:cNvSpPr>
          <p:nvPr isPhoto="0" userDrawn="0"/>
        </p:nvSpPr>
        <p:spPr bwMode="auto">
          <a:xfrm>
            <a:off x="449544" y="2194560"/>
            <a:ext cx="4892039" cy="18288"/>
          </a:xfrm>
          <a:prstGeom prst="rect">
            <a:avLst/>
          </a:prstGeom>
          <a:solidFill>
            <a:srgbClr val="D5D5D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2" name="Rettangolo 4" hidden="0"/>
          <p:cNvSpPr/>
          <p:nvPr isPhoto="0" userDrawn="0"/>
        </p:nvSpPr>
        <p:spPr bwMode="auto">
          <a:xfrm>
            <a:off x="448056" y="2512610"/>
            <a:ext cx="4832803" cy="3664351"/>
          </a:xfrm>
          <a:prstGeom prst="rect">
            <a:avLst/>
          </a:prstGeom>
        </p:spPr>
        <p:txBody>
          <a:bodyPr vert="horz" lIns="91440" tIns="45720" rIns="91440" bIns="45720" rtlCol="0"/>
          <a:lstStyle/>
          <a:p>
            <a:pPr>
              <a:lnSpc>
                <a:spcPct val="90000"/>
              </a:lnSpc>
              <a:spcAft>
                <a:spcPts val="600"/>
              </a:spcAft>
              <a:defRPr/>
            </a:pPr>
            <a:r>
              <a:rPr lang="en-US" sz="2000"/>
              <a:t>Hourly </a:t>
            </a:r>
            <a:r>
              <a:rPr lang="en-US" sz="2000"/>
              <a:t>labour</a:t>
            </a:r>
            <a:r>
              <a:rPr lang="en-US" sz="2000"/>
              <a:t> productivity growth in Western countries has been </a:t>
            </a:r>
            <a:r>
              <a:rPr lang="en-US" sz="2000" b="1"/>
              <a:t>lower than in most OECD countries</a:t>
            </a:r>
            <a:r>
              <a:rPr lang="en-US" sz="2000"/>
              <a:t>, which increases risks as to maintaining its relatively high living standards in the future. When removing the influence of the cycle, trend </a:t>
            </a:r>
            <a:r>
              <a:rPr lang="en-US" sz="2000"/>
              <a:t>labour</a:t>
            </a:r>
            <a:r>
              <a:rPr lang="en-US" sz="2000"/>
              <a:t> productivity growth </a:t>
            </a:r>
            <a:r>
              <a:rPr lang="en-US" sz="2000" b="1"/>
              <a:t>has fallen in several Western countries</a:t>
            </a:r>
            <a:endParaRPr lang="en-US" sz="2000"/>
          </a:p>
        </p:txBody>
      </p:sp>
      <p:sp>
        <p:nvSpPr>
          <p:cNvPr id="13" name="Rettangolo 1" hidden="0"/>
          <p:cNvSpPr/>
          <p:nvPr isPhoto="0" userDrawn="0"/>
        </p:nvSpPr>
        <p:spPr bwMode="auto">
          <a:xfrm>
            <a:off x="5431536" y="0"/>
            <a:ext cx="329184" cy="594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hidden="0"/>
        <p:cNvGrpSpPr/>
        <p:nvPr isPhoto="0" userDrawn="0"/>
      </p:nvGrpSpPr>
      <p:grpSpPr bwMode="auto">
        <a:xfrm>
          <a:off x="0" y="0"/>
          <a:ext cx="0" cy="0"/>
          <a:chOff x="0" y="0"/>
          <a:chExt cx="0" cy="0"/>
        </a:xfrm>
      </p:grpSpPr>
      <p:pic>
        <p:nvPicPr>
          <p:cNvPr id="4" name="Immagine 2" descr="Immagine che contiene edificio, interni, strada, ripieno&#10;&#10;Descrizione generata automaticamente" hidden="0"/>
          <p:cNvPicPr>
            <a:picLocks noChangeAspect="1"/>
          </p:cNvPicPr>
          <p:nvPr isPhoto="0" userDrawn="0"/>
        </p:nvPicPr>
        <p:blipFill>
          <a:blip r:embed="rId2"/>
          <a:srcRect l="6615" t="0" r="14274" b="0"/>
          <a:stretch/>
        </p:blipFill>
        <p:spPr bwMode="auto">
          <a:xfrm>
            <a:off x="20" y="10"/>
            <a:ext cx="12191980" cy="6857990"/>
          </a:xfrm>
          <a:prstGeom prst="rect">
            <a:avLst/>
          </a:prstGeom>
        </p:spPr>
      </p:pic>
      <p:sp>
        <p:nvSpPr>
          <p:cNvPr id="5" name="Rectangle 10" hidden="0"/>
          <p:cNvSpPr>
            <a:spLocks noAdjustHandles="1" noChangeArrowheads="1" noChangeAspect="1" noChangeShapeType="1" noEditPoints="1" noGrp="1" noMove="1" noResize="1" noRot="1" noTextEdit="1"/>
          </p:cNvSpPr>
          <p:nvPr isPhoto="0" userDrawn="0"/>
        </p:nvSpPr>
        <p:spPr bwMode="auto">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6" name="CasellaDiTesto 5" hidden="0"/>
          <p:cNvSpPr>
            <a:spLocks noAdjustHandles="0" noChangeArrowheads="0"/>
          </p:cNvSpPr>
          <p:nvPr isPhoto="0" userDrawn="0"/>
        </p:nvSpPr>
        <p:spPr bwMode="auto">
          <a:xfrm>
            <a:off x="523875" y="5317240"/>
            <a:ext cx="11210925" cy="744836"/>
          </a:xfrm>
          <a:prstGeom prst="rect">
            <a:avLst/>
          </a:prstGeom>
        </p:spPr>
        <p:txBody>
          <a:bodyPr vert="horz" lIns="91440" tIns="45720" rIns="91440" bIns="45720" rtlCol="0" anchor="ctr"/>
          <a:lstStyle/>
          <a:p>
            <a:pPr algn="ctr">
              <a:lnSpc>
                <a:spcPct val="90000"/>
              </a:lnSpc>
              <a:spcBef>
                <a:spcPts val="0"/>
              </a:spcBef>
              <a:spcAft>
                <a:spcPts val="600"/>
              </a:spcAft>
              <a:defRPr/>
            </a:pPr>
            <a:r>
              <a:rPr lang="en-US" sz="2500" b="1">
                <a:solidFill>
                  <a:schemeClr val="tx1">
                    <a:lumMod val="85000"/>
                    <a:lumOff val="15000"/>
                  </a:schemeClr>
                </a:solidFill>
                <a:latin typeface="+mj-lt"/>
                <a:ea typeface="+mj-ea"/>
                <a:cs typeface="+mj-cs"/>
              </a:rPr>
              <a:t>One Piece Flow</a:t>
            </a:r>
            <a:r>
              <a:rPr lang="en-US" sz="2500">
                <a:solidFill>
                  <a:schemeClr val="tx1">
                    <a:lumMod val="85000"/>
                    <a:lumOff val="15000"/>
                  </a:schemeClr>
                </a:solidFill>
                <a:latin typeface="+mj-lt"/>
                <a:ea typeface="+mj-ea"/>
                <a:cs typeface="+mj-cs"/>
              </a:rPr>
              <a:t>. Casi reali di </a:t>
            </a:r>
            <a:r>
              <a:rPr lang="en-US" sz="2500" b="1">
                <a:solidFill>
                  <a:schemeClr val="tx1">
                    <a:lumMod val="85000"/>
                    <a:lumOff val="15000"/>
                  </a:schemeClr>
                </a:solidFill>
                <a:latin typeface="+mj-lt"/>
                <a:ea typeface="+mj-ea"/>
                <a:cs typeface="+mj-cs"/>
              </a:rPr>
              <a:t>difficile</a:t>
            </a:r>
            <a:r>
              <a:rPr lang="en-US" sz="2500">
                <a:solidFill>
                  <a:schemeClr val="tx1">
                    <a:lumMod val="85000"/>
                    <a:lumOff val="15000"/>
                  </a:schemeClr>
                </a:solidFill>
                <a:latin typeface="+mj-lt"/>
                <a:ea typeface="+mj-ea"/>
                <a:cs typeface="+mj-cs"/>
              </a:rPr>
              <a:t> trasformazione: </a:t>
            </a:r>
            <a:r>
              <a:rPr lang="en-US" sz="2500" b="1">
                <a:solidFill>
                  <a:schemeClr val="tx1">
                    <a:lumMod val="85000"/>
                    <a:lumOff val="15000"/>
                  </a:schemeClr>
                </a:solidFill>
                <a:latin typeface="+mj-lt"/>
                <a:ea typeface="+mj-ea"/>
                <a:cs typeface="+mj-cs"/>
              </a:rPr>
              <a:t>Forno a tappeto finissaggio tessile</a:t>
            </a:r>
            <a:endParaRPr/>
          </a:p>
        </p:txBody>
      </p:sp>
      <p:cxnSp>
        <p:nvCxnSpPr>
          <p:cNvPr id="7" name="Straight Connector 12" hidden="0"/>
          <p:cNvCxnSpPr>
            <a:cxnSpLocks noAdjustHandles="1" noChangeArrowheads="1" noChangeAspect="1" noChangeShapeType="1" noEditPoints="1" noGrp="1" noMove="1" noResize="1" noRot="1"/>
          </p:cNvCxnSpPr>
          <p:nvPr isPhoto="0" userDrawn="0"/>
        </p:nvCxnSpPr>
        <p:spPr bwMode="auto">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 hidden="0"/>
          <p:cNvCxnSpPr>
            <a:cxnSpLocks noAdjustHandles="1" noChangeArrowheads="1" noChangeAspect="1" noChangeShapeType="1" noEditPoints="1" noGrp="1" noMove="1" noResize="1" noRot="1"/>
          </p:cNvCxnSpPr>
          <p:nvPr isPhoto="0" userDrawn="0"/>
        </p:nvCxnSpPr>
        <p:spPr bwMode="auto">
          <a:xfrm>
            <a:off x="0" y="6134851"/>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hidden="0"/>
        <p:cNvGrpSpPr/>
        <p:nvPr isPhoto="0" userDrawn="0"/>
      </p:nvGrpSpPr>
      <p:grpSpPr bwMode="auto">
        <a:xfrm>
          <a:off x="0" y="0"/>
          <a:ext cx="0" cy="0"/>
          <a:chOff x="0" y="0"/>
          <a:chExt cx="0" cy="0"/>
        </a:xfrm>
      </p:grpSpPr>
      <p:pic>
        <p:nvPicPr>
          <p:cNvPr id="4" name="Immagine 3" descr="Immagine che contiene edificio, sedendo, treno, tavolo&#10;&#10;Descrizione generata automaticamente" hidden="0"/>
          <p:cNvPicPr>
            <a:picLocks noChangeAspect="1"/>
          </p:cNvPicPr>
          <p:nvPr isPhoto="0" userDrawn="0"/>
        </p:nvPicPr>
        <p:blipFill>
          <a:blip r:embed="rId2"/>
          <a:srcRect l="15946" t="0" r="24720" b="-1"/>
          <a:stretch/>
        </p:blipFill>
        <p:spPr bwMode="auto">
          <a:xfrm>
            <a:off x="20" y="10"/>
            <a:ext cx="6095980" cy="6857990"/>
          </a:xfrm>
          <a:prstGeom prst="rect">
            <a:avLst/>
          </a:prstGeom>
        </p:spPr>
      </p:pic>
      <p:pic>
        <p:nvPicPr>
          <p:cNvPr id="5" name="Immagine 2" descr="Immagine che contiene interni, soffitto, cucina, inpiedi&#10;&#10;Descrizione generata automaticamente" hidden="0"/>
          <p:cNvPicPr>
            <a:picLocks noChangeAspect="1"/>
          </p:cNvPicPr>
          <p:nvPr isPhoto="0" userDrawn="0"/>
        </p:nvPicPr>
        <p:blipFill>
          <a:blip r:embed="rId3"/>
          <a:srcRect l="21992" t="0" r="18896" b="0"/>
          <a:stretch/>
        </p:blipFill>
        <p:spPr bwMode="auto">
          <a:xfrm>
            <a:off x="6096000" y="10"/>
            <a:ext cx="6096000" cy="6857990"/>
          </a:xfrm>
          <a:prstGeom prst="rect">
            <a:avLst/>
          </a:prstGeom>
        </p:spPr>
      </p:pic>
      <p:sp>
        <p:nvSpPr>
          <p:cNvPr id="6" name="CasellaDiTesto 4" hidden="0"/>
          <p:cNvSpPr>
            <a:spLocks noAdjustHandles="0" noChangeArrowheads="0"/>
          </p:cNvSpPr>
          <p:nvPr isPhoto="0" userDrawn="0"/>
        </p:nvSpPr>
        <p:spPr bwMode="auto">
          <a:xfrm>
            <a:off x="634180" y="1"/>
            <a:ext cx="11472475" cy="950976"/>
          </a:xfrm>
          <a:prstGeom prst="rect">
            <a:avLst/>
          </a:prstGeom>
        </p:spPr>
        <p:txBody>
          <a:bodyPr vert="horz" lIns="91440" tIns="45720" rIns="91440" bIns="45720" rtlCol="0" anchor="b"/>
          <a:lstStyle/>
          <a:p>
            <a:pPr algn="r">
              <a:lnSpc>
                <a:spcPct val="90000"/>
              </a:lnSpc>
              <a:spcBef>
                <a:spcPts val="0"/>
              </a:spcBef>
              <a:spcAft>
                <a:spcPts val="600"/>
              </a:spcAft>
              <a:defRPr/>
            </a:pPr>
            <a:r>
              <a:rPr lang="en-US" sz="2400" b="1">
                <a:solidFill>
                  <a:schemeClr val="accent2"/>
                </a:solidFill>
                <a:latin typeface="+mj-lt"/>
                <a:ea typeface="+mj-ea"/>
                <a:cs typeface="+mj-cs"/>
              </a:rPr>
              <a:t>One Piece Flow</a:t>
            </a:r>
            <a:endParaRPr/>
          </a:p>
          <a:p>
            <a:pPr algn="r">
              <a:lnSpc>
                <a:spcPct val="90000"/>
              </a:lnSpc>
              <a:spcBef>
                <a:spcPts val="0"/>
              </a:spcBef>
              <a:spcAft>
                <a:spcPts val="600"/>
              </a:spcAft>
              <a:defRPr/>
            </a:pPr>
            <a:r>
              <a:rPr lang="en-US" sz="2400">
                <a:solidFill>
                  <a:schemeClr val="bg1"/>
                </a:solidFill>
                <a:latin typeface="+mj-lt"/>
                <a:ea typeface="+mj-ea"/>
                <a:cs typeface="+mj-cs"/>
              </a:rPr>
              <a:t>Casi</a:t>
            </a:r>
            <a:r>
              <a:rPr lang="en-US" sz="2400">
                <a:solidFill>
                  <a:schemeClr val="bg1"/>
                </a:solidFill>
                <a:latin typeface="+mj-lt"/>
                <a:ea typeface="+mj-ea"/>
                <a:cs typeface="+mj-cs"/>
              </a:rPr>
              <a:t> </a:t>
            </a:r>
            <a:r>
              <a:rPr lang="en-US" sz="2400">
                <a:solidFill>
                  <a:schemeClr val="bg1"/>
                </a:solidFill>
                <a:latin typeface="+mj-lt"/>
                <a:ea typeface="+mj-ea"/>
                <a:cs typeface="+mj-cs"/>
              </a:rPr>
              <a:t>reali</a:t>
            </a:r>
            <a:r>
              <a:rPr lang="en-US" sz="2400">
                <a:solidFill>
                  <a:schemeClr val="bg1"/>
                </a:solidFill>
                <a:latin typeface="+mj-lt"/>
                <a:ea typeface="+mj-ea"/>
                <a:cs typeface="+mj-cs"/>
              </a:rPr>
              <a:t> di </a:t>
            </a:r>
            <a:r>
              <a:rPr lang="en-US" sz="2400" b="1">
                <a:solidFill>
                  <a:schemeClr val="bg1"/>
                </a:solidFill>
                <a:latin typeface="+mj-lt"/>
                <a:ea typeface="+mj-ea"/>
                <a:cs typeface="+mj-cs"/>
              </a:rPr>
              <a:t>difficile</a:t>
            </a:r>
            <a:r>
              <a:rPr lang="en-US" sz="2400">
                <a:solidFill>
                  <a:schemeClr val="bg1"/>
                </a:solidFill>
                <a:latin typeface="+mj-lt"/>
                <a:ea typeface="+mj-ea"/>
                <a:cs typeface="+mj-cs"/>
              </a:rPr>
              <a:t> </a:t>
            </a:r>
            <a:r>
              <a:rPr lang="en-US" sz="2400">
                <a:solidFill>
                  <a:schemeClr val="bg1"/>
                </a:solidFill>
                <a:latin typeface="+mj-lt"/>
                <a:ea typeface="+mj-ea"/>
                <a:cs typeface="+mj-cs"/>
              </a:rPr>
              <a:t>trasformazione</a:t>
            </a:r>
            <a:r>
              <a:rPr lang="en-US" sz="2400">
                <a:solidFill>
                  <a:schemeClr val="bg1"/>
                </a:solidFill>
                <a:latin typeface="+mj-lt"/>
                <a:ea typeface="+mj-ea"/>
                <a:cs typeface="+mj-cs"/>
              </a:rPr>
              <a:t>: </a:t>
            </a:r>
            <a:r>
              <a:rPr lang="en-US" sz="2400" b="1">
                <a:solidFill>
                  <a:schemeClr val="bg1"/>
                </a:solidFill>
                <a:latin typeface="+mj-lt"/>
                <a:ea typeface="+mj-ea"/>
                <a:cs typeface="+mj-cs"/>
              </a:rPr>
              <a:t>Stampa </a:t>
            </a:r>
            <a:r>
              <a:rPr lang="en-US" sz="2400" b="1">
                <a:solidFill>
                  <a:schemeClr val="bg1"/>
                </a:solidFill>
                <a:latin typeface="+mj-lt"/>
                <a:ea typeface="+mj-ea"/>
                <a:cs typeface="+mj-cs"/>
              </a:rPr>
              <a:t>tradizionale</a:t>
            </a:r>
            <a:r>
              <a:rPr lang="en-US" sz="2400" b="1">
                <a:solidFill>
                  <a:schemeClr val="bg1"/>
                </a:solidFill>
                <a:latin typeface="+mj-lt"/>
                <a:ea typeface="+mj-ea"/>
                <a:cs typeface="+mj-cs"/>
              </a:rPr>
              <a:t> </a:t>
            </a:r>
            <a:r>
              <a:rPr lang="en-US" sz="2400" b="1">
                <a:solidFill>
                  <a:schemeClr val="bg1"/>
                </a:solidFill>
                <a:latin typeface="+mj-lt"/>
                <a:ea typeface="+mj-ea"/>
                <a:cs typeface="+mj-cs"/>
              </a:rPr>
              <a:t>su</a:t>
            </a:r>
            <a:r>
              <a:rPr lang="en-US" sz="2400" b="1">
                <a:solidFill>
                  <a:schemeClr val="bg1"/>
                </a:solidFill>
                <a:latin typeface="+mj-lt"/>
                <a:ea typeface="+mj-ea"/>
                <a:cs typeface="+mj-cs"/>
              </a:rPr>
              <a:t> </a:t>
            </a:r>
            <a:r>
              <a:rPr lang="en-US" sz="2400" b="1">
                <a:solidFill>
                  <a:schemeClr val="bg1"/>
                </a:solidFill>
                <a:latin typeface="+mj-lt"/>
                <a:ea typeface="+mj-ea"/>
                <a:cs typeface="+mj-cs"/>
              </a:rPr>
              <a:t>tessuto</a:t>
            </a:r>
            <a:endParaRPr lang="en-US" sz="2400" b="1">
              <a:solidFill>
                <a:schemeClr val="bg1"/>
              </a:solidFill>
              <a:latin typeface="+mj-lt"/>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hidden="0"/>
        <p:cNvGrpSpPr/>
        <p:nvPr isPhoto="0" userDrawn="0"/>
      </p:nvGrpSpPr>
      <p:grpSpPr bwMode="auto">
        <a:xfrm>
          <a:off x="0" y="0"/>
          <a:ext cx="0" cy="0"/>
          <a:chOff x="0" y="0"/>
          <a:chExt cx="0" cy="0"/>
        </a:xfrm>
      </p:grpSpPr>
      <p:sp>
        <p:nvSpPr>
          <p:cNvPr id="4" name="Rectangle 23" hidden="0"/>
          <p:cNvSpPr>
            <a:spLocks noAdjustHandles="1" noChangeArrowheads="1" noChangeAspect="1" noChangeShapeType="1" noEditPoints="1" noGrp="1" noMove="1" noResize="1" noRot="1" noTextEdit="1"/>
          </p:cNvSpPr>
          <p:nvPr isPhoto="0" userDrawn="0"/>
        </p:nvSpPr>
        <p:spPr bwMode="auto">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5" name="Immagine 6" hidden="0"/>
          <p:cNvPicPr>
            <a:picLocks noChangeAspect="1"/>
          </p:cNvPicPr>
          <p:nvPr isPhoto="0" userDrawn="0"/>
        </p:nvPicPr>
        <p:blipFill>
          <a:blip r:embed="rId2"/>
          <a:stretch/>
        </p:blipFill>
        <p:spPr bwMode="auto">
          <a:xfrm>
            <a:off x="4654295" y="1"/>
            <a:ext cx="7537703" cy="3692296"/>
          </a:xfrm>
          <a:prstGeom prst="rect">
            <a:avLst/>
          </a:prstGeom>
        </p:spPr>
      </p:pic>
      <p:pic>
        <p:nvPicPr>
          <p:cNvPr id="6" name="Immagine 2" hidden="0"/>
          <p:cNvPicPr>
            <a:picLocks noChangeAspect="1"/>
          </p:cNvPicPr>
          <p:nvPr isPhoto="0" userDrawn="0"/>
        </p:nvPicPr>
        <p:blipFill>
          <a:blip r:embed="rId3"/>
          <a:stretch/>
        </p:blipFill>
        <p:spPr bwMode="auto">
          <a:xfrm>
            <a:off x="0" y="3681409"/>
            <a:ext cx="12192000" cy="3176595"/>
          </a:xfrm>
          <a:prstGeom prst="rect">
            <a:avLst/>
          </a:prstGeom>
        </p:spPr>
      </p:pic>
      <p:sp>
        <p:nvSpPr>
          <p:cNvPr id="7" name="Rectangle 25" hidden="0"/>
          <p:cNvSpPr>
            <a:spLocks noAdjustHandles="1" noChangeArrowheads="1" noChangeAspect="1" noChangeShapeType="1" noEditPoints="1" noGrp="1" noMove="1" noResize="1" noRot="1" noTextEdit="1"/>
          </p:cNvSpPr>
          <p:nvPr isPhoto="0" userDrawn="0"/>
        </p:nvSpPr>
        <p:spPr bwMode="auto">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8" name="CasellaDiTesto 5" hidden="0"/>
          <p:cNvSpPr>
            <a:spLocks noAdjustHandles="0" noChangeArrowheads="0"/>
          </p:cNvSpPr>
          <p:nvPr isPhoto="0" userDrawn="0"/>
        </p:nvSpPr>
        <p:spPr bwMode="auto">
          <a:xfrm>
            <a:off x="838200" y="1115219"/>
            <a:ext cx="5395912" cy="2387600"/>
          </a:xfrm>
          <a:prstGeom prst="rect">
            <a:avLst/>
          </a:prstGeom>
        </p:spPr>
        <p:txBody>
          <a:bodyPr vert="horz" lIns="91440" tIns="45720" rIns="91440" bIns="45720" rtlCol="0" anchor="b"/>
          <a:lstStyle/>
          <a:p>
            <a:pPr>
              <a:lnSpc>
                <a:spcPct val="90000"/>
              </a:lnSpc>
              <a:spcBef>
                <a:spcPts val="0"/>
              </a:spcBef>
              <a:spcAft>
                <a:spcPts val="600"/>
              </a:spcAft>
              <a:defRPr/>
            </a:pPr>
            <a:r>
              <a:rPr lang="en-US" sz="4600" b="1">
                <a:solidFill>
                  <a:schemeClr val="bg1"/>
                </a:solidFill>
                <a:latin typeface="+mj-lt"/>
                <a:ea typeface="+mj-ea"/>
                <a:cs typeface="+mj-cs"/>
              </a:rPr>
              <a:t>A volte serve una rivoluzione</a:t>
            </a:r>
            <a:endParaRPr/>
          </a:p>
          <a:p>
            <a:pPr>
              <a:lnSpc>
                <a:spcPct val="90000"/>
              </a:lnSpc>
              <a:spcBef>
                <a:spcPts val="0"/>
              </a:spcBef>
              <a:spcAft>
                <a:spcPts val="600"/>
              </a:spcAft>
              <a:defRPr/>
            </a:pPr>
            <a:r>
              <a:rPr lang="en-US" sz="4600">
                <a:solidFill>
                  <a:schemeClr val="bg1"/>
                </a:solidFill>
                <a:latin typeface="+mj-lt"/>
                <a:ea typeface="+mj-ea"/>
                <a:cs typeface="+mj-cs"/>
              </a:rPr>
              <a:t>Digital Textile Printing</a:t>
            </a:r>
            <a:endParaRPr/>
          </a:p>
        </p:txBody>
      </p:sp>
      <p:cxnSp>
        <p:nvCxnSpPr>
          <p:cNvPr id="9" name="Straight Connector 27" hidden="0"/>
          <p:cNvCxnSpPr>
            <a:cxnSpLocks noAdjustHandles="1" noChangeArrowheads="1" noChangeAspect="1" noChangeShapeType="1" noEditPoints="1" noGrp="1" noMove="1" noResize="1" noRot="1"/>
          </p:cNvCxnSpPr>
          <p:nvPr isPhoto="0" userDrawn="0"/>
        </p:nvCxnSpPr>
        <p:spPr bwMode="auto">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CasellaDiTesto 3" hidden="0"/>
          <p:cNvSpPr>
            <a:spLocks noAdjustHandles="0" noChangeArrowheads="0"/>
          </p:cNvSpPr>
          <p:nvPr isPhoto="0" userDrawn="0"/>
        </p:nvSpPr>
        <p:spPr bwMode="auto">
          <a:xfrm>
            <a:off x="10373192" y="3331659"/>
            <a:ext cx="1818807" cy="364807"/>
          </a:xfrm>
          <a:prstGeom prst="rect">
            <a:avLst/>
          </a:prstGeom>
          <a:solidFill>
            <a:srgbClr val="000000">
              <a:alpha val="50000"/>
            </a:srgbClr>
          </a:solidFill>
          <a:ln>
            <a:noFill/>
          </a:ln>
        </p:spPr>
        <p:txBody>
          <a:bodyPr wrap="square" rtlCol="0"/>
          <a:lstStyle/>
          <a:p>
            <a:pPr algn="ctr">
              <a:spcAft>
                <a:spcPts val="600"/>
              </a:spcAft>
              <a:defRPr/>
            </a:pPr>
            <a:r>
              <a:rPr lang="en-GB" sz="1400">
                <a:solidFill>
                  <a:srgbClr val="FFFFFF"/>
                </a:solidFill>
              </a:rPr>
              <a:t>Robustelli</a:t>
            </a:r>
            <a:r>
              <a:rPr lang="en-GB" sz="1400">
                <a:solidFill>
                  <a:srgbClr val="FFFFFF"/>
                </a:solidFill>
              </a:rPr>
              <a:t> Monna Lisa</a:t>
            </a:r>
            <a:endParaRPr/>
          </a:p>
        </p:txBody>
      </p:sp>
      <p:sp>
        <p:nvSpPr>
          <p:cNvPr id="11" name="CasellaDiTesto 4" hidden="0"/>
          <p:cNvSpPr>
            <a:spLocks noAdjustHandles="0" noChangeArrowheads="0"/>
          </p:cNvSpPr>
          <p:nvPr isPhoto="0" userDrawn="0"/>
        </p:nvSpPr>
        <p:spPr bwMode="auto">
          <a:xfrm>
            <a:off x="10373192" y="3699493"/>
            <a:ext cx="1818808" cy="364801"/>
          </a:xfrm>
          <a:prstGeom prst="rect">
            <a:avLst/>
          </a:prstGeom>
          <a:solidFill>
            <a:srgbClr val="000000">
              <a:alpha val="50000"/>
            </a:srgbClr>
          </a:solidFill>
          <a:ln>
            <a:noFill/>
          </a:ln>
        </p:spPr>
        <p:txBody>
          <a:bodyPr wrap="square" rtlCol="0"/>
          <a:lstStyle/>
          <a:p>
            <a:pPr algn="ctr">
              <a:spcAft>
                <a:spcPts val="600"/>
              </a:spcAft>
              <a:defRPr/>
            </a:pPr>
            <a:r>
              <a:rPr lang="en-GB" sz="1400">
                <a:solidFill>
                  <a:srgbClr val="FFFFFF"/>
                </a:solidFill>
              </a:rPr>
              <a:t>MS Lario</a:t>
            </a:r>
            <a:endParaRPr/>
          </a:p>
        </p:txBody>
      </p:sp>
      <p:pic>
        <p:nvPicPr>
          <p:cNvPr id="12" name="Immagine 13" hidden="0"/>
          <p:cNvPicPr>
            <a:picLocks noChangeAspect="1"/>
          </p:cNvPicPr>
          <p:nvPr isPhoto="0" userDrawn="0"/>
        </p:nvPicPr>
        <p:blipFill>
          <a:blip r:embed="rId4">
            <a:duotone>
              <a:schemeClr val="accent4">
                <a:shade val="45000"/>
                <a:satMod val="135000"/>
              </a:schemeClr>
              <a:prstClr val="white"/>
            </a:duotone>
          </a:blip>
          <a:stretch/>
        </p:blipFill>
        <p:spPr bwMode="auto">
          <a:xfrm>
            <a:off x="11830238" y="6629558"/>
            <a:ext cx="361762" cy="228442"/>
          </a:xfrm>
          <a:prstGeom prst="flowChartConnector">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hidden="0"/>
        <p:cNvGrpSpPr/>
        <p:nvPr isPhoto="0" userDrawn="0"/>
      </p:nvGrpSpPr>
      <p:grpSpPr bwMode="auto">
        <a:xfrm>
          <a:off x="0" y="0"/>
          <a:ext cx="0" cy="0"/>
          <a:chOff x="0" y="0"/>
          <a:chExt cx="0" cy="0"/>
        </a:xfrm>
      </p:grpSpPr>
      <p:sp>
        <p:nvSpPr>
          <p:cNvPr id="4" name="Rectangle 16" hidden="0"/>
          <p:cNvSpPr>
            <a:spLocks noAdjustHandles="1" noChangeArrowheads="1" noChangeAspect="1" noChangeShapeType="1" noEditPoints="1" noGrp="1" noMove="1" noResize="1" noRot="1" noTextEdit="1"/>
          </p:cNvSpPr>
          <p:nvPr isPhoto="0" userDrawn="0"/>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5" name="CasellaDiTesto 11" hidden="0"/>
          <p:cNvSpPr>
            <a:spLocks noAdjustHandles="0" noChangeArrowheads="0"/>
          </p:cNvSpPr>
          <p:nvPr isPhoto="0" userDrawn="0"/>
        </p:nvSpPr>
        <p:spPr bwMode="auto">
          <a:xfrm>
            <a:off x="651307" y="640081"/>
            <a:ext cx="3377183" cy="3681976"/>
          </a:xfrm>
          <a:prstGeom prst="rect">
            <a:avLst/>
          </a:prstGeom>
          <a:noFill/>
        </p:spPr>
        <p:txBody>
          <a:bodyPr vert="horz" lIns="91440" tIns="45720" rIns="91440" bIns="45720" rtlCol="0" anchor="b"/>
          <a:lstStyle/>
          <a:p>
            <a:pPr>
              <a:lnSpc>
                <a:spcPct val="90000"/>
              </a:lnSpc>
              <a:spcBef>
                <a:spcPts val="0"/>
              </a:spcBef>
              <a:spcAft>
                <a:spcPts val="600"/>
              </a:spcAft>
              <a:defRPr/>
            </a:pPr>
            <a:r>
              <a:rPr lang="en-US" sz="3100" b="1">
                <a:solidFill>
                  <a:schemeClr val="bg1"/>
                </a:solidFill>
                <a:latin typeface="+mj-lt"/>
                <a:ea typeface="+mj-ea"/>
                <a:cs typeface="+mj-cs"/>
              </a:rPr>
              <a:t>Talvolta sono sufficienti piccole modifiche tecnologiche</a:t>
            </a:r>
            <a:endParaRPr/>
          </a:p>
          <a:p>
            <a:pPr>
              <a:lnSpc>
                <a:spcPct val="90000"/>
              </a:lnSpc>
              <a:spcBef>
                <a:spcPts val="0"/>
              </a:spcBef>
              <a:spcAft>
                <a:spcPts val="600"/>
              </a:spcAft>
              <a:defRPr/>
            </a:pPr>
            <a:endParaRPr lang="en-US" sz="3100">
              <a:solidFill>
                <a:schemeClr val="bg1"/>
              </a:solidFill>
              <a:latin typeface="+mj-lt"/>
              <a:ea typeface="+mj-ea"/>
              <a:cs typeface="+mj-cs"/>
            </a:endParaRPr>
          </a:p>
          <a:p>
            <a:pPr>
              <a:lnSpc>
                <a:spcPct val="90000"/>
              </a:lnSpc>
              <a:spcBef>
                <a:spcPts val="0"/>
              </a:spcBef>
              <a:spcAft>
                <a:spcPts val="600"/>
              </a:spcAft>
              <a:defRPr/>
            </a:pPr>
            <a:r>
              <a:rPr lang="en-US" sz="3100">
                <a:solidFill>
                  <a:schemeClr val="bg1"/>
                </a:solidFill>
                <a:latin typeface="+mj-lt"/>
                <a:ea typeface="+mj-ea"/>
                <a:cs typeface="+mj-cs"/>
              </a:rPr>
              <a:t>Tunnel di essiccazione ventilata pelli rasate</a:t>
            </a:r>
            <a:endParaRPr/>
          </a:p>
        </p:txBody>
      </p:sp>
      <p:pic>
        <p:nvPicPr>
          <p:cNvPr id="6" name="Immagine 10" descr="Immagine che contiene interni, stanza, edificio, letto&#10;&#10;Descrizione generata automaticamente" hidden="0"/>
          <p:cNvPicPr>
            <a:picLocks noChangeAspect="1"/>
          </p:cNvPicPr>
          <p:nvPr isPhoto="0" userDrawn="0"/>
        </p:nvPicPr>
        <p:blipFill>
          <a:blip r:embed="rId2"/>
          <a:stretch/>
        </p:blipFill>
        <p:spPr bwMode="auto">
          <a:xfrm>
            <a:off x="4654297" y="10"/>
            <a:ext cx="7537704" cy="685799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4" name="Immagine 1" hidden="0"/>
          <p:cNvPicPr>
            <a:picLocks noChangeAspect="1"/>
          </p:cNvPicPr>
          <p:nvPr isPhoto="0" userDrawn="0"/>
        </p:nvPicPr>
        <p:blipFill>
          <a:blip r:embed="rId2">
            <a:clrChange>
              <a:clrFrom>
                <a:srgbClr val="FFFFFF"/>
              </a:clrFrom>
              <a:clrTo>
                <a:srgbClr val="FFFFFF">
                  <a:alpha val="0"/>
                </a:srgbClr>
              </a:clrTo>
            </a:clrChange>
          </a:blip>
          <a:stretch/>
        </p:blipFill>
        <p:spPr bwMode="auto">
          <a:xfrm>
            <a:off x="6823190" y="1120603"/>
            <a:ext cx="4644726" cy="3027991"/>
          </a:xfrm>
          <a:prstGeom prst="rect">
            <a:avLst/>
          </a:prstGeom>
        </p:spPr>
      </p:pic>
      <p:sp>
        <p:nvSpPr>
          <p:cNvPr id="5" name="CasellaDiTesto 2" hidden="0"/>
          <p:cNvSpPr>
            <a:spLocks noAdjustHandles="0" noChangeArrowheads="0"/>
          </p:cNvSpPr>
          <p:nvPr isPhoto="0" userDrawn="0"/>
        </p:nvSpPr>
        <p:spPr bwMode="auto">
          <a:xfrm>
            <a:off x="7541104" y="3962192"/>
            <a:ext cx="355600" cy="276999"/>
          </a:xfrm>
          <a:prstGeom prst="rect">
            <a:avLst/>
          </a:prstGeom>
          <a:solidFill>
            <a:schemeClr val="bg1"/>
          </a:solidFill>
        </p:spPr>
        <p:txBody>
          <a:bodyPr wrap="square" rtlCol="0">
            <a:spAutoFit/>
          </a:bodyPr>
          <a:lstStyle/>
          <a:p>
            <a:pPr>
              <a:defRPr/>
            </a:pPr>
            <a:endParaRPr lang="en-GB" sz="1200"/>
          </a:p>
        </p:txBody>
      </p:sp>
      <p:sp>
        <p:nvSpPr>
          <p:cNvPr id="6" name="CasellaDiTesto 6" hidden="0"/>
          <p:cNvSpPr>
            <a:spLocks noAdjustHandles="0" noChangeArrowheads="0"/>
          </p:cNvSpPr>
          <p:nvPr isPhoto="0" userDrawn="0"/>
        </p:nvSpPr>
        <p:spPr bwMode="auto">
          <a:xfrm>
            <a:off x="10127733" y="3950893"/>
            <a:ext cx="355600" cy="276999"/>
          </a:xfrm>
          <a:prstGeom prst="rect">
            <a:avLst/>
          </a:prstGeom>
          <a:solidFill>
            <a:schemeClr val="bg1"/>
          </a:solidFill>
        </p:spPr>
        <p:txBody>
          <a:bodyPr wrap="square" rtlCol="0">
            <a:spAutoFit/>
          </a:bodyPr>
          <a:lstStyle/>
          <a:p>
            <a:pPr>
              <a:defRPr/>
            </a:pPr>
            <a:endParaRPr lang="en-GB" sz="1200"/>
          </a:p>
        </p:txBody>
      </p:sp>
      <p:sp>
        <p:nvSpPr>
          <p:cNvPr id="7" name="CasellaDiTesto 8" hidden="0"/>
          <p:cNvSpPr>
            <a:spLocks noAdjustHandles="0" noChangeArrowheads="0"/>
          </p:cNvSpPr>
          <p:nvPr isPhoto="0" userDrawn="0"/>
        </p:nvSpPr>
        <p:spPr bwMode="auto">
          <a:xfrm>
            <a:off x="821779" y="2090578"/>
            <a:ext cx="4680620" cy="1200329"/>
          </a:xfrm>
          <a:prstGeom prst="rect">
            <a:avLst/>
          </a:prstGeom>
          <a:noFill/>
        </p:spPr>
        <p:txBody>
          <a:bodyPr wrap="square" rtlCol="0">
            <a:spAutoFit/>
          </a:bodyPr>
          <a:lstStyle/>
          <a:p>
            <a:pPr>
              <a:defRPr/>
            </a:pPr>
            <a:r>
              <a:rPr lang="it-IT" sz="2400"/>
              <a:t>In determinati contesti la necessità di scorte deriva dall’(in)</a:t>
            </a:r>
            <a:r>
              <a:rPr lang="it-IT" sz="2400" b="1">
                <a:highlight>
                  <a:srgbClr val="F89645"/>
                </a:highlight>
              </a:rPr>
              <a:t>affidabilità </a:t>
            </a:r>
            <a:r>
              <a:rPr lang="it-IT" sz="2400"/>
              <a:t>dei fattori produttivi</a:t>
            </a:r>
            <a:endParaRPr/>
          </a:p>
        </p:txBody>
      </p:sp>
      <p:pic>
        <p:nvPicPr>
          <p:cNvPr id="8" name="Immagine 7" hidden="0"/>
          <p:cNvPicPr>
            <a:picLocks noChangeAspect="1"/>
          </p:cNvPicPr>
          <p:nvPr isPhoto="0" userDrawn="0"/>
        </p:nvPicPr>
        <p:blipFill>
          <a:blip r:embed="rId3"/>
          <a:stretch/>
        </p:blipFill>
        <p:spPr bwMode="auto">
          <a:xfrm>
            <a:off x="4701337" y="4307191"/>
            <a:ext cx="3060605" cy="2573407"/>
          </a:xfrm>
          <a:prstGeom prst="rect">
            <a:avLst/>
          </a:prstGeom>
          <a:ln w="38100">
            <a:solidFill>
              <a:srgbClr val="1CF21C"/>
            </a:solidFill>
          </a:ln>
        </p:spPr>
      </p:pic>
      <p:pic>
        <p:nvPicPr>
          <p:cNvPr id="9" name="Immagine 9" hidden="0"/>
          <p:cNvPicPr>
            <a:picLocks noChangeAspect="1"/>
          </p:cNvPicPr>
          <p:nvPr isPhoto="0" userDrawn="0"/>
        </p:nvPicPr>
        <p:blipFill>
          <a:blip r:embed="rId4"/>
          <a:stretch/>
        </p:blipFill>
        <p:spPr bwMode="auto">
          <a:xfrm>
            <a:off x="685800" y="4307191"/>
            <a:ext cx="3336670" cy="2573407"/>
          </a:xfrm>
          <a:prstGeom prst="rect">
            <a:avLst/>
          </a:prstGeom>
          <a:ln w="38100">
            <a:solidFill>
              <a:srgbClr val="0C0BE6"/>
            </a:solidFill>
          </a:ln>
        </p:spPr>
      </p:pic>
      <p:pic>
        <p:nvPicPr>
          <p:cNvPr id="10" name="Immagine 12" hidden="0"/>
          <p:cNvPicPr>
            <a:picLocks noChangeAspect="1"/>
          </p:cNvPicPr>
          <p:nvPr isPhoto="0" userDrawn="0"/>
        </p:nvPicPr>
        <p:blipFill>
          <a:blip r:embed="rId5"/>
          <a:stretch/>
        </p:blipFill>
        <p:spPr bwMode="auto">
          <a:xfrm>
            <a:off x="8440809" y="4329788"/>
            <a:ext cx="3751191" cy="2550810"/>
          </a:xfrm>
          <a:prstGeom prst="rect">
            <a:avLst/>
          </a:prstGeom>
          <a:ln w="38100">
            <a:solidFill>
              <a:srgbClr val="E80A0C"/>
            </a:solidFill>
          </a:ln>
        </p:spPr>
      </p:pic>
      <p:pic>
        <p:nvPicPr>
          <p:cNvPr id="11" name="Immagine 10" hidden="0"/>
          <p:cNvPicPr>
            <a:picLocks noChangeAspect="1"/>
          </p:cNvPicPr>
          <p:nvPr isPhoto="0" userDrawn="0"/>
        </p:nvPicPr>
        <p:blipFill>
          <a:blip r:embed="rId6">
            <a:duotone>
              <a:schemeClr val="accent4">
                <a:shade val="45000"/>
                <a:satMod val="135000"/>
              </a:schemeClr>
              <a:prstClr val="white"/>
            </a:duotone>
          </a:blip>
          <a:stretch/>
        </p:blipFill>
        <p:spPr bwMode="auto">
          <a:xfrm>
            <a:off x="11830238" y="6629558"/>
            <a:ext cx="361762" cy="228442"/>
          </a:xfrm>
          <a:prstGeom prst="flowChartConnector">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hidden="0"/>
        <p:cNvGrpSpPr/>
        <p:nvPr isPhoto="0" userDrawn="0"/>
      </p:nvGrpSpPr>
      <p:grpSpPr bwMode="auto">
        <a:xfrm>
          <a:off x="0" y="0"/>
          <a:ext cx="0" cy="0"/>
          <a:chOff x="0" y="0"/>
          <a:chExt cx="0" cy="0"/>
        </a:xfrm>
      </p:grpSpPr>
      <p:sp>
        <p:nvSpPr>
          <p:cNvPr id="4" name="Rettangolo 6" hidden="0"/>
          <p:cNvSpPr/>
          <p:nvPr isPhoto="0" userDrawn="0"/>
        </p:nvSpPr>
        <p:spPr bwMode="auto">
          <a:xfrm>
            <a:off x="0" y="0"/>
            <a:ext cx="6199632" cy="1819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 name="Rectangle 9" hidden="0"/>
          <p:cNvSpPr>
            <a:spLocks noAdjustHandles="1" noChangeArrowheads="1" noChangeAspect="1" noChangeShapeType="1" noEditPoints="1" noGrp="1" noMove="1" noResize="1" noRot="1" noTextEdit="1"/>
          </p:cNvSpPr>
          <p:nvPr isPhoto="0" userDrawn="0"/>
        </p:nvSpPr>
        <p:spPr bwMode="auto">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6" name="Picture 11" hidden="0"/>
          <p:cNvPicPr>
            <a:picLocks noAdjustHandles="1" noChangeAspect="1" noChangeArrowheads="1" noChangeShapeType="1" noEditPoints="1" noGrp="1" noMove="1" noResize="1" noRot="1" noCrop="1"/>
          </p:cNvPicPr>
          <p:nvPr isPhoto="0" userDrawn="0"/>
        </p:nvPicPr>
        <p:blipFill>
          <a:blip r:embed="rId2"/>
          <a:stretch/>
        </p:blipFill>
        <p:spPr bwMode="auto">
          <a:xfrm>
            <a:off x="0" y="0"/>
            <a:ext cx="12192000" cy="6858000"/>
          </a:xfrm>
          <a:prstGeom prst="rect">
            <a:avLst/>
          </a:prstGeom>
        </p:spPr>
      </p:pic>
      <p:sp>
        <p:nvSpPr>
          <p:cNvPr id="7" name="TextBox 7" hidden="0"/>
          <p:cNvSpPr>
            <a:spLocks noAdjustHandles="0" noChangeArrowheads="0"/>
          </p:cNvSpPr>
          <p:nvPr isPhoto="0" userDrawn="0"/>
        </p:nvSpPr>
        <p:spPr bwMode="auto">
          <a:xfrm>
            <a:off x="6585882" y="4267832"/>
            <a:ext cx="4805995" cy="1401448"/>
          </a:xfrm>
          <a:prstGeom prst="rect">
            <a:avLst/>
          </a:prstGeom>
        </p:spPr>
        <p:txBody>
          <a:bodyPr vert="horz" lIns="91440" tIns="45720" rIns="91440" bIns="45720" rtlCol="0" anchor="t"/>
          <a:lstStyle/>
          <a:p>
            <a:pPr>
              <a:lnSpc>
                <a:spcPct val="90000"/>
              </a:lnSpc>
              <a:spcBef>
                <a:spcPts val="0"/>
              </a:spcBef>
              <a:spcAft>
                <a:spcPts val="600"/>
              </a:spcAft>
              <a:defRPr/>
            </a:pPr>
            <a:r>
              <a:rPr lang="en-US" sz="2800" b="1">
                <a:solidFill>
                  <a:srgbClr val="000000"/>
                </a:solidFill>
                <a:latin typeface="+mj-lt"/>
                <a:ea typeface="+mj-ea"/>
                <a:cs typeface="+mj-cs"/>
                <a:highlight>
                  <a:srgbClr val="F89645"/>
                </a:highlight>
              </a:rPr>
              <a:t>FLUSSO DEI MATERIALI</a:t>
            </a:r>
            <a:endParaRPr/>
          </a:p>
          <a:p>
            <a:pPr>
              <a:lnSpc>
                <a:spcPct val="90000"/>
              </a:lnSpc>
              <a:spcBef>
                <a:spcPts val="0"/>
              </a:spcBef>
              <a:spcAft>
                <a:spcPts val="600"/>
              </a:spcAft>
              <a:defRPr/>
            </a:pPr>
            <a:r>
              <a:rPr lang="en-US" sz="2800">
                <a:solidFill>
                  <a:srgbClr val="000000"/>
                </a:solidFill>
                <a:latin typeface="+mj-lt"/>
                <a:ea typeface="+mj-ea"/>
                <a:cs typeface="+mj-cs"/>
              </a:rPr>
              <a:t>Migliorare</a:t>
            </a:r>
            <a:r>
              <a:rPr lang="en-US" sz="2800">
                <a:solidFill>
                  <a:srgbClr val="000000"/>
                </a:solidFill>
                <a:latin typeface="+mj-lt"/>
                <a:ea typeface="+mj-ea"/>
                <a:cs typeface="+mj-cs"/>
              </a:rPr>
              <a:t> la </a:t>
            </a:r>
            <a:r>
              <a:rPr lang="en-US" sz="2800">
                <a:solidFill>
                  <a:srgbClr val="000000"/>
                </a:solidFill>
                <a:latin typeface="+mj-lt"/>
                <a:ea typeface="+mj-ea"/>
                <a:cs typeface="+mj-cs"/>
              </a:rPr>
              <a:t>logistica</a:t>
            </a:r>
            <a:r>
              <a:rPr lang="en-US" sz="2800">
                <a:solidFill>
                  <a:srgbClr val="000000"/>
                </a:solidFill>
                <a:latin typeface="+mj-lt"/>
                <a:ea typeface="+mj-ea"/>
                <a:cs typeface="+mj-cs"/>
              </a:rPr>
              <a:t> </a:t>
            </a:r>
            <a:r>
              <a:rPr lang="en-US" sz="2800">
                <a:solidFill>
                  <a:srgbClr val="000000"/>
                </a:solidFill>
                <a:latin typeface="+mj-lt"/>
                <a:ea typeface="+mj-ea"/>
                <a:cs typeface="+mj-cs"/>
              </a:rPr>
              <a:t>interna</a:t>
            </a:r>
            <a:r>
              <a:rPr lang="en-US" sz="2800">
                <a:solidFill>
                  <a:srgbClr val="000000"/>
                </a:solidFill>
                <a:latin typeface="+mj-lt"/>
                <a:ea typeface="+mj-ea"/>
                <a:cs typeface="+mj-cs"/>
              </a:rPr>
              <a:t> per </a:t>
            </a:r>
            <a:r>
              <a:rPr lang="en-US" sz="2800">
                <a:solidFill>
                  <a:srgbClr val="000000"/>
                </a:solidFill>
                <a:latin typeface="+mj-lt"/>
                <a:ea typeface="+mj-ea"/>
                <a:cs typeface="+mj-cs"/>
              </a:rPr>
              <a:t>ridurre</a:t>
            </a:r>
            <a:r>
              <a:rPr lang="en-US" sz="2800">
                <a:solidFill>
                  <a:srgbClr val="000000"/>
                </a:solidFill>
                <a:latin typeface="+mj-lt"/>
                <a:ea typeface="+mj-ea"/>
                <a:cs typeface="+mj-cs"/>
              </a:rPr>
              <a:t> </a:t>
            </a:r>
            <a:r>
              <a:rPr lang="en-US" sz="2800">
                <a:solidFill>
                  <a:srgbClr val="000000"/>
                </a:solidFill>
                <a:latin typeface="+mj-lt"/>
                <a:ea typeface="+mj-ea"/>
                <a:cs typeface="+mj-cs"/>
              </a:rPr>
              <a:t>gli</a:t>
            </a:r>
            <a:r>
              <a:rPr lang="en-US" sz="2800">
                <a:solidFill>
                  <a:srgbClr val="000000"/>
                </a:solidFill>
                <a:latin typeface="+mj-lt"/>
                <a:ea typeface="+mj-ea"/>
                <a:cs typeface="+mj-cs"/>
              </a:rPr>
              <a:t> </a:t>
            </a:r>
            <a:r>
              <a:rPr lang="en-US" sz="2800">
                <a:solidFill>
                  <a:srgbClr val="000000"/>
                </a:solidFill>
                <a:latin typeface="+mj-lt"/>
                <a:ea typeface="+mj-ea"/>
                <a:cs typeface="+mj-cs"/>
              </a:rPr>
              <a:t>sprechi</a:t>
            </a:r>
            <a:endParaRPr lang="en-US" sz="2800">
              <a:solidFill>
                <a:srgbClr val="000000"/>
              </a:solidFill>
              <a:latin typeface="+mj-lt"/>
              <a:ea typeface="+mj-ea"/>
              <a:cs typeface="+mj-cs"/>
            </a:endParaRPr>
          </a:p>
        </p:txBody>
      </p:sp>
      <p:sp>
        <p:nvSpPr>
          <p:cNvPr id="8" name="Freeform 49" hidden="0"/>
          <p:cNvSpPr>
            <a:spLocks noAdjustHandles="1" noChangeArrowheads="1" noChangeAspect="1" noChangeShapeType="1" noEditPoints="1" noGrp="1" noMove="1" noResize="1" noRot="1" noTextEdit="1"/>
          </p:cNvSpPr>
          <p:nvPr isPhoto="0" userDrawn="0"/>
        </p:nvSpPr>
        <p:spPr bwMode="auto">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fill="norm" stroke="1" extrusionOk="0">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9" name="Immagine 7" descr="Immagine che contiene testo, mappa&#10;&#10;Descrizione generata automaticamente" hidden="0"/>
          <p:cNvPicPr>
            <a:picLocks noChangeAspect="1"/>
          </p:cNvPicPr>
          <p:nvPr isPhoto="0" userDrawn="0"/>
        </p:nvPicPr>
        <p:blipFill>
          <a:blip r:embed="rId3">
            <a:alphaModFix/>
          </a:blip>
          <a:stretch/>
        </p:blipFill>
        <p:spPr bwMode="auto">
          <a:xfrm>
            <a:off x="1" y="563591"/>
            <a:ext cx="5478085" cy="6303884"/>
          </a:xfrm>
          <a:custGeom>
            <a:avLst/>
            <a:gdLst/>
            <a:ahLst/>
            <a:cxnLst/>
            <a:rect l="l" t="t" r="r" b="b"/>
            <a:pathLst>
              <a:path w="5298683" h="6097438" fill="norm" stroke="1" extrusionOk="0">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4" name="Immagine 3" hidden="0"/>
          <p:cNvPicPr>
            <a:picLocks noChangeAspect="1"/>
          </p:cNvPicPr>
          <p:nvPr isPhoto="0" userDrawn="0"/>
        </p:nvPicPr>
        <p:blipFill>
          <a:blip r:embed="rId2"/>
          <a:stretch/>
        </p:blipFill>
        <p:spPr bwMode="auto">
          <a:xfrm>
            <a:off x="0" y="0"/>
            <a:ext cx="12192000" cy="6858000"/>
          </a:xfrm>
          <a:prstGeom prst="rect">
            <a:avLst/>
          </a:prstGeom>
        </p:spPr>
      </p:pic>
      <p:sp>
        <p:nvSpPr>
          <p:cNvPr id="5" name="TextBox 2" hidden="0"/>
          <p:cNvSpPr>
            <a:spLocks noAdjustHandles="0" noChangeArrowheads="0"/>
          </p:cNvSpPr>
          <p:nvPr isPhoto="0" userDrawn="0"/>
        </p:nvSpPr>
        <p:spPr bwMode="auto">
          <a:xfrm>
            <a:off x="7944829" y="-59960"/>
            <a:ext cx="4280452" cy="6924973"/>
          </a:xfrm>
          <a:prstGeom prst="rect">
            <a:avLst/>
          </a:prstGeom>
          <a:solidFill>
            <a:srgbClr val="FFFFFF">
              <a:alpha val="69412"/>
            </a:srgbClr>
          </a:solidFill>
        </p:spPr>
        <p:txBody>
          <a:bodyPr wrap="square" rtlCol="0">
            <a:spAutoFit/>
          </a:bodyPr>
          <a:lstStyle/>
          <a:p>
            <a:pPr>
              <a:defRPr/>
            </a:pPr>
            <a:r>
              <a:rPr lang="it-IT" sz="2400">
                <a:latin typeface="Century Gothic"/>
              </a:rPr>
              <a:t>Una parte dei vincoli che impediscono la </a:t>
            </a:r>
            <a:r>
              <a:rPr lang="it-IT" sz="2400" b="1">
                <a:latin typeface="Century Gothic"/>
              </a:rPr>
              <a:t>piena</a:t>
            </a:r>
            <a:r>
              <a:rPr lang="it-IT" sz="2400">
                <a:latin typeface="Century Gothic"/>
              </a:rPr>
              <a:t> adozione del OPF e della Pipeline derivano dalle modalità di </a:t>
            </a:r>
            <a:r>
              <a:rPr lang="it-IT" sz="2400" b="1">
                <a:latin typeface="Century Gothic"/>
              </a:rPr>
              <a:t>movimentazione e fornitura di materiali e componenti </a:t>
            </a:r>
            <a:r>
              <a:rPr lang="it-IT" sz="2400">
                <a:latin typeface="Century Gothic"/>
              </a:rPr>
              <a:t>che vengono utilizzati sulla linea produttiva per la realizzazione dei prodotti.</a:t>
            </a:r>
            <a:endParaRPr/>
          </a:p>
          <a:p>
            <a:pPr>
              <a:defRPr/>
            </a:pPr>
            <a:r>
              <a:rPr lang="it-IT" sz="2400">
                <a:latin typeface="Century Gothic"/>
              </a:rPr>
              <a:t>In ambito Lean sono suggeriti alcuni </a:t>
            </a:r>
            <a:r>
              <a:rPr lang="it-IT" sz="2400" b="1">
                <a:latin typeface="Century Gothic"/>
              </a:rPr>
              <a:t>approcci</a:t>
            </a:r>
            <a:r>
              <a:rPr lang="it-IT" sz="2400">
                <a:latin typeface="Century Gothic"/>
              </a:rPr>
              <a:t> che permettano di adattare  i flussi dei materiali delle aziende reali più </a:t>
            </a:r>
            <a:r>
              <a:rPr lang="it-IT" sz="2400">
                <a:latin typeface="Century Gothic"/>
              </a:rPr>
              <a:t>lean</a:t>
            </a:r>
            <a:r>
              <a:rPr lang="it-IT" sz="2400">
                <a:latin typeface="Century Gothic"/>
              </a:rPr>
              <a:t>, così da avvicinarsi alla situazione ideale.</a:t>
            </a:r>
            <a:endParaRPr/>
          </a:p>
          <a:p>
            <a:pPr>
              <a:defRPr/>
            </a:pPr>
            <a:endParaRPr lang="it-IT" sz="1200">
              <a:latin typeface="Century Gothic"/>
            </a:endParaRPr>
          </a:p>
          <a:p>
            <a:pPr>
              <a:defRPr/>
            </a:pPr>
            <a:endParaRPr lang="it-IT" sz="1200">
              <a:latin typeface="Century Gothic"/>
            </a:endParaRPr>
          </a:p>
        </p:txBody>
      </p:sp>
      <p:sp>
        <p:nvSpPr>
          <p:cNvPr id="6" name="TextBox 1" hidden="0"/>
          <p:cNvSpPr>
            <a:spLocks noAdjustHandles="0" noChangeArrowheads="0"/>
          </p:cNvSpPr>
          <p:nvPr isPhoto="0" userDrawn="0"/>
        </p:nvSpPr>
        <p:spPr bwMode="auto">
          <a:xfrm>
            <a:off x="465374" y="0"/>
            <a:ext cx="11294533" cy="774186"/>
          </a:xfrm>
          <a:prstGeom prst="rect">
            <a:avLst/>
          </a:prstGeom>
          <a:noFill/>
        </p:spPr>
        <p:txBody>
          <a:bodyPr wrap="square" rtlCol="0">
            <a:spAutoFit/>
          </a:bodyPr>
          <a:lstStyle/>
          <a:p>
            <a:pPr>
              <a:defRPr/>
            </a:pPr>
            <a:r>
              <a:rPr lang="it-IT" sz="4450" b="1">
                <a:solidFill>
                  <a:schemeClr val="bg1"/>
                </a:solidFill>
                <a:latin typeface="Century Gothic"/>
              </a:rPr>
              <a:t>Flusso</a:t>
            </a:r>
            <a:r>
              <a:rPr lang="it-IT" sz="4450" b="1">
                <a:latin typeface="Century Gothic"/>
              </a:rPr>
              <a:t> dei </a:t>
            </a:r>
            <a:r>
              <a:rPr lang="it-IT" sz="4450" b="1">
                <a:solidFill>
                  <a:schemeClr val="accent2"/>
                </a:solidFill>
                <a:latin typeface="Century Gothic"/>
              </a:rPr>
              <a:t>materiali Lean</a:t>
            </a:r>
            <a:endParaRPr lang="it-IT" sz="3950" b="1">
              <a:solidFill>
                <a:schemeClr val="accent2"/>
              </a:solidFill>
              <a:latin typeface="Century Gothic"/>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extBox 2" hidden="0"/>
          <p:cNvSpPr>
            <a:spLocks noAdjustHandles="0" noChangeArrowheads="0"/>
          </p:cNvSpPr>
          <p:nvPr isPhoto="0" userDrawn="0"/>
        </p:nvSpPr>
        <p:spPr bwMode="auto">
          <a:xfrm>
            <a:off x="804672" y="1949867"/>
            <a:ext cx="10956882" cy="830997"/>
          </a:xfrm>
          <a:prstGeom prst="rect">
            <a:avLst/>
          </a:prstGeom>
          <a:noFill/>
        </p:spPr>
        <p:txBody>
          <a:bodyPr wrap="square" rtlCol="0">
            <a:spAutoFit/>
          </a:bodyPr>
          <a:lstStyle/>
          <a:p>
            <a:pPr marL="562737" indent="-562737">
              <a:buFont typeface="+mj-lt"/>
              <a:buAutoNum type="arabicPeriod" startAt="1"/>
              <a:defRPr/>
            </a:pPr>
            <a:r>
              <a:rPr lang="it-IT" sz="2400" b="1">
                <a:latin typeface="Century Gothic"/>
              </a:rPr>
              <a:t>Eliminazione dei materiali in eccesso </a:t>
            </a:r>
            <a:r>
              <a:rPr lang="it-IT" sz="2400">
                <a:latin typeface="Century Gothic"/>
              </a:rPr>
              <a:t>presso le postazioni di lavoro e le macchine</a:t>
            </a:r>
            <a:endParaRPr/>
          </a:p>
        </p:txBody>
      </p:sp>
      <p:pic>
        <p:nvPicPr>
          <p:cNvPr id="5" name="Picture 6" hidden="0"/>
          <p:cNvPicPr>
            <a:picLocks noChangeAspect="1"/>
          </p:cNvPicPr>
          <p:nvPr isPhoto="0" userDrawn="0"/>
        </p:nvPicPr>
        <p:blipFill>
          <a:blip r:embed="rId2"/>
          <a:stretch/>
        </p:blipFill>
        <p:spPr bwMode="auto">
          <a:xfrm>
            <a:off x="1" y="3155102"/>
            <a:ext cx="8918712" cy="3702898"/>
          </a:xfrm>
          <a:prstGeom prst="rect">
            <a:avLst/>
          </a:prstGeom>
          <a:noFill/>
          <a:ln>
            <a:noFill/>
          </a:ln>
        </p:spPr>
      </p:pic>
      <p:pic>
        <p:nvPicPr>
          <p:cNvPr id="6" name="Picture 12" hidden="0"/>
          <p:cNvPicPr>
            <a:picLocks noChangeAspect="1"/>
          </p:cNvPicPr>
          <p:nvPr isPhoto="0" userDrawn="0"/>
        </p:nvPicPr>
        <p:blipFill>
          <a:blip r:embed="rId3"/>
          <a:stretch/>
        </p:blipFill>
        <p:spPr bwMode="auto">
          <a:xfrm rot="5400000">
            <a:off x="8749754" y="3389252"/>
            <a:ext cx="3743726" cy="3140764"/>
          </a:xfrm>
          <a:prstGeom prst="rect">
            <a:avLst/>
          </a:prstGeom>
          <a:noFill/>
          <a:ln w="28575">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extBox 2" hidden="0"/>
          <p:cNvSpPr>
            <a:spLocks noAdjustHandles="0" noChangeArrowheads="0"/>
          </p:cNvSpPr>
          <p:nvPr isPhoto="0" userDrawn="0"/>
        </p:nvSpPr>
        <p:spPr bwMode="auto">
          <a:xfrm>
            <a:off x="777240" y="1082906"/>
            <a:ext cx="10966026" cy="1938992"/>
          </a:xfrm>
          <a:prstGeom prst="rect">
            <a:avLst/>
          </a:prstGeom>
          <a:noFill/>
        </p:spPr>
        <p:txBody>
          <a:bodyPr wrap="square" rtlCol="0">
            <a:spAutoFit/>
          </a:bodyPr>
          <a:lstStyle/>
          <a:p>
            <a:pPr marL="562737" indent="-562737">
              <a:defRPr/>
            </a:pPr>
            <a:r>
              <a:rPr lang="it-IT" sz="2400"/>
              <a:t>Perché i materiali in eccesso </a:t>
            </a:r>
            <a:r>
              <a:rPr lang="it-IT" sz="2400" b="1"/>
              <a:t>non</a:t>
            </a:r>
            <a:r>
              <a:rPr lang="it-IT" sz="2400"/>
              <a:t> sono Lean?</a:t>
            </a:r>
            <a:endParaRPr/>
          </a:p>
          <a:p>
            <a:pPr marL="562737" indent="-562737">
              <a:buFont typeface="Arial"/>
              <a:buChar char="•"/>
              <a:defRPr/>
            </a:pPr>
            <a:r>
              <a:rPr lang="it-IT" sz="2400"/>
              <a:t>Aumenta il </a:t>
            </a:r>
            <a:r>
              <a:rPr lang="it-IT" sz="2400" u="sng"/>
              <a:t>tempo</a:t>
            </a:r>
            <a:r>
              <a:rPr lang="it-IT" sz="2400"/>
              <a:t> necessario agli operatori per localizzare il materiale necessario</a:t>
            </a:r>
            <a:endParaRPr/>
          </a:p>
          <a:p>
            <a:pPr marL="562737" indent="-562737">
              <a:buFont typeface="Arial"/>
              <a:buChar char="•"/>
              <a:defRPr/>
            </a:pPr>
            <a:r>
              <a:rPr lang="it-IT" sz="2400"/>
              <a:t>Rendono difficili i </a:t>
            </a:r>
            <a:r>
              <a:rPr lang="it-IT" sz="2400" u="sng"/>
              <a:t>movimenti</a:t>
            </a:r>
            <a:r>
              <a:rPr lang="it-IT" sz="2400"/>
              <a:t> degli operatori</a:t>
            </a:r>
            <a:endParaRPr/>
          </a:p>
          <a:p>
            <a:pPr marL="562737" indent="-562737">
              <a:buFont typeface="Arial"/>
              <a:buChar char="•"/>
              <a:defRPr/>
            </a:pPr>
            <a:r>
              <a:rPr lang="it-IT" sz="2400"/>
              <a:t>Rendono difficile la </a:t>
            </a:r>
            <a:r>
              <a:rPr lang="it-IT" sz="2400" u="sng"/>
              <a:t>movimentazione</a:t>
            </a:r>
            <a:r>
              <a:rPr lang="it-IT" sz="2400"/>
              <a:t> dei materiali</a:t>
            </a:r>
            <a:endParaRPr/>
          </a:p>
          <a:p>
            <a:pPr marL="562737" indent="-562737">
              <a:buFont typeface="Arial"/>
              <a:buChar char="•"/>
              <a:defRPr/>
            </a:pPr>
            <a:r>
              <a:rPr lang="it-IT" sz="2400"/>
              <a:t>Richiedono </a:t>
            </a:r>
            <a:r>
              <a:rPr lang="it-IT" sz="2400" u="sng"/>
              <a:t>risorse in più</a:t>
            </a:r>
            <a:r>
              <a:rPr lang="it-IT" sz="2400"/>
              <a:t> per fare operazioni NVA</a:t>
            </a:r>
            <a:endParaRPr/>
          </a:p>
        </p:txBody>
      </p:sp>
      <p:pic>
        <p:nvPicPr>
          <p:cNvPr id="5" name="Immagine 1" hidden="0"/>
          <p:cNvPicPr>
            <a:picLocks noChangeAspect="1"/>
          </p:cNvPicPr>
          <p:nvPr isPhoto="0" userDrawn="0"/>
        </p:nvPicPr>
        <p:blipFill>
          <a:blip r:embed="rId2"/>
          <a:stretch/>
        </p:blipFill>
        <p:spPr bwMode="auto">
          <a:xfrm>
            <a:off x="0" y="3466772"/>
            <a:ext cx="6190962" cy="3391228"/>
          </a:xfrm>
          <a:prstGeom prst="rect">
            <a:avLst/>
          </a:prstGeom>
        </p:spPr>
      </p:pic>
      <p:pic>
        <p:nvPicPr>
          <p:cNvPr id="6" name="Immagine 5" hidden="0"/>
          <p:cNvPicPr>
            <a:picLocks noChangeAspect="1"/>
          </p:cNvPicPr>
          <p:nvPr isPhoto="0" userDrawn="0"/>
        </p:nvPicPr>
        <p:blipFill>
          <a:blip r:embed="rId3"/>
          <a:stretch/>
        </p:blipFill>
        <p:spPr bwMode="auto">
          <a:xfrm>
            <a:off x="6163148" y="3466770"/>
            <a:ext cx="6028852" cy="3391229"/>
          </a:xfrm>
          <a:prstGeom prst="rect">
            <a:avLst/>
          </a:prstGeom>
        </p:spPr>
      </p:pic>
      <p:sp>
        <p:nvSpPr>
          <p:cNvPr id="7" name="Rettangolo 6" hidden="0"/>
          <p:cNvSpPr/>
          <p:nvPr isPhoto="0" userDrawn="0"/>
        </p:nvSpPr>
        <p:spPr bwMode="auto">
          <a:xfrm>
            <a:off x="0" y="3391229"/>
            <a:ext cx="12192000" cy="1736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8" name="Rettangolo 7" hidden="0"/>
          <p:cNvSpPr/>
          <p:nvPr isPhoto="0" userDrawn="0"/>
        </p:nvSpPr>
        <p:spPr bwMode="auto">
          <a:xfrm>
            <a:off x="6096000" y="3358099"/>
            <a:ext cx="94962" cy="34932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4" name="Immagine 1" hidden="0"/>
          <p:cNvPicPr>
            <a:picLocks noChangeAspect="1"/>
          </p:cNvPicPr>
          <p:nvPr isPhoto="0" userDrawn="0"/>
        </p:nvPicPr>
        <p:blipFill>
          <a:blip r:embed="rId2"/>
          <a:stretch/>
        </p:blipFill>
        <p:spPr bwMode="auto">
          <a:xfrm>
            <a:off x="0" y="0"/>
            <a:ext cx="8202893" cy="6858000"/>
          </a:xfrm>
          <a:prstGeom prst="rect">
            <a:avLst/>
          </a:prstGeom>
        </p:spPr>
      </p:pic>
      <p:sp>
        <p:nvSpPr>
          <p:cNvPr id="5" name="TextBox 2" hidden="0"/>
          <p:cNvSpPr>
            <a:spLocks noAdjustHandles="0" noChangeArrowheads="0"/>
          </p:cNvSpPr>
          <p:nvPr isPhoto="0" userDrawn="0"/>
        </p:nvSpPr>
        <p:spPr bwMode="auto">
          <a:xfrm>
            <a:off x="8202892" y="0"/>
            <a:ext cx="3989107" cy="1046440"/>
          </a:xfrm>
          <a:prstGeom prst="rect">
            <a:avLst/>
          </a:prstGeom>
          <a:solidFill>
            <a:srgbClr val="FFFFFF">
              <a:alpha val="69412"/>
            </a:srgbClr>
          </a:solidFill>
        </p:spPr>
        <p:txBody>
          <a:bodyPr wrap="square" rtlCol="0">
            <a:spAutoFit/>
          </a:bodyPr>
          <a:lstStyle/>
          <a:p>
            <a:pPr>
              <a:defRPr/>
            </a:pPr>
            <a:r>
              <a:rPr lang="it-IT" sz="2400" b="1">
                <a:latin typeface="Century Gothic"/>
              </a:rPr>
              <a:t>Lean in Maserati</a:t>
            </a:r>
            <a:endParaRPr/>
          </a:p>
          <a:p>
            <a:pPr>
              <a:defRPr/>
            </a:pPr>
            <a:r>
              <a:rPr lang="it-IT" sz="2400">
                <a:latin typeface="Century Gothic"/>
              </a:rPr>
              <a:t>Immagini tratte da</a:t>
            </a:r>
            <a:endParaRPr/>
          </a:p>
          <a:p>
            <a:pPr>
              <a:defRPr/>
            </a:pPr>
            <a:r>
              <a:rPr lang="it-IT" sz="1400" u="sng">
                <a:latin typeface="Century Gothic"/>
                <a:hlinkClick r:id="rId3" tooltip=""/>
              </a:rPr>
              <a:t>www.youtube.com/watch?v=U4T15lL5Bck</a:t>
            </a:r>
            <a:endParaRPr lang="it-IT" sz="1200">
              <a:latin typeface="Century Gothic"/>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4" name="Immagine 3" hidden="0"/>
          <p:cNvPicPr>
            <a:picLocks noChangeAspect="1"/>
          </p:cNvPicPr>
          <p:nvPr isPhoto="0" userDrawn="0"/>
        </p:nvPicPr>
        <p:blipFill>
          <a:blip r:embed="rId2"/>
          <a:stretch/>
        </p:blipFill>
        <p:spPr bwMode="auto">
          <a:xfrm>
            <a:off x="2724911" y="1174430"/>
            <a:ext cx="8354732" cy="556469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4" name="Immagine 1" hidden="0"/>
          <p:cNvPicPr>
            <a:picLocks noChangeAspect="1"/>
          </p:cNvPicPr>
          <p:nvPr isPhoto="0" userDrawn="0"/>
        </p:nvPicPr>
        <p:blipFill>
          <a:blip r:embed="rId2"/>
          <a:stretch/>
        </p:blipFill>
        <p:spPr bwMode="auto">
          <a:xfrm>
            <a:off x="0" y="1097279"/>
            <a:ext cx="12192000" cy="5786603"/>
          </a:xfrm>
          <a:prstGeom prst="rect">
            <a:avLst/>
          </a:prstGeom>
        </p:spPr>
      </p:pic>
      <p:sp>
        <p:nvSpPr>
          <p:cNvPr id="5" name="Ovale 3" hidden="0"/>
          <p:cNvSpPr/>
          <p:nvPr isPhoto="0" userDrawn="0"/>
        </p:nvSpPr>
        <p:spPr bwMode="auto">
          <a:xfrm>
            <a:off x="1301262" y="2883877"/>
            <a:ext cx="5429321" cy="2148731"/>
          </a:xfrm>
          <a:custGeom>
            <a:avLst/>
            <a:gdLst>
              <a:gd name="connsiteX0" fmla="*/ 0 w 5429321"/>
              <a:gd name="connsiteY0" fmla="*/ 1074366 h 2148731"/>
              <a:gd name="connsiteX1" fmla="*/ 2714661 w 5429321"/>
              <a:gd name="connsiteY1" fmla="*/ 0 h 2148731"/>
              <a:gd name="connsiteX2" fmla="*/ 5429322 w 5429321"/>
              <a:gd name="connsiteY2" fmla="*/ 1074366 h 2148731"/>
              <a:gd name="connsiteX3" fmla="*/ 2714661 w 5429321"/>
              <a:gd name="connsiteY3" fmla="*/ 2148732 h 2148731"/>
              <a:gd name="connsiteX4" fmla="*/ 0 w 5429321"/>
              <a:gd name="connsiteY4" fmla="*/ 1074366 h 214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321" h="2148731" fill="norm" stroke="1" extrusionOk="0">
                <a:moveTo>
                  <a:pt x="0" y="1074366"/>
                </a:moveTo>
                <a:cubicBezTo>
                  <a:pt x="-166142" y="378530"/>
                  <a:pt x="1189536" y="9705"/>
                  <a:pt x="2714661" y="0"/>
                </a:cubicBezTo>
                <a:cubicBezTo>
                  <a:pt x="4223829" y="2085"/>
                  <a:pt x="5316464" y="484599"/>
                  <a:pt x="5429322" y="1074366"/>
                </a:cubicBezTo>
                <a:cubicBezTo>
                  <a:pt x="5358851" y="1736540"/>
                  <a:pt x="4197560" y="2239200"/>
                  <a:pt x="2714661" y="2148732"/>
                </a:cubicBezTo>
                <a:cubicBezTo>
                  <a:pt x="1199972" y="2140294"/>
                  <a:pt x="80343" y="1706111"/>
                  <a:pt x="0" y="1074366"/>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6" name="Ovale 4" hidden="0"/>
          <p:cNvSpPr/>
          <p:nvPr isPhoto="0" userDrawn="0"/>
        </p:nvSpPr>
        <p:spPr bwMode="auto">
          <a:xfrm>
            <a:off x="9830343" y="3958245"/>
            <a:ext cx="2120790" cy="2925638"/>
          </a:xfrm>
          <a:custGeom>
            <a:avLst/>
            <a:gdLst>
              <a:gd name="connsiteX0" fmla="*/ 0 w 2120790"/>
              <a:gd name="connsiteY0" fmla="*/ 1462819 h 2925638"/>
              <a:gd name="connsiteX1" fmla="*/ 1060395 w 2120790"/>
              <a:gd name="connsiteY1" fmla="*/ 0 h 2925638"/>
              <a:gd name="connsiteX2" fmla="*/ 2120790 w 2120790"/>
              <a:gd name="connsiteY2" fmla="*/ 1462819 h 2925638"/>
              <a:gd name="connsiteX3" fmla="*/ 1060395 w 2120790"/>
              <a:gd name="connsiteY3" fmla="*/ 2925638 h 2925638"/>
              <a:gd name="connsiteX4" fmla="*/ 0 w 2120790"/>
              <a:gd name="connsiteY4" fmla="*/ 1462819 h 2925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790" h="2925638" fill="norm" stroke="1" extrusionOk="0">
                <a:moveTo>
                  <a:pt x="0" y="1462819"/>
                </a:moveTo>
                <a:cubicBezTo>
                  <a:pt x="-33886" y="634025"/>
                  <a:pt x="375335" y="37314"/>
                  <a:pt x="1060395" y="0"/>
                </a:cubicBezTo>
                <a:cubicBezTo>
                  <a:pt x="1733578" y="18430"/>
                  <a:pt x="2068360" y="656593"/>
                  <a:pt x="2120790" y="1462819"/>
                </a:cubicBezTo>
                <a:cubicBezTo>
                  <a:pt x="2082761" y="2307849"/>
                  <a:pt x="1627307" y="3029155"/>
                  <a:pt x="1060395" y="2925638"/>
                </a:cubicBezTo>
                <a:cubicBezTo>
                  <a:pt x="406907" y="2888517"/>
                  <a:pt x="130523" y="2333077"/>
                  <a:pt x="0" y="1462819"/>
                </a:cubicBezTo>
                <a:close/>
              </a:path>
            </a:pathLst>
          </a:cu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7" name="CasellaDiTesto 5" hidden="0"/>
          <p:cNvSpPr>
            <a:spLocks noAdjustHandles="0" noChangeArrowheads="0"/>
          </p:cNvSpPr>
          <p:nvPr isPhoto="0" userDrawn="0"/>
        </p:nvSpPr>
        <p:spPr bwMode="auto">
          <a:xfrm>
            <a:off x="6404379" y="22504"/>
            <a:ext cx="2740601" cy="646331"/>
          </a:xfrm>
          <a:prstGeom prst="rect">
            <a:avLst/>
          </a:prstGeom>
          <a:noFill/>
        </p:spPr>
        <p:txBody>
          <a:bodyPr wrap="square" rtlCol="0">
            <a:spAutoFit/>
          </a:bodyPr>
          <a:lstStyle/>
          <a:p>
            <a:pPr>
              <a:defRPr/>
            </a:pPr>
            <a:r>
              <a:rPr lang="it-IT">
                <a:latin typeface="Century Gothic"/>
              </a:rPr>
              <a:t>Motore montato sull’automobile</a:t>
            </a:r>
            <a:endParaRPr/>
          </a:p>
        </p:txBody>
      </p:sp>
      <p:sp>
        <p:nvSpPr>
          <p:cNvPr id="8" name="CasellaDiTesto 6" hidden="0"/>
          <p:cNvSpPr>
            <a:spLocks noAdjustHandles="0" noChangeArrowheads="0"/>
          </p:cNvSpPr>
          <p:nvPr isPhoto="0" userDrawn="0"/>
        </p:nvSpPr>
        <p:spPr bwMode="auto">
          <a:xfrm>
            <a:off x="9171432" y="0"/>
            <a:ext cx="3020568" cy="646331"/>
          </a:xfrm>
          <a:prstGeom prst="rect">
            <a:avLst/>
          </a:prstGeom>
          <a:noFill/>
        </p:spPr>
        <p:txBody>
          <a:bodyPr wrap="square" rtlCol="0">
            <a:spAutoFit/>
          </a:bodyPr>
          <a:lstStyle/>
          <a:p>
            <a:pPr algn="r">
              <a:defRPr/>
            </a:pPr>
            <a:r>
              <a:rPr lang="it-IT">
                <a:latin typeface="Century Gothic"/>
              </a:rPr>
              <a:t>Carrelli con componenti d’uso ricorrente</a:t>
            </a:r>
            <a:endParaRPr/>
          </a:p>
        </p:txBody>
      </p:sp>
      <p:cxnSp>
        <p:nvCxnSpPr>
          <p:cNvPr id="9" name="Connettore 7 8" hidden="0"/>
          <p:cNvCxnSpPr>
            <a:cxnSpLocks/>
            <a:stCxn id="6" idx="2"/>
            <a:endCxn id="8" idx="2"/>
          </p:cNvCxnSpPr>
          <p:nvPr isPhoto="0" userDrawn="0"/>
        </p:nvCxnSpPr>
        <p:spPr bwMode="auto">
          <a:xfrm rot="10800000" flipH="1">
            <a:off x="9830342" y="646332"/>
            <a:ext cx="851373" cy="4774733"/>
          </a:xfrm>
          <a:prstGeom prst="curvedConnector4">
            <a:avLst>
              <a:gd name="adj1" fmla="val -26851"/>
              <a:gd name="adj2" fmla="val 65318"/>
            </a:avLst>
          </a:prstGeom>
          <a:ln w="28575">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10" name="Triangolo rettangolo 2" hidden="0"/>
          <p:cNvSpPr/>
          <p:nvPr isPhoto="0" userDrawn="0"/>
        </p:nvSpPr>
        <p:spPr bwMode="auto">
          <a:xfrm rot="10800000" flipH="1">
            <a:off x="0" y="1097278"/>
            <a:ext cx="4267125" cy="143560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cxnSp>
        <p:nvCxnSpPr>
          <p:cNvPr id="11" name="Connettore 7 7" hidden="0"/>
          <p:cNvCxnSpPr>
            <a:cxnSpLocks/>
            <a:stCxn id="5" idx="2"/>
            <a:endCxn id="7" idx="2"/>
          </p:cNvCxnSpPr>
          <p:nvPr isPhoto="0" userDrawn="0"/>
        </p:nvCxnSpPr>
        <p:spPr bwMode="auto">
          <a:xfrm rot="10800000" flipH="1">
            <a:off x="1301262" y="668835"/>
            <a:ext cx="6473418" cy="3289408"/>
          </a:xfrm>
          <a:prstGeom prst="curvedConnector4">
            <a:avLst>
              <a:gd name="adj1" fmla="val -3531"/>
              <a:gd name="adj2" fmla="val 6633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4" name="Immagine 10" hidden="0"/>
          <p:cNvPicPr>
            <a:picLocks noChangeAspect="1"/>
          </p:cNvPicPr>
          <p:nvPr isPhoto="0" userDrawn="0"/>
        </p:nvPicPr>
        <p:blipFill>
          <a:blip r:embed="rId2"/>
          <a:stretch/>
        </p:blipFill>
        <p:spPr bwMode="auto">
          <a:xfrm>
            <a:off x="0" y="6626"/>
            <a:ext cx="6838545" cy="3531643"/>
          </a:xfrm>
          <a:prstGeom prst="rect">
            <a:avLst/>
          </a:prstGeom>
        </p:spPr>
      </p:pic>
      <p:sp>
        <p:nvSpPr>
          <p:cNvPr id="5" name="Triangolo rettangolo 13" hidden="0"/>
          <p:cNvSpPr/>
          <p:nvPr isPhoto="0" userDrawn="0"/>
        </p:nvSpPr>
        <p:spPr bwMode="auto">
          <a:xfrm rot="10800000" flipH="1">
            <a:off x="0" y="8839"/>
            <a:ext cx="4267125" cy="143560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6" name="Immagine 46" hidden="0"/>
          <p:cNvPicPr>
            <a:picLocks noChangeAspect="1"/>
          </p:cNvPicPr>
          <p:nvPr isPhoto="0" userDrawn="0"/>
        </p:nvPicPr>
        <p:blipFill>
          <a:blip r:embed="rId3"/>
          <a:stretch/>
        </p:blipFill>
        <p:spPr bwMode="auto">
          <a:xfrm>
            <a:off x="5675056" y="6626"/>
            <a:ext cx="6516944" cy="6851374"/>
          </a:xfrm>
          <a:prstGeom prst="rect">
            <a:avLst/>
          </a:prstGeom>
        </p:spPr>
      </p:pic>
      <p:sp>
        <p:nvSpPr>
          <p:cNvPr id="7" name="Ovale 24" hidden="0"/>
          <p:cNvSpPr/>
          <p:nvPr isPhoto="0" userDrawn="0"/>
        </p:nvSpPr>
        <p:spPr bwMode="auto">
          <a:xfrm>
            <a:off x="1301263" y="2883878"/>
            <a:ext cx="1418492" cy="654392"/>
          </a:xfrm>
          <a:custGeom>
            <a:avLst/>
            <a:gdLst>
              <a:gd name="connsiteX0" fmla="*/ 0 w 1418492"/>
              <a:gd name="connsiteY0" fmla="*/ 327196 h 654392"/>
              <a:gd name="connsiteX1" fmla="*/ 709246 w 1418492"/>
              <a:gd name="connsiteY1" fmla="*/ 0 h 654392"/>
              <a:gd name="connsiteX2" fmla="*/ 1418492 w 1418492"/>
              <a:gd name="connsiteY2" fmla="*/ 327196 h 654392"/>
              <a:gd name="connsiteX3" fmla="*/ 709246 w 1418492"/>
              <a:gd name="connsiteY3" fmla="*/ 654392 h 654392"/>
              <a:gd name="connsiteX4" fmla="*/ 0 w 1418492"/>
              <a:gd name="connsiteY4" fmla="*/ 327196 h 654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492" h="654392" fill="norm" stroke="1" extrusionOk="0">
                <a:moveTo>
                  <a:pt x="0" y="327196"/>
                </a:moveTo>
                <a:cubicBezTo>
                  <a:pt x="-48560" y="116538"/>
                  <a:pt x="309490" y="3021"/>
                  <a:pt x="709246" y="0"/>
                </a:cubicBezTo>
                <a:cubicBezTo>
                  <a:pt x="1125849" y="5241"/>
                  <a:pt x="1398182" y="147137"/>
                  <a:pt x="1418492" y="327196"/>
                </a:cubicBezTo>
                <a:cubicBezTo>
                  <a:pt x="1384824" y="540780"/>
                  <a:pt x="1095299" y="685641"/>
                  <a:pt x="709246" y="654392"/>
                </a:cubicBezTo>
                <a:cubicBezTo>
                  <a:pt x="287843" y="638144"/>
                  <a:pt x="29148" y="521828"/>
                  <a:pt x="0" y="327196"/>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8" name="Ovale 60" hidden="0"/>
          <p:cNvSpPr/>
          <p:nvPr isPhoto="0" userDrawn="0"/>
        </p:nvSpPr>
        <p:spPr bwMode="auto">
          <a:xfrm>
            <a:off x="5675056" y="2192215"/>
            <a:ext cx="2120790" cy="3739661"/>
          </a:xfrm>
          <a:custGeom>
            <a:avLst/>
            <a:gdLst>
              <a:gd name="connsiteX0" fmla="*/ 0 w 2120790"/>
              <a:gd name="connsiteY0" fmla="*/ 1869831 h 3739662"/>
              <a:gd name="connsiteX1" fmla="*/ 1060395 w 2120790"/>
              <a:gd name="connsiteY1" fmla="*/ 0 h 3739662"/>
              <a:gd name="connsiteX2" fmla="*/ 2120790 w 2120790"/>
              <a:gd name="connsiteY2" fmla="*/ 1869831 h 3739662"/>
              <a:gd name="connsiteX3" fmla="*/ 1060395 w 2120790"/>
              <a:gd name="connsiteY3" fmla="*/ 3739662 h 3739662"/>
              <a:gd name="connsiteX4" fmla="*/ 0 w 2120790"/>
              <a:gd name="connsiteY4" fmla="*/ 1869831 h 3739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790" h="3739662" fill="norm" stroke="1" extrusionOk="0">
                <a:moveTo>
                  <a:pt x="0" y="1869831"/>
                </a:moveTo>
                <a:cubicBezTo>
                  <a:pt x="-33886" y="816251"/>
                  <a:pt x="375335" y="37314"/>
                  <a:pt x="1060395" y="0"/>
                </a:cubicBezTo>
                <a:cubicBezTo>
                  <a:pt x="1766724" y="25408"/>
                  <a:pt x="1938839" y="842938"/>
                  <a:pt x="2120790" y="1869831"/>
                </a:cubicBezTo>
                <a:cubicBezTo>
                  <a:pt x="2082761" y="2939647"/>
                  <a:pt x="1627307" y="3843179"/>
                  <a:pt x="1060395" y="3739662"/>
                </a:cubicBezTo>
                <a:cubicBezTo>
                  <a:pt x="319139" y="3654521"/>
                  <a:pt x="73820" y="2937782"/>
                  <a:pt x="0" y="1869831"/>
                </a:cubicBezTo>
                <a:close/>
              </a:path>
            </a:pathLst>
          </a:cu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9" name="Ovale 61" hidden="0"/>
          <p:cNvSpPr/>
          <p:nvPr isPhoto="0" userDrawn="0"/>
        </p:nvSpPr>
        <p:spPr bwMode="auto">
          <a:xfrm>
            <a:off x="9777335" y="1992924"/>
            <a:ext cx="2414666" cy="4727076"/>
          </a:xfrm>
          <a:custGeom>
            <a:avLst/>
            <a:gdLst>
              <a:gd name="connsiteX0" fmla="*/ 46603 w 2414666"/>
              <a:gd name="connsiteY0" fmla="*/ 2860431 h 4727076"/>
              <a:gd name="connsiteX1" fmla="*/ 1148573 w 2414666"/>
              <a:gd name="connsiteY1" fmla="*/ 0 h 4727076"/>
              <a:gd name="connsiteX2" fmla="*/ 2414666 w 2414666"/>
              <a:gd name="connsiteY2" fmla="*/ 2262554 h 4727076"/>
              <a:gd name="connsiteX3" fmla="*/ 1535434 w 2414666"/>
              <a:gd name="connsiteY3" fmla="*/ 4724400 h 4727076"/>
              <a:gd name="connsiteX4" fmla="*/ 46603 w 2414666"/>
              <a:gd name="connsiteY4" fmla="*/ 2860431 h 4727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4666" h="4727076" fill="norm" stroke="1" extrusionOk="0">
                <a:moveTo>
                  <a:pt x="46603" y="2860431"/>
                </a:moveTo>
                <a:cubicBezTo>
                  <a:pt x="-167374" y="1478871"/>
                  <a:pt x="194952" y="95471"/>
                  <a:pt x="1148573" y="0"/>
                </a:cubicBezTo>
                <a:cubicBezTo>
                  <a:pt x="2064693" y="45658"/>
                  <a:pt x="2049769" y="1024582"/>
                  <a:pt x="2414666" y="2262554"/>
                </a:cubicBezTo>
                <a:cubicBezTo>
                  <a:pt x="2261171" y="3662024"/>
                  <a:pt x="2205513" y="4885605"/>
                  <a:pt x="1535434" y="4724400"/>
                </a:cubicBezTo>
                <a:cubicBezTo>
                  <a:pt x="603251" y="4596953"/>
                  <a:pt x="140758" y="4154993"/>
                  <a:pt x="46603" y="2860431"/>
                </a:cubicBezTo>
                <a:close/>
              </a:path>
            </a:pathLst>
          </a:cu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0" name="CasellaDiTesto 25" hidden="0"/>
          <p:cNvSpPr>
            <a:spLocks noAdjustHandles="0" noChangeArrowheads="0"/>
          </p:cNvSpPr>
          <p:nvPr isPhoto="0" userDrawn="0"/>
        </p:nvSpPr>
        <p:spPr bwMode="auto">
          <a:xfrm>
            <a:off x="465374" y="3821723"/>
            <a:ext cx="4059734" cy="923330"/>
          </a:xfrm>
          <a:prstGeom prst="rect">
            <a:avLst/>
          </a:prstGeom>
          <a:noFill/>
        </p:spPr>
        <p:txBody>
          <a:bodyPr wrap="square" rtlCol="0">
            <a:spAutoFit/>
          </a:bodyPr>
          <a:lstStyle/>
          <a:p>
            <a:pPr>
              <a:defRPr/>
            </a:pPr>
            <a:r>
              <a:rPr lang="it-IT">
                <a:latin typeface="Century Gothic"/>
              </a:rPr>
              <a:t>Materiali gestiti in ottica OPF: è presente solo il motore che viene usato in questo TT</a:t>
            </a:r>
            <a:endParaRPr/>
          </a:p>
        </p:txBody>
      </p:sp>
      <p:sp>
        <p:nvSpPr>
          <p:cNvPr id="11" name="CasellaDiTesto 64" hidden="0"/>
          <p:cNvSpPr>
            <a:spLocks noAdjustHandles="0" noChangeArrowheads="0"/>
          </p:cNvSpPr>
          <p:nvPr isPhoto="0" userDrawn="0"/>
        </p:nvSpPr>
        <p:spPr bwMode="auto">
          <a:xfrm>
            <a:off x="2719755" y="5476838"/>
            <a:ext cx="2955300" cy="1200329"/>
          </a:xfrm>
          <a:prstGeom prst="rect">
            <a:avLst/>
          </a:prstGeom>
          <a:noFill/>
        </p:spPr>
        <p:txBody>
          <a:bodyPr wrap="square" rtlCol="0">
            <a:spAutoFit/>
          </a:bodyPr>
          <a:lstStyle/>
          <a:p>
            <a:pPr algn="r">
              <a:defRPr/>
            </a:pPr>
            <a:r>
              <a:rPr lang="it-IT">
                <a:latin typeface="Century Gothic"/>
              </a:rPr>
              <a:t>Materiali gestiti </a:t>
            </a:r>
            <a:r>
              <a:rPr lang="it-IT" b="1">
                <a:latin typeface="Century Gothic"/>
              </a:rPr>
              <a:t>non</a:t>
            </a:r>
            <a:r>
              <a:rPr lang="it-IT">
                <a:latin typeface="Century Gothic"/>
              </a:rPr>
              <a:t> in ottica OPF: sono presenti utensili e componenti utilizzati per più TT</a:t>
            </a:r>
            <a:endParaRPr/>
          </a:p>
        </p:txBody>
      </p:sp>
      <p:cxnSp>
        <p:nvCxnSpPr>
          <p:cNvPr id="12" name="Connettore 7 2" hidden="0"/>
          <p:cNvCxnSpPr>
            <a:cxnSpLocks/>
            <a:stCxn id="7" idx="2"/>
            <a:endCxn id="10" idx="1"/>
          </p:cNvCxnSpPr>
          <p:nvPr isPhoto="0" userDrawn="0"/>
        </p:nvCxnSpPr>
        <p:spPr bwMode="auto">
          <a:xfrm rot="10800000" flipV="1">
            <a:off x="465375" y="3211074"/>
            <a:ext cx="835889" cy="1072314"/>
          </a:xfrm>
          <a:prstGeom prst="curvedConnector3">
            <a:avLst>
              <a:gd name="adj1" fmla="val 127348"/>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7 11" hidden="0"/>
          <p:cNvCxnSpPr>
            <a:cxnSpLocks/>
            <a:stCxn id="8" idx="2"/>
            <a:endCxn id="11" idx="0"/>
          </p:cNvCxnSpPr>
          <p:nvPr isPhoto="0" userDrawn="0"/>
        </p:nvCxnSpPr>
        <p:spPr bwMode="auto">
          <a:xfrm rot="10800000" flipV="1">
            <a:off x="4197406" y="4062046"/>
            <a:ext cx="1477651" cy="1414792"/>
          </a:xfrm>
          <a:prstGeom prst="curvedConnector2">
            <a:avLst/>
          </a:prstGeom>
          <a:ln w="28575">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14" name="CasellaDiTesto 12" hidden="0"/>
          <p:cNvSpPr>
            <a:spLocks noAdjustHandles="0" noChangeArrowheads="0"/>
          </p:cNvSpPr>
          <p:nvPr isPhoto="0" userDrawn="0"/>
        </p:nvSpPr>
        <p:spPr bwMode="auto">
          <a:xfrm>
            <a:off x="33326" y="5037223"/>
            <a:ext cx="2694684" cy="646331"/>
          </a:xfrm>
          <a:prstGeom prst="rect">
            <a:avLst/>
          </a:prstGeom>
          <a:noFill/>
        </p:spPr>
        <p:txBody>
          <a:bodyPr wrap="square" rtlCol="0">
            <a:spAutoFit/>
          </a:bodyPr>
          <a:lstStyle/>
          <a:p>
            <a:pPr>
              <a:defRPr/>
            </a:pPr>
            <a:r>
              <a:rPr lang="it-IT" b="1">
                <a:solidFill>
                  <a:schemeClr val="accent6"/>
                </a:solidFill>
                <a:latin typeface="Century Gothic"/>
              </a:rPr>
              <a:t>È ragionevole convivano!!!</a:t>
            </a:r>
            <a:endParaRPr/>
          </a:p>
        </p:txBody>
      </p:sp>
      <p:cxnSp>
        <p:nvCxnSpPr>
          <p:cNvPr id="15" name="Connettore 7 15" hidden="0"/>
          <p:cNvCxnSpPr>
            <a:cxnSpLocks/>
          </p:cNvCxnSpPr>
          <p:nvPr isPhoto="0" userDrawn="0"/>
        </p:nvCxnSpPr>
        <p:spPr bwMode="auto">
          <a:xfrm flipH="1" flipV="1">
            <a:off x="4197405" y="6677167"/>
            <a:ext cx="7115364" cy="40157"/>
          </a:xfrm>
          <a:prstGeom prst="curvedConnector4">
            <a:avLst>
              <a:gd name="adj1" fmla="val 22654"/>
              <a:gd name="adj2" fmla="val -108840"/>
            </a:avLst>
          </a:prstGeom>
          <a:ln w="28575">
            <a:solidFill>
              <a:srgbClr val="00FF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extBox 2" hidden="0"/>
          <p:cNvSpPr>
            <a:spLocks noAdjustHandles="0" noChangeArrowheads="0"/>
          </p:cNvSpPr>
          <p:nvPr isPhoto="0" userDrawn="0"/>
        </p:nvSpPr>
        <p:spPr bwMode="auto">
          <a:xfrm>
            <a:off x="768096" y="735701"/>
            <a:ext cx="11156404" cy="1607876"/>
          </a:xfrm>
          <a:prstGeom prst="rect">
            <a:avLst/>
          </a:prstGeom>
          <a:noFill/>
        </p:spPr>
        <p:txBody>
          <a:bodyPr wrap="square" rtlCol="0">
            <a:spAutoFit/>
          </a:bodyPr>
          <a:lstStyle/>
          <a:p>
            <a:pPr marL="562737" indent="-562737">
              <a:defRPr/>
            </a:pPr>
            <a:endParaRPr lang="it-IT" sz="2450"/>
          </a:p>
          <a:p>
            <a:pPr marL="562737" indent="-562737">
              <a:defRPr/>
            </a:pPr>
            <a:r>
              <a:rPr lang="it-IT" sz="2450"/>
              <a:t>2.	Definizione di un </a:t>
            </a:r>
            <a:r>
              <a:rPr lang="it-IT" sz="2450" b="1"/>
              <a:t>sistema standard e </a:t>
            </a:r>
            <a:r>
              <a:rPr lang="it-IT" sz="2450" b="1" i="1"/>
              <a:t>centralizzato</a:t>
            </a:r>
            <a:r>
              <a:rPr lang="it-IT" sz="2450" b="1"/>
              <a:t> di gestione di tutte le parti ed i componenti utilizzati per la realizzazione del prodotto</a:t>
            </a:r>
            <a:r>
              <a:rPr lang="it-IT" sz="2450"/>
              <a:t>, dal ricevimento sino al suo utilizzo: il </a:t>
            </a:r>
            <a:r>
              <a:rPr lang="it-IT" sz="2450" b="1">
                <a:solidFill>
                  <a:schemeClr val="accent2"/>
                </a:solidFill>
              </a:rPr>
              <a:t>Plan for </a:t>
            </a:r>
            <a:r>
              <a:rPr lang="it-IT" sz="2450" b="1">
                <a:solidFill>
                  <a:schemeClr val="accent2"/>
                </a:solidFill>
              </a:rPr>
              <a:t>Every</a:t>
            </a:r>
            <a:r>
              <a:rPr lang="it-IT" sz="2450" b="1">
                <a:solidFill>
                  <a:schemeClr val="accent2"/>
                </a:solidFill>
              </a:rPr>
              <a:t> Part</a:t>
            </a:r>
            <a:endParaRPr lang="it-IT" sz="2450" b="1">
              <a:solidFill>
                <a:schemeClr val="accent2"/>
              </a:solidFill>
            </a:endParaRPr>
          </a:p>
        </p:txBody>
      </p:sp>
      <p:pic>
        <p:nvPicPr>
          <p:cNvPr id="5" name="Immagine 6" hidden="0"/>
          <p:cNvPicPr>
            <a:picLocks noChangeAspect="1"/>
          </p:cNvPicPr>
          <p:nvPr isPhoto="0" userDrawn="0"/>
        </p:nvPicPr>
        <p:blipFill>
          <a:blip r:embed="rId2"/>
          <a:stretch/>
        </p:blipFill>
        <p:spPr bwMode="auto">
          <a:xfrm>
            <a:off x="1301750" y="2291392"/>
            <a:ext cx="9588500" cy="4079631"/>
          </a:xfrm>
          <a:prstGeom prst="rect">
            <a:avLst/>
          </a:prstGeom>
        </p:spPr>
      </p:pic>
      <p:sp>
        <p:nvSpPr>
          <p:cNvPr id="6" name="CasellaDiTesto 7" hidden="0"/>
          <p:cNvSpPr>
            <a:spLocks noAdjustHandles="0" noChangeArrowheads="0"/>
          </p:cNvSpPr>
          <p:nvPr isPhoto="0" userDrawn="0"/>
        </p:nvSpPr>
        <p:spPr bwMode="auto">
          <a:xfrm>
            <a:off x="1287764" y="6581001"/>
            <a:ext cx="9616472" cy="276999"/>
          </a:xfrm>
          <a:prstGeom prst="rect">
            <a:avLst/>
          </a:prstGeom>
          <a:noFill/>
        </p:spPr>
        <p:txBody>
          <a:bodyPr wrap="square" rtlCol="0">
            <a:spAutoFit/>
          </a:bodyPr>
          <a:lstStyle/>
          <a:p>
            <a:pPr algn="ctr">
              <a:defRPr/>
            </a:pPr>
            <a:r>
              <a:rPr lang="en-GB" sz="1200">
                <a:latin typeface="Century Gothic"/>
              </a:rPr>
              <a:t>Immagine</a:t>
            </a:r>
            <a:r>
              <a:rPr lang="en-GB" sz="1200">
                <a:latin typeface="Century Gothic"/>
              </a:rPr>
              <a:t> </a:t>
            </a:r>
            <a:r>
              <a:rPr lang="en-GB" sz="1200">
                <a:latin typeface="Century Gothic"/>
              </a:rPr>
              <a:t>tratta</a:t>
            </a:r>
            <a:r>
              <a:rPr lang="en-GB" sz="1200">
                <a:latin typeface="Century Gothic"/>
              </a:rPr>
              <a:t> da: </a:t>
            </a:r>
            <a:r>
              <a:rPr lang="en-GB" sz="1200" u="sng">
                <a:latin typeface="Century Gothic"/>
                <a:hlinkClick r:id="rId3" tooltip=""/>
              </a:rPr>
              <a:t>https://www.proplanner.it/software/planforeverypart</a:t>
            </a:r>
            <a:endParaRPr lang="en-GB" sz="1200">
              <a:latin typeface="Century Gothic"/>
            </a:endParaRPr>
          </a:p>
        </p:txBody>
      </p:sp>
      <p:pic>
        <p:nvPicPr>
          <p:cNvPr id="7" name="Immagine 11" hidden="0"/>
          <p:cNvPicPr>
            <a:picLocks noChangeAspect="1"/>
          </p:cNvPicPr>
          <p:nvPr isPhoto="0" userDrawn="0"/>
        </p:nvPicPr>
        <p:blipFill>
          <a:blip r:embed="rId4">
            <a:duotone>
              <a:schemeClr val="accent4">
                <a:shade val="45000"/>
                <a:satMod val="135000"/>
              </a:schemeClr>
              <a:prstClr val="white"/>
            </a:duotone>
          </a:blip>
          <a:stretch/>
        </p:blipFill>
        <p:spPr bwMode="auto">
          <a:xfrm>
            <a:off x="11830238" y="6629558"/>
            <a:ext cx="361762" cy="228442"/>
          </a:xfrm>
          <a:prstGeom prst="flowChartConnector">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extBox 2" hidden="0"/>
          <p:cNvSpPr>
            <a:spLocks noAdjustHandles="0" noChangeArrowheads="0"/>
          </p:cNvSpPr>
          <p:nvPr isPhoto="0" userDrawn="0"/>
        </p:nvSpPr>
        <p:spPr bwMode="auto">
          <a:xfrm>
            <a:off x="785447" y="937266"/>
            <a:ext cx="5020994" cy="1631216"/>
          </a:xfrm>
          <a:prstGeom prst="rect">
            <a:avLst/>
          </a:prstGeom>
          <a:noFill/>
        </p:spPr>
        <p:txBody>
          <a:bodyPr wrap="square" rtlCol="0">
            <a:spAutoFit/>
          </a:bodyPr>
          <a:lstStyle/>
          <a:p>
            <a:pPr>
              <a:defRPr/>
            </a:pPr>
            <a:endParaRPr lang="it-IT" sz="2000"/>
          </a:p>
          <a:p>
            <a:pPr>
              <a:defRPr/>
            </a:pPr>
            <a:r>
              <a:rPr lang="it-IT" sz="2000"/>
              <a:t>È necessario progettare sia il supporto informatico di gestione delle informazioni sia l’infrastruttura fisica che permette di allineare reale e controparte digitale!!</a:t>
            </a:r>
            <a:endParaRPr/>
          </a:p>
        </p:txBody>
      </p:sp>
      <p:grpSp>
        <p:nvGrpSpPr>
          <p:cNvPr id="5" name="Gruppo 12" hidden="0"/>
          <p:cNvGrpSpPr/>
          <p:nvPr isPhoto="0" userDrawn="0"/>
        </p:nvGrpSpPr>
        <p:grpSpPr bwMode="auto">
          <a:xfrm>
            <a:off x="6146033" y="1319461"/>
            <a:ext cx="5992368" cy="3185160"/>
            <a:chOff x="5840465" y="3657706"/>
            <a:chExt cx="6351535" cy="3200294"/>
          </a:xfrm>
        </p:grpSpPr>
        <p:pic>
          <p:nvPicPr>
            <p:cNvPr id="6" name="Immagine 4" hidden="0"/>
            <p:cNvPicPr>
              <a:picLocks noChangeAspect="1"/>
            </p:cNvPicPr>
            <p:nvPr isPhoto="0" userDrawn="0"/>
          </p:nvPicPr>
          <p:blipFill>
            <a:blip r:embed="rId2"/>
            <a:stretch/>
          </p:blipFill>
          <p:spPr bwMode="auto">
            <a:xfrm>
              <a:off x="6600092" y="3702042"/>
              <a:ext cx="5591908" cy="3155958"/>
            </a:xfrm>
            <a:prstGeom prst="rect">
              <a:avLst/>
            </a:prstGeom>
          </p:spPr>
        </p:pic>
        <p:sp>
          <p:nvSpPr>
            <p:cNvPr id="7" name="Rettangolo 8" hidden="0"/>
            <p:cNvSpPr/>
            <p:nvPr isPhoto="0" userDrawn="0"/>
          </p:nvSpPr>
          <p:spPr bwMode="auto">
            <a:xfrm>
              <a:off x="10480431" y="3702042"/>
              <a:ext cx="926123" cy="342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8" name="Rettangolo 9" hidden="0"/>
            <p:cNvSpPr/>
            <p:nvPr isPhoto="0" userDrawn="0"/>
          </p:nvSpPr>
          <p:spPr bwMode="auto">
            <a:xfrm>
              <a:off x="5840465" y="3657706"/>
              <a:ext cx="771351" cy="3200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pic>
        <p:nvPicPr>
          <p:cNvPr id="9" name="Immagine 11" hidden="0"/>
          <p:cNvPicPr>
            <a:picLocks noChangeAspect="1"/>
          </p:cNvPicPr>
          <p:nvPr isPhoto="0" userDrawn="0"/>
        </p:nvPicPr>
        <p:blipFill>
          <a:blip r:embed="rId3"/>
          <a:stretch/>
        </p:blipFill>
        <p:spPr bwMode="auto">
          <a:xfrm>
            <a:off x="674683" y="3246166"/>
            <a:ext cx="5417751" cy="3611834"/>
          </a:xfrm>
          <a:prstGeom prst="rect">
            <a:avLst/>
          </a:prstGeom>
        </p:spPr>
      </p:pic>
      <p:pic>
        <p:nvPicPr>
          <p:cNvPr id="10" name="Immagine 14" hidden="0"/>
          <p:cNvPicPr>
            <a:picLocks noChangeAspect="1"/>
          </p:cNvPicPr>
          <p:nvPr isPhoto="0" userDrawn="0"/>
        </p:nvPicPr>
        <p:blipFill>
          <a:blip r:embed="rId4"/>
          <a:stretch/>
        </p:blipFill>
        <p:spPr bwMode="auto">
          <a:xfrm>
            <a:off x="6092434" y="4921135"/>
            <a:ext cx="6099566" cy="1959086"/>
          </a:xfrm>
          <a:prstGeom prst="rect">
            <a:avLst/>
          </a:prstGeom>
        </p:spPr>
      </p:pic>
      <p:sp>
        <p:nvSpPr>
          <p:cNvPr id="11" name="CasellaDiTesto 15" hidden="0"/>
          <p:cNvSpPr>
            <a:spLocks noAdjustHandles="0" noChangeArrowheads="0"/>
          </p:cNvSpPr>
          <p:nvPr isPhoto="0" userDrawn="0"/>
        </p:nvSpPr>
        <p:spPr bwMode="auto">
          <a:xfrm>
            <a:off x="10544068" y="3857276"/>
            <a:ext cx="1617785" cy="230832"/>
          </a:xfrm>
          <a:prstGeom prst="rect">
            <a:avLst/>
          </a:prstGeom>
          <a:noFill/>
        </p:spPr>
        <p:txBody>
          <a:bodyPr wrap="square" rtlCol="0">
            <a:spAutoFit/>
          </a:bodyPr>
          <a:lstStyle/>
          <a:p>
            <a:pPr>
              <a:defRPr/>
            </a:pPr>
            <a:r>
              <a:rPr lang="en-GB" sz="900">
                <a:latin typeface="Century Gothic"/>
              </a:rPr>
              <a:t>Fonte: </a:t>
            </a:r>
            <a:r>
              <a:rPr lang="en-GB" sz="900" u="sng">
                <a:latin typeface="Century Gothic"/>
                <a:hlinkClick r:id="rId5" tooltip=""/>
              </a:rPr>
              <a:t>www.tenenga.it</a:t>
            </a:r>
            <a:endParaRPr lang="en-GB" sz="900">
              <a:latin typeface="Century Gothic"/>
            </a:endParaRPr>
          </a:p>
        </p:txBody>
      </p:sp>
      <p:pic>
        <p:nvPicPr>
          <p:cNvPr id="12" name="Immagine 13" hidden="0"/>
          <p:cNvPicPr>
            <a:picLocks noChangeAspect="1"/>
          </p:cNvPicPr>
          <p:nvPr isPhoto="0" userDrawn="0"/>
        </p:nvPicPr>
        <p:blipFill>
          <a:blip r:embed="rId6">
            <a:duotone>
              <a:schemeClr val="accent4">
                <a:shade val="45000"/>
                <a:satMod val="135000"/>
              </a:schemeClr>
              <a:prstClr val="white"/>
            </a:duotone>
          </a:blip>
          <a:stretch/>
        </p:blipFill>
        <p:spPr bwMode="auto">
          <a:xfrm>
            <a:off x="11830238" y="6629558"/>
            <a:ext cx="361762" cy="228442"/>
          </a:xfrm>
          <a:prstGeom prst="flowChartConnector">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extBox 2" hidden="0"/>
          <p:cNvSpPr>
            <a:spLocks noAdjustHandles="0" noChangeArrowheads="0"/>
          </p:cNvSpPr>
          <p:nvPr isPhoto="0" userDrawn="0"/>
        </p:nvSpPr>
        <p:spPr bwMode="auto">
          <a:xfrm>
            <a:off x="786384" y="552820"/>
            <a:ext cx="10973524" cy="5775620"/>
          </a:xfrm>
          <a:prstGeom prst="rect">
            <a:avLst/>
          </a:prstGeom>
          <a:noFill/>
        </p:spPr>
        <p:txBody>
          <a:bodyPr wrap="square" rtlCol="0">
            <a:spAutoFit/>
          </a:bodyPr>
          <a:lstStyle/>
          <a:p>
            <a:pPr>
              <a:defRPr/>
            </a:pPr>
            <a:endParaRPr lang="it-IT" sz="2450">
              <a:latin typeface="Calibri"/>
              <a:cs typeface="Calibri"/>
            </a:endParaRPr>
          </a:p>
          <a:p>
            <a:pPr>
              <a:defRPr/>
            </a:pPr>
            <a:endParaRPr lang="it-IT" sz="2450">
              <a:latin typeface="Calibri"/>
              <a:cs typeface="Calibri"/>
            </a:endParaRPr>
          </a:p>
          <a:p>
            <a:pPr marL="562737" indent="-562737">
              <a:buAutoNum type="arabicPeriod" startAt="3"/>
              <a:defRPr/>
              <a:tabLst>
                <a:tab pos="554920" algn="l"/>
              </a:tabLst>
            </a:pPr>
            <a:r>
              <a:rPr lang="it-IT" sz="2450">
                <a:latin typeface="Calibri"/>
                <a:cs typeface="Calibri"/>
              </a:rPr>
              <a:t>Adozione di sistemi di immagazzinamento interno standardizzati basati su </a:t>
            </a:r>
            <a:r>
              <a:rPr lang="it-IT" sz="2450" b="1">
                <a:solidFill>
                  <a:schemeClr val="accent2"/>
                </a:solidFill>
                <a:latin typeface="Calibri"/>
                <a:cs typeface="Calibri"/>
              </a:rPr>
              <a:t>Supermarket</a:t>
            </a:r>
            <a:r>
              <a:rPr lang="it-IT" sz="2450">
                <a:latin typeface="Calibri"/>
                <a:cs typeface="Calibri"/>
              </a:rPr>
              <a:t> e Scaffali Point-of-Use per tenere sotto controllo tipologie e quantità dei materiali da impiegare</a:t>
            </a:r>
            <a:endParaRPr/>
          </a:p>
          <a:p>
            <a:pPr marL="562737" indent="-562737">
              <a:buAutoNum type="arabicPeriod" startAt="3"/>
              <a:defRPr/>
              <a:tabLst>
                <a:tab pos="554920" algn="l"/>
              </a:tabLst>
            </a:pPr>
            <a:endParaRPr lang="it-IT" sz="2450">
              <a:latin typeface="Calibri"/>
              <a:cs typeface="Calibri"/>
            </a:endParaRPr>
          </a:p>
          <a:p>
            <a:pPr>
              <a:defRPr/>
            </a:pPr>
            <a:r>
              <a:rPr lang="it-IT" sz="2450">
                <a:latin typeface="Calibri"/>
                <a:cs typeface="Calibri"/>
              </a:rPr>
              <a:t>Perché la mancanza di sistemi di immagazzinamento standardizzati non è Lean?</a:t>
            </a:r>
            <a:endParaRPr/>
          </a:p>
          <a:p>
            <a:pPr marL="562737" indent="-562737">
              <a:buFont typeface="Arial"/>
              <a:buChar char="•"/>
              <a:defRPr/>
            </a:pPr>
            <a:r>
              <a:rPr lang="it-IT" sz="2450">
                <a:latin typeface="Calibri"/>
                <a:cs typeface="Calibri"/>
              </a:rPr>
              <a:t>Possibilità di confusione nel reperimento delle parti</a:t>
            </a:r>
            <a:endParaRPr/>
          </a:p>
          <a:p>
            <a:pPr marL="562737" indent="-562737">
              <a:buFont typeface="Arial"/>
              <a:buChar char="•"/>
              <a:defRPr/>
            </a:pPr>
            <a:r>
              <a:rPr lang="it-IT" sz="2450">
                <a:latin typeface="Calibri"/>
                <a:cs typeface="Calibri"/>
              </a:rPr>
              <a:t>Possibilità di mancanza di parti</a:t>
            </a:r>
            <a:endParaRPr/>
          </a:p>
          <a:p>
            <a:pPr marL="562737" indent="-562737">
              <a:buFont typeface="Arial"/>
              <a:buChar char="•"/>
              <a:defRPr/>
            </a:pPr>
            <a:endParaRPr lang="it-IT" sz="2450">
              <a:latin typeface="Calibri"/>
              <a:cs typeface="Calibri"/>
            </a:endParaRPr>
          </a:p>
          <a:p>
            <a:pPr marL="562737" indent="-562737">
              <a:defRPr/>
            </a:pPr>
            <a:r>
              <a:rPr lang="it-IT" sz="2450">
                <a:latin typeface="Calibri"/>
                <a:cs typeface="Calibri"/>
              </a:rPr>
              <a:t>È quindi necessario definire, per ogni sub-processo:</a:t>
            </a:r>
            <a:endParaRPr/>
          </a:p>
          <a:p>
            <a:pPr marL="562737" indent="-562737">
              <a:buFont typeface="Arial"/>
              <a:buChar char="•"/>
              <a:defRPr/>
            </a:pPr>
            <a:r>
              <a:rPr lang="it-IT" sz="2450">
                <a:latin typeface="Calibri"/>
                <a:cs typeface="Calibri"/>
              </a:rPr>
              <a:t>Punti…</a:t>
            </a:r>
            <a:endParaRPr lang="it-IT" sz="2450">
              <a:latin typeface="Calibri"/>
              <a:cs typeface="Calibri"/>
            </a:endParaRPr>
          </a:p>
          <a:p>
            <a:pPr marL="562737" indent="-562737">
              <a:buFont typeface="Arial"/>
              <a:buChar char="•"/>
              <a:defRPr/>
            </a:pPr>
            <a:r>
              <a:rPr lang="it-IT" sz="2450">
                <a:latin typeface="Calibri"/>
                <a:cs typeface="Calibri"/>
              </a:rPr>
              <a:t>Capacità di </a:t>
            </a:r>
            <a:r>
              <a:rPr lang="it-IT" sz="2450">
                <a:latin typeface="Calibri"/>
                <a:cs typeface="Calibri"/>
              </a:rPr>
              <a:t>immagazzinamento…</a:t>
            </a:r>
            <a:endParaRPr lang="it-IT" sz="2450">
              <a:latin typeface="Calibri"/>
              <a:cs typeface="Calibri"/>
            </a:endParaRPr>
          </a:p>
          <a:p>
            <a:pPr marL="562737" indent="-562737">
              <a:defRPr/>
            </a:pPr>
            <a:endParaRPr lang="it-IT" sz="2450">
              <a:latin typeface="Calibri"/>
              <a:cs typeface="Calibri"/>
            </a:endParaRPr>
          </a:p>
          <a:p>
            <a:pPr marL="562737" indent="-562737">
              <a:defRPr/>
            </a:pPr>
            <a:r>
              <a:rPr lang="it-IT" sz="2450">
                <a:latin typeface="Calibri"/>
                <a:cs typeface="Calibri"/>
              </a:rPr>
              <a:t>…che</a:t>
            </a:r>
            <a:r>
              <a:rPr lang="it-IT" sz="2450">
                <a:latin typeface="Calibri"/>
                <a:cs typeface="Calibri"/>
              </a:rPr>
              <a:t> minimizzino il flusso logistico globale</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extBox 1" hidden="0"/>
          <p:cNvSpPr>
            <a:spLocks noAdjustHandles="0" noChangeArrowheads="0"/>
          </p:cNvSpPr>
          <p:nvPr isPhoto="0" userDrawn="0"/>
        </p:nvSpPr>
        <p:spPr bwMode="auto">
          <a:xfrm>
            <a:off x="465374" y="0"/>
            <a:ext cx="11294533" cy="774186"/>
          </a:xfrm>
          <a:prstGeom prst="rect">
            <a:avLst/>
          </a:prstGeom>
          <a:noFill/>
        </p:spPr>
        <p:txBody>
          <a:bodyPr wrap="square" rtlCol="0">
            <a:spAutoFit/>
          </a:bodyPr>
          <a:lstStyle/>
          <a:p>
            <a:pPr>
              <a:defRPr/>
            </a:pPr>
            <a:r>
              <a:rPr lang="it-IT" sz="4450" b="1">
                <a:latin typeface="Century Gothic"/>
              </a:rPr>
              <a:t>Flusso dei </a:t>
            </a:r>
            <a:r>
              <a:rPr lang="it-IT" sz="4450" b="1">
                <a:solidFill>
                  <a:schemeClr val="accent6"/>
                </a:solidFill>
                <a:latin typeface="Century Gothic"/>
              </a:rPr>
              <a:t>materiali</a:t>
            </a:r>
            <a:r>
              <a:rPr lang="it-IT" sz="4450" b="1">
                <a:latin typeface="Century Gothic"/>
              </a:rPr>
              <a:t>: 5 suggerimenti</a:t>
            </a:r>
            <a:endParaRPr lang="it-IT" sz="3950" b="1">
              <a:solidFill>
                <a:schemeClr val="accent6"/>
              </a:solidFill>
              <a:latin typeface="Century Gothic"/>
            </a:endParaRPr>
          </a:p>
        </p:txBody>
      </p:sp>
      <p:pic>
        <p:nvPicPr>
          <p:cNvPr id="5" name="Immagine 3" hidden="0"/>
          <p:cNvPicPr>
            <a:picLocks noChangeAspect="1"/>
          </p:cNvPicPr>
          <p:nvPr isPhoto="0" userDrawn="0"/>
        </p:nvPicPr>
        <p:blipFill>
          <a:blip r:embed="rId2"/>
          <a:stretch/>
        </p:blipFill>
        <p:spPr bwMode="auto">
          <a:xfrm>
            <a:off x="0" y="0"/>
            <a:ext cx="12192000" cy="6858000"/>
          </a:xfrm>
          <a:prstGeom prst="rect">
            <a:avLst/>
          </a:prstGeom>
        </p:spPr>
      </p:pic>
      <p:sp>
        <p:nvSpPr>
          <p:cNvPr id="6" name="TextBox 2" hidden="0"/>
          <p:cNvSpPr>
            <a:spLocks noAdjustHandles="0" noChangeArrowheads="0"/>
          </p:cNvSpPr>
          <p:nvPr isPhoto="0" userDrawn="0"/>
        </p:nvSpPr>
        <p:spPr bwMode="auto">
          <a:xfrm>
            <a:off x="7772400" y="0"/>
            <a:ext cx="4419600" cy="5940088"/>
          </a:xfrm>
          <a:prstGeom prst="rect">
            <a:avLst/>
          </a:prstGeom>
          <a:solidFill>
            <a:srgbClr val="FFFFFF">
              <a:alpha val="65098"/>
            </a:srgbClr>
          </a:solidFill>
        </p:spPr>
        <p:txBody>
          <a:bodyPr wrap="square" rtlCol="0">
            <a:spAutoFit/>
          </a:bodyPr>
          <a:lstStyle/>
          <a:p>
            <a:pPr>
              <a:defRPr/>
            </a:pPr>
            <a:r>
              <a:rPr lang="it-IT" sz="2000"/>
              <a:t>Anche il </a:t>
            </a:r>
            <a:r>
              <a:rPr lang="it-IT" sz="2000" b="1"/>
              <a:t>Lean</a:t>
            </a:r>
            <a:r>
              <a:rPr lang="it-IT" sz="2000"/>
              <a:t> accetta l’esistenza di magazzini. suggerisce però l’adozione di sistemi intelligenti che seguano alcuni princìpi fondamentali: sono ammesse deroghe al principio di scorta zero, purché tutti i materiali che entrano nell’area operativa trovino una </a:t>
            </a:r>
            <a:r>
              <a:rPr lang="it-IT" sz="2000" b="1"/>
              <a:t>collocazione standard</a:t>
            </a:r>
            <a:r>
              <a:rPr lang="it-IT" sz="2000"/>
              <a:t>, cioè spazi di destinazione dedicati riservati. Inoltre È necessario giungere ad un </a:t>
            </a:r>
            <a:r>
              <a:rPr lang="it-IT" sz="2000" b="1"/>
              <a:t>compromesso</a:t>
            </a:r>
            <a:r>
              <a:rPr lang="it-IT" sz="2000"/>
              <a:t>, immagazzinando solo un sotto-insieme dei materiali. I materiali da acquistare vanno classificati secondo due dimensioni:</a:t>
            </a:r>
            <a:endParaRPr/>
          </a:p>
          <a:p>
            <a:pPr algn="ctr">
              <a:defRPr/>
            </a:pPr>
            <a:r>
              <a:rPr lang="it-IT" sz="2000" b="1"/>
              <a:t>Maggiore </a:t>
            </a:r>
            <a:r>
              <a:rPr lang="it-IT" sz="2000"/>
              <a:t>frequenza di consumo </a:t>
            </a:r>
            <a:endParaRPr/>
          </a:p>
          <a:p>
            <a:pPr algn="ctr">
              <a:defRPr/>
            </a:pPr>
            <a:r>
              <a:rPr lang="it-IT" sz="2000"/>
              <a:t>+</a:t>
            </a:r>
            <a:endParaRPr/>
          </a:p>
          <a:p>
            <a:pPr algn="ctr">
              <a:defRPr/>
            </a:pPr>
            <a:r>
              <a:rPr lang="it-IT" sz="2000" b="1"/>
              <a:t>Minore </a:t>
            </a:r>
            <a:r>
              <a:rPr lang="it-IT" sz="2000"/>
              <a:t>costo unitario</a:t>
            </a:r>
            <a:endParaRPr/>
          </a:p>
          <a:p>
            <a:pPr algn="ctr">
              <a:defRPr/>
            </a:pPr>
            <a:r>
              <a:rPr lang="it-IT" sz="2000"/>
              <a:t>= </a:t>
            </a:r>
            <a:endParaRPr/>
          </a:p>
          <a:p>
            <a:pPr algn="ctr">
              <a:defRPr/>
            </a:pPr>
            <a:r>
              <a:rPr lang="it-IT" sz="2000"/>
              <a:t>Maggiori scorte consentite</a:t>
            </a:r>
            <a:endParaRPr/>
          </a:p>
        </p:txBody>
      </p:sp>
      <p:pic>
        <p:nvPicPr>
          <p:cNvPr id="7" name="Immagine 6" hidden="0"/>
          <p:cNvPicPr>
            <a:picLocks noChangeAspect="1"/>
          </p:cNvPicPr>
          <p:nvPr isPhoto="0" userDrawn="0"/>
        </p:nvPicPr>
        <p:blipFill>
          <a:blip r:embed="rId3">
            <a:duotone>
              <a:schemeClr val="accent4">
                <a:shade val="45000"/>
                <a:satMod val="135000"/>
              </a:schemeClr>
              <a:prstClr val="white"/>
            </a:duotone>
          </a:blip>
          <a:stretch/>
        </p:blipFill>
        <p:spPr bwMode="auto">
          <a:xfrm>
            <a:off x="11830238" y="6629558"/>
            <a:ext cx="361762" cy="228442"/>
          </a:xfrm>
          <a:prstGeom prst="flowChartConnector">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extBox 2" hidden="0"/>
          <p:cNvSpPr>
            <a:spLocks noAdjustHandles="0" noChangeArrowheads="0"/>
          </p:cNvSpPr>
          <p:nvPr isPhoto="0" userDrawn="0"/>
        </p:nvSpPr>
        <p:spPr bwMode="auto">
          <a:xfrm>
            <a:off x="665791" y="1293486"/>
            <a:ext cx="5074234" cy="4401205"/>
          </a:xfrm>
          <a:prstGeom prst="rect">
            <a:avLst/>
          </a:prstGeom>
          <a:noFill/>
        </p:spPr>
        <p:txBody>
          <a:bodyPr wrap="square" rtlCol="0">
            <a:spAutoFit/>
          </a:bodyPr>
          <a:lstStyle/>
          <a:p>
            <a:pPr>
              <a:defRPr/>
            </a:pPr>
            <a:r>
              <a:rPr lang="it-IT" sz="2000"/>
              <a:t>Il </a:t>
            </a:r>
            <a:r>
              <a:rPr lang="it-IT" sz="2000" b="1">
                <a:solidFill>
                  <a:schemeClr val="accent2"/>
                </a:solidFill>
              </a:rPr>
              <a:t>Supermarket</a:t>
            </a:r>
            <a:endParaRPr lang="it-IT" sz="2000">
              <a:solidFill>
                <a:schemeClr val="accent2"/>
              </a:solidFill>
            </a:endParaRPr>
          </a:p>
          <a:p>
            <a:pPr>
              <a:defRPr/>
            </a:pPr>
            <a:r>
              <a:rPr lang="it-IT" sz="2000" b="1"/>
              <a:t>Caratteristiche che differenziano il supermarket da un magazzino </a:t>
            </a:r>
            <a:r>
              <a:rPr lang="it-IT" sz="2000" b="1" i="1"/>
              <a:t>tradizionale</a:t>
            </a:r>
            <a:r>
              <a:rPr lang="it-IT" sz="2000" b="1"/>
              <a:t> </a:t>
            </a:r>
            <a:endParaRPr/>
          </a:p>
          <a:p>
            <a:pPr marL="547104" indent="-547104">
              <a:buFont typeface="+mj-lt"/>
              <a:buAutoNum type="alphaLcPeriod" startAt="1"/>
              <a:defRPr/>
            </a:pPr>
            <a:r>
              <a:rPr lang="it-IT" sz="2000"/>
              <a:t>Organizzato per </a:t>
            </a:r>
            <a:r>
              <a:rPr lang="it-IT" sz="2000" i="1"/>
              <a:t>destinazione d’uso</a:t>
            </a:r>
            <a:r>
              <a:rPr lang="it-IT" sz="2000"/>
              <a:t> e non per </a:t>
            </a:r>
            <a:r>
              <a:rPr lang="it-IT" sz="2000" i="1"/>
              <a:t>natura</a:t>
            </a:r>
            <a:endParaRPr/>
          </a:p>
          <a:p>
            <a:pPr marL="547104" indent="-547104">
              <a:buFont typeface="+mj-lt"/>
              <a:buAutoNum type="alphaLcPeriod" startAt="1"/>
              <a:defRPr/>
            </a:pPr>
            <a:r>
              <a:rPr lang="it-IT" sz="2000"/>
              <a:t>Segue la logica FIFO ed ha un doppio</a:t>
            </a:r>
            <a:br>
              <a:rPr lang="it-IT" sz="2000"/>
            </a:br>
            <a:r>
              <a:rPr lang="it-IT" sz="2000"/>
              <a:t>punto d’accesso</a:t>
            </a:r>
            <a:endParaRPr/>
          </a:p>
          <a:p>
            <a:pPr marL="547104" indent="-547104">
              <a:buFont typeface="+mj-lt"/>
              <a:buAutoNum type="alphaLcPeriod" startAt="1"/>
              <a:defRPr/>
            </a:pPr>
            <a:r>
              <a:rPr lang="it-IT" sz="2000"/>
              <a:t>Dimensionato intelligentemente</a:t>
            </a:r>
            <a:endParaRPr/>
          </a:p>
          <a:p>
            <a:pPr marL="547104" indent="-547104">
              <a:buFont typeface="+mj-lt"/>
              <a:buAutoNum type="alphaLcPeriod" startAt="1"/>
              <a:defRPr/>
            </a:pPr>
            <a:r>
              <a:rPr lang="it-IT" sz="2000"/>
              <a:t>Dedicato ai componenti </a:t>
            </a:r>
            <a:r>
              <a:rPr lang="it-IT" sz="2000"/>
              <a:t>runners</a:t>
            </a:r>
            <a:endParaRPr lang="it-IT" sz="2000"/>
          </a:p>
          <a:p>
            <a:pPr marL="547104" indent="-547104">
              <a:buFont typeface="+mj-lt"/>
              <a:buAutoNum type="alphaLcPeriod" startAt="1"/>
              <a:defRPr/>
            </a:pPr>
            <a:r>
              <a:rPr lang="it-IT" sz="2000"/>
              <a:t>Modulare, estendibile</a:t>
            </a:r>
            <a:endParaRPr/>
          </a:p>
          <a:p>
            <a:pPr marL="547104" indent="-547104">
              <a:buFont typeface="+mj-lt"/>
              <a:buAutoNum type="alphaLcPeriod" startAt="1"/>
              <a:defRPr/>
            </a:pPr>
            <a:endParaRPr lang="it-IT" sz="2000"/>
          </a:p>
          <a:p>
            <a:pPr marL="547104" indent="-547104">
              <a:buFont typeface="+mj-lt"/>
              <a:buAutoNum type="alphaLcPeriod" startAt="1"/>
              <a:defRPr/>
            </a:pPr>
            <a:endParaRPr lang="it-IT" sz="2000"/>
          </a:p>
          <a:p>
            <a:pPr marL="547104" indent="-547104">
              <a:buFont typeface="+mj-lt"/>
              <a:buAutoNum type="alphaLcPeriod" startAt="1"/>
              <a:defRPr/>
            </a:pPr>
            <a:endParaRPr lang="it-IT" sz="2000"/>
          </a:p>
          <a:p>
            <a:pPr marL="547104" indent="-547104">
              <a:buFont typeface="+mj-lt"/>
              <a:buAutoNum type="alphaLcPeriod" startAt="1"/>
              <a:defRPr/>
            </a:pPr>
            <a:endParaRPr lang="it-IT" sz="2000"/>
          </a:p>
        </p:txBody>
      </p:sp>
      <p:pic>
        <p:nvPicPr>
          <p:cNvPr id="5" name="Immagine 5" hidden="0"/>
          <p:cNvPicPr>
            <a:picLocks noChangeAspect="1"/>
          </p:cNvPicPr>
          <p:nvPr isPhoto="0" userDrawn="0"/>
        </p:nvPicPr>
        <p:blipFill>
          <a:blip r:embed="rId2"/>
          <a:stretch/>
        </p:blipFill>
        <p:spPr bwMode="auto">
          <a:xfrm>
            <a:off x="5971330" y="0"/>
            <a:ext cx="6220669" cy="6858000"/>
          </a:xfrm>
          <a:prstGeom prst="rect">
            <a:avLst/>
          </a:prstGeom>
        </p:spPr>
      </p:pic>
      <p:sp>
        <p:nvSpPr>
          <p:cNvPr id="6" name="Rettangolo 9" hidden="0"/>
          <p:cNvSpPr/>
          <p:nvPr isPhoto="0" userDrawn="0"/>
        </p:nvSpPr>
        <p:spPr bwMode="auto">
          <a:xfrm>
            <a:off x="11148646" y="5673969"/>
            <a:ext cx="973015" cy="1078523"/>
          </a:xfrm>
          <a:prstGeom prst="rect">
            <a:avLst/>
          </a:prstGeom>
          <a:solidFill>
            <a:srgbClr val="E3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7" name="Immagine 8" hidden="0"/>
          <p:cNvPicPr>
            <a:picLocks noChangeAspect="1"/>
          </p:cNvPicPr>
          <p:nvPr isPhoto="0" userDrawn="0"/>
        </p:nvPicPr>
        <p:blipFill>
          <a:blip r:embed="rId3">
            <a:clrChange>
              <a:clrFrom>
                <a:srgbClr val="FFFFFF"/>
              </a:clrFrom>
              <a:clrTo>
                <a:srgbClr val="FFFFFF">
                  <a:alpha val="0"/>
                </a:srgbClr>
              </a:clrTo>
            </a:clrChange>
          </a:blip>
          <a:stretch/>
        </p:blipFill>
        <p:spPr bwMode="auto">
          <a:xfrm>
            <a:off x="2598359" y="5032130"/>
            <a:ext cx="3497641" cy="1821688"/>
          </a:xfrm>
          <a:prstGeom prst="rect">
            <a:avLst/>
          </a:prstGeom>
        </p:spPr>
      </p:pic>
      <p:pic>
        <p:nvPicPr>
          <p:cNvPr id="8" name="Immagine 11" hidden="0"/>
          <p:cNvPicPr>
            <a:picLocks noChangeAspect="1"/>
          </p:cNvPicPr>
          <p:nvPr isPhoto="0" userDrawn="0"/>
        </p:nvPicPr>
        <p:blipFill>
          <a:blip r:embed="rId4">
            <a:duotone>
              <a:schemeClr val="accent4">
                <a:shade val="45000"/>
                <a:satMod val="135000"/>
              </a:schemeClr>
              <a:prstClr val="white"/>
            </a:duotone>
          </a:blip>
          <a:stretch/>
        </p:blipFill>
        <p:spPr bwMode="auto">
          <a:xfrm>
            <a:off x="11830238" y="6629558"/>
            <a:ext cx="361762" cy="228442"/>
          </a:xfrm>
          <a:prstGeom prst="flowChartConnector">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extBox 2" hidden="0"/>
          <p:cNvSpPr>
            <a:spLocks noAdjustHandles="0" noChangeArrowheads="0"/>
          </p:cNvSpPr>
          <p:nvPr isPhoto="0" userDrawn="0"/>
        </p:nvSpPr>
        <p:spPr bwMode="auto">
          <a:xfrm>
            <a:off x="731520" y="552823"/>
            <a:ext cx="3489106" cy="5632311"/>
          </a:xfrm>
          <a:prstGeom prst="rect">
            <a:avLst/>
          </a:prstGeom>
          <a:noFill/>
        </p:spPr>
        <p:txBody>
          <a:bodyPr wrap="square" rtlCol="0">
            <a:spAutoFit/>
          </a:bodyPr>
          <a:lstStyle/>
          <a:p>
            <a:pPr>
              <a:defRPr/>
            </a:pPr>
            <a:endParaRPr lang="it-IT">
              <a:latin typeface="Calibri"/>
              <a:cs typeface="Calibri"/>
            </a:endParaRPr>
          </a:p>
          <a:p>
            <a:pPr>
              <a:defRPr/>
            </a:pPr>
            <a:endParaRPr lang="it-IT">
              <a:latin typeface="Calibri"/>
              <a:cs typeface="Calibri"/>
            </a:endParaRPr>
          </a:p>
          <a:p>
            <a:pPr marL="562737" indent="-562737">
              <a:buAutoNum type="arabicPeriod" startAt="4"/>
              <a:defRPr/>
              <a:tabLst>
                <a:tab pos="554920" algn="l"/>
              </a:tabLst>
            </a:pPr>
            <a:r>
              <a:rPr lang="it-IT">
                <a:latin typeface="Calibri"/>
                <a:cs typeface="Calibri"/>
              </a:rPr>
              <a:t> </a:t>
            </a:r>
            <a:r>
              <a:rPr lang="it-IT" b="1">
                <a:latin typeface="Calibri"/>
                <a:cs typeface="Calibri"/>
              </a:rPr>
              <a:t>Sincronizzazione</a:t>
            </a:r>
            <a:r>
              <a:rPr lang="it-IT">
                <a:latin typeface="Calibri"/>
                <a:cs typeface="Calibri"/>
              </a:rPr>
              <a:t> delle movimentazioni di materiale. Le parti devono pervenire al punto di utilizzo nell’esatto momento in cui servono </a:t>
            </a:r>
            <a:r>
              <a:rPr lang="it-IT">
                <a:latin typeface="Calibri"/>
                <a:cs typeface="Calibri"/>
              </a:rPr>
              <a:t> non è sufficiente sincronizzare le varie operazioni di lavorazione. </a:t>
            </a:r>
            <a:r>
              <a:rPr lang="it-IT" b="1">
                <a:latin typeface="Calibri"/>
                <a:cs typeface="Calibri"/>
              </a:rPr>
              <a:t>Anche il ciclo logistico deve “obbedire” al </a:t>
            </a:r>
            <a:r>
              <a:rPr lang="it-IT" b="1">
                <a:latin typeface="Calibri"/>
                <a:cs typeface="Calibri"/>
              </a:rPr>
              <a:t>takt</a:t>
            </a:r>
            <a:r>
              <a:rPr lang="it-IT" b="1">
                <a:latin typeface="Calibri"/>
                <a:cs typeface="Calibri"/>
              </a:rPr>
              <a:t> time</a:t>
            </a:r>
            <a:r>
              <a:rPr lang="it-IT">
                <a:latin typeface="Calibri"/>
                <a:cs typeface="Calibri"/>
              </a:rPr>
              <a:t>!</a:t>
            </a:r>
            <a:endParaRPr lang="it-IT">
              <a:latin typeface="Calibri"/>
              <a:cs typeface="Calibri"/>
            </a:endParaRPr>
          </a:p>
          <a:p>
            <a:pPr marL="562737" indent="-562737">
              <a:buAutoNum type="arabicPeriod" startAt="4"/>
              <a:defRPr/>
              <a:tabLst>
                <a:tab pos="554920" algn="l"/>
              </a:tabLst>
            </a:pPr>
            <a:endParaRPr lang="it-IT">
              <a:latin typeface="Calibri"/>
              <a:cs typeface="Calibri"/>
            </a:endParaRPr>
          </a:p>
          <a:p>
            <a:pPr>
              <a:defRPr/>
            </a:pPr>
            <a:r>
              <a:rPr lang="it-IT">
                <a:latin typeface="Calibri"/>
                <a:cs typeface="Calibri"/>
              </a:rPr>
              <a:t>Perché la mancanza di sincronizzazione non è </a:t>
            </a:r>
            <a:r>
              <a:rPr lang="it-IT">
                <a:latin typeface="Calibri"/>
                <a:cs typeface="Calibri"/>
              </a:rPr>
              <a:t>Lean</a:t>
            </a:r>
            <a:r>
              <a:rPr lang="it-IT">
                <a:latin typeface="Calibri"/>
                <a:cs typeface="Calibri"/>
              </a:rPr>
              <a:t>?</a:t>
            </a:r>
            <a:endParaRPr/>
          </a:p>
          <a:p>
            <a:pPr marL="562737" indent="-562737">
              <a:buFont typeface="Arial"/>
              <a:buChar char="•"/>
              <a:defRPr/>
            </a:pPr>
            <a:r>
              <a:rPr lang="it-IT">
                <a:latin typeface="Calibri"/>
                <a:cs typeface="Calibri"/>
              </a:rPr>
              <a:t>Parti che arrivano in anticipo rischiano di intasare la linea</a:t>
            </a:r>
            <a:endParaRPr/>
          </a:p>
          <a:p>
            <a:pPr marL="562737" indent="-562737">
              <a:buFont typeface="Arial"/>
              <a:buChar char="•"/>
              <a:defRPr/>
            </a:pPr>
            <a:r>
              <a:rPr lang="it-IT">
                <a:latin typeface="Calibri"/>
                <a:cs typeface="Calibri"/>
              </a:rPr>
              <a:t>Parti che arrivano in ritardo sicuramente la rallentano</a:t>
            </a:r>
            <a:endParaRPr/>
          </a:p>
          <a:p>
            <a:pPr>
              <a:defRPr/>
            </a:pPr>
            <a:endParaRPr lang="it-IT">
              <a:latin typeface="Calibri"/>
              <a:cs typeface="Calibri"/>
            </a:endParaRPr>
          </a:p>
        </p:txBody>
      </p:sp>
      <p:pic>
        <p:nvPicPr>
          <p:cNvPr id="5" name="Immagine 3" hidden="0"/>
          <p:cNvPicPr>
            <a:picLocks noChangeAspect="1"/>
          </p:cNvPicPr>
          <p:nvPr isPhoto="0" userDrawn="0"/>
        </p:nvPicPr>
        <p:blipFill>
          <a:blip r:embed="rId2">
            <a:clrChange>
              <a:clrFrom>
                <a:srgbClr val="FFFFFF"/>
              </a:clrFrom>
              <a:clrTo>
                <a:srgbClr val="FFFFFF">
                  <a:alpha val="0"/>
                </a:srgbClr>
              </a:clrTo>
            </a:clrChange>
          </a:blip>
          <a:stretch/>
        </p:blipFill>
        <p:spPr bwMode="auto">
          <a:xfrm>
            <a:off x="4220625" y="127115"/>
            <a:ext cx="7971375" cy="6178062"/>
          </a:xfrm>
          <a:prstGeom prst="rect">
            <a:avLst/>
          </a:prstGeom>
        </p:spPr>
      </p:pic>
      <p:pic>
        <p:nvPicPr>
          <p:cNvPr id="6" name="Immagine 4" hidden="0"/>
          <p:cNvPicPr>
            <a:picLocks noChangeAspect="1"/>
          </p:cNvPicPr>
          <p:nvPr isPhoto="0" userDrawn="0"/>
        </p:nvPicPr>
        <p:blipFill>
          <a:blip r:embed="rId3">
            <a:duotone>
              <a:schemeClr val="accent4">
                <a:shade val="45000"/>
                <a:satMod val="135000"/>
              </a:schemeClr>
              <a:prstClr val="white"/>
            </a:duotone>
          </a:blip>
          <a:stretch/>
        </p:blipFill>
        <p:spPr bwMode="auto">
          <a:xfrm>
            <a:off x="11830238" y="6629558"/>
            <a:ext cx="361762" cy="228442"/>
          </a:xfrm>
          <a:prstGeom prst="flowChartConnector">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4" name="Picture 1" hidden="0"/>
          <p:cNvPicPr>
            <a:picLocks noChangeAspect="1"/>
          </p:cNvPicPr>
          <p:nvPr isPhoto="0" userDrawn="0"/>
        </p:nvPicPr>
        <p:blipFill>
          <a:blip r:embed="rId2"/>
          <a:srcRect l="0" t="8515" r="0" b="0"/>
          <a:stretch/>
        </p:blipFill>
        <p:spPr bwMode="auto">
          <a:xfrm>
            <a:off x="2825786" y="2539579"/>
            <a:ext cx="7582845" cy="3939535"/>
          </a:xfrm>
          <a:prstGeom prst="rect">
            <a:avLst/>
          </a:prstGeom>
        </p:spPr>
      </p:pic>
      <p:sp>
        <p:nvSpPr>
          <p:cNvPr id="5" name="TextBox 2" hidden="0"/>
          <p:cNvSpPr>
            <a:spLocks noAdjustHandles="0" noChangeArrowheads="0"/>
          </p:cNvSpPr>
          <p:nvPr isPhoto="0" userDrawn="0"/>
        </p:nvSpPr>
        <p:spPr bwMode="auto">
          <a:xfrm>
            <a:off x="786384" y="552817"/>
            <a:ext cx="10973524" cy="1986762"/>
          </a:xfrm>
          <a:prstGeom prst="rect">
            <a:avLst/>
          </a:prstGeom>
          <a:noFill/>
        </p:spPr>
        <p:txBody>
          <a:bodyPr wrap="square" rtlCol="0">
            <a:spAutoFit/>
          </a:bodyPr>
          <a:lstStyle/>
          <a:p>
            <a:pPr>
              <a:defRPr/>
            </a:pPr>
            <a:endParaRPr lang="it-IT" sz="2400"/>
          </a:p>
          <a:p>
            <a:pPr>
              <a:defRPr/>
            </a:pPr>
            <a:endParaRPr lang="it-IT" sz="2400"/>
          </a:p>
          <a:p>
            <a:pPr marL="554920" indent="-554920">
              <a:defRPr/>
            </a:pPr>
            <a:r>
              <a:rPr lang="it-IT" sz="2400"/>
              <a:t>5.	Supporto di </a:t>
            </a:r>
            <a:r>
              <a:rPr lang="it-IT" sz="2400" b="1"/>
              <a:t>dispositivi di </a:t>
            </a:r>
            <a:r>
              <a:rPr lang="it-IT" sz="2400" b="1"/>
              <a:t>Visual</a:t>
            </a:r>
            <a:r>
              <a:rPr lang="it-IT" sz="2400" b="1"/>
              <a:t> Management</a:t>
            </a:r>
            <a:r>
              <a:rPr lang="it-IT" sz="2400"/>
              <a:t>. Il meccanismo di rifornimento deve essere attivato dalla segnalazione del fabbisogno a valle e tutta la linea deve essere informata di quello che succede nei punti critici</a:t>
            </a:r>
            <a:endParaRPr/>
          </a:p>
        </p:txBody>
      </p:sp>
      <p:pic>
        <p:nvPicPr>
          <p:cNvPr id="6" name="Immagine 8" hidden="0"/>
          <p:cNvPicPr>
            <a:picLocks noChangeAspect="1"/>
          </p:cNvPicPr>
          <p:nvPr isPhoto="0" userDrawn="0"/>
        </p:nvPicPr>
        <p:blipFill>
          <a:blip r:embed="rId3">
            <a:duotone>
              <a:schemeClr val="accent4">
                <a:shade val="45000"/>
                <a:satMod val="135000"/>
              </a:schemeClr>
              <a:prstClr val="white"/>
            </a:duotone>
          </a:blip>
          <a:stretch/>
        </p:blipFill>
        <p:spPr bwMode="auto">
          <a:xfrm>
            <a:off x="11830238" y="6629558"/>
            <a:ext cx="361762" cy="228442"/>
          </a:xfrm>
          <a:prstGeom prst="flowChartConnector">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4" name="Immagine 17" hidden="0"/>
          <p:cNvPicPr>
            <a:picLocks noChangeAspect="1"/>
          </p:cNvPicPr>
          <p:nvPr isPhoto="0" userDrawn="0"/>
        </p:nvPicPr>
        <p:blipFill>
          <a:blip r:embed="rId2"/>
          <a:stretch/>
        </p:blipFill>
        <p:spPr bwMode="auto">
          <a:xfrm>
            <a:off x="6674591" y="91440"/>
            <a:ext cx="5400000" cy="3359741"/>
          </a:xfrm>
          <a:prstGeom prst="rect">
            <a:avLst/>
          </a:prstGeom>
          <a:solidFill>
            <a:srgbClr val="FFFFFF">
              <a:shade val="85000"/>
            </a:srgbClr>
          </a:solidFill>
          <a:ln w="88900" cap="sq">
            <a:solidFill>
              <a:srgbClr val="FFFFFF"/>
            </a:solidFill>
            <a:miter lim="800000"/>
          </a:ln>
          <a:effectLst>
            <a:outerShdw blurRad="55000" dist="18000" dir="5400000" rotWithShape="0" algn="tl">
              <a:srgbClr val="000000">
                <a:alpha val="40000"/>
              </a:srgbClr>
            </a:outerShdw>
          </a:effectLst>
        </p:spPr>
      </p:pic>
      <p:pic>
        <p:nvPicPr>
          <p:cNvPr id="5" name="Immagine 18" hidden="0"/>
          <p:cNvPicPr>
            <a:picLocks noChangeAspect="1"/>
          </p:cNvPicPr>
          <p:nvPr isPhoto="0" userDrawn="0"/>
        </p:nvPicPr>
        <p:blipFill>
          <a:blip r:embed="rId3"/>
          <a:stretch/>
        </p:blipFill>
        <p:spPr bwMode="auto">
          <a:xfrm>
            <a:off x="117408" y="3273551"/>
            <a:ext cx="5614197" cy="3493010"/>
          </a:xfrm>
          <a:prstGeom prst="rect">
            <a:avLst/>
          </a:prstGeom>
          <a:solidFill>
            <a:srgbClr val="FFFFFF">
              <a:shade val="85000"/>
            </a:srgbClr>
          </a:solidFill>
          <a:ln w="88900" cap="sq">
            <a:solidFill>
              <a:srgbClr val="FFFFFF"/>
            </a:solidFill>
            <a:miter lim="800000"/>
          </a:ln>
          <a:effectLst>
            <a:outerShdw blurRad="55000" dist="18000" dir="5400000" rotWithShape="0" algn="tl">
              <a:srgbClr val="000000">
                <a:alpha val="40000"/>
              </a:srgbClr>
            </a:outerShdw>
          </a:effectLst>
        </p:spPr>
      </p:pic>
      <p:pic>
        <p:nvPicPr>
          <p:cNvPr id="6" name="Immagine 19" hidden="0"/>
          <p:cNvPicPr>
            <a:picLocks noChangeAspect="1"/>
          </p:cNvPicPr>
          <p:nvPr isPhoto="0" userDrawn="0"/>
        </p:nvPicPr>
        <p:blipFill>
          <a:blip r:embed="rId4"/>
          <a:srcRect l="11346" t="7070" r="5680" b="0"/>
          <a:stretch/>
        </p:blipFill>
        <p:spPr bwMode="auto">
          <a:xfrm>
            <a:off x="117409" y="91438"/>
            <a:ext cx="4566562" cy="3182113"/>
          </a:xfrm>
          <a:prstGeom prst="rect">
            <a:avLst/>
          </a:prstGeom>
          <a:solidFill>
            <a:srgbClr val="FFFFFF">
              <a:shade val="85000"/>
            </a:srgbClr>
          </a:solidFill>
          <a:ln w="88900" cap="sq">
            <a:solidFill>
              <a:srgbClr val="FFFFFF"/>
            </a:solidFill>
            <a:miter lim="800000"/>
          </a:ln>
          <a:effectLst>
            <a:outerShdw blurRad="55000" dist="18000" dir="5400000" rotWithShape="0" algn="tl">
              <a:srgbClr val="000000">
                <a:alpha val="40000"/>
              </a:srgbClr>
            </a:outerShdw>
          </a:effectLst>
        </p:spPr>
      </p:pic>
      <p:pic>
        <p:nvPicPr>
          <p:cNvPr id="7" name="Immagine 20" hidden="0"/>
          <p:cNvPicPr>
            <a:picLocks noChangeAspect="1"/>
          </p:cNvPicPr>
          <p:nvPr isPhoto="0" userDrawn="0"/>
        </p:nvPicPr>
        <p:blipFill>
          <a:blip r:embed="rId5"/>
          <a:stretch/>
        </p:blipFill>
        <p:spPr bwMode="auto">
          <a:xfrm>
            <a:off x="3595973" y="91439"/>
            <a:ext cx="3300984" cy="2606040"/>
          </a:xfrm>
          <a:prstGeom prst="rect">
            <a:avLst/>
          </a:prstGeom>
          <a:solidFill>
            <a:srgbClr val="FFFFFF">
              <a:shade val="85000"/>
            </a:srgbClr>
          </a:solidFill>
          <a:ln w="88900" cap="sq">
            <a:solidFill>
              <a:srgbClr val="FFFFFF"/>
            </a:solidFill>
            <a:miter lim="800000"/>
          </a:ln>
          <a:effectLst>
            <a:outerShdw blurRad="55000" dist="18000" dir="5400000" rotWithShape="0" algn="tl">
              <a:srgbClr val="000000">
                <a:alpha val="40000"/>
              </a:srgbClr>
            </a:outerShdw>
          </a:effectLst>
        </p:spPr>
      </p:pic>
      <p:pic>
        <p:nvPicPr>
          <p:cNvPr id="8" name="Immagine 21" hidden="0"/>
          <p:cNvPicPr>
            <a:picLocks noChangeAspect="1"/>
          </p:cNvPicPr>
          <p:nvPr isPhoto="0" userDrawn="0"/>
        </p:nvPicPr>
        <p:blipFill>
          <a:blip r:embed="rId6"/>
          <a:stretch/>
        </p:blipFill>
        <p:spPr bwMode="auto">
          <a:xfrm>
            <a:off x="6018745" y="3429000"/>
            <a:ext cx="6055845" cy="3337560"/>
          </a:xfrm>
          <a:prstGeom prst="rect">
            <a:avLst/>
          </a:prstGeom>
          <a:solidFill>
            <a:srgbClr val="FFFFFF">
              <a:shade val="85000"/>
            </a:srgbClr>
          </a:solidFill>
          <a:ln w="88900" cap="sq">
            <a:solidFill>
              <a:srgbClr val="FFFFFF"/>
            </a:solidFill>
            <a:miter lim="800000"/>
          </a:ln>
          <a:effectLst>
            <a:outerShdw blurRad="55000" dist="18000" dir="5400000" rotWithShape="0" algn="tl">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4" name="Immagine 2" hidden="0"/>
          <p:cNvPicPr>
            <a:picLocks noChangeAspect="1"/>
          </p:cNvPicPr>
          <p:nvPr isPhoto="0" userDrawn="0"/>
        </p:nvPicPr>
        <p:blipFill>
          <a:blip r:embed="rId2"/>
          <a:stretch/>
        </p:blipFill>
        <p:spPr bwMode="auto">
          <a:xfrm>
            <a:off x="3869829" y="0"/>
            <a:ext cx="4452342" cy="6858000"/>
          </a:xfrm>
          <a:prstGeom prst="rect">
            <a:avLst/>
          </a:prstGeom>
        </p:spPr>
      </p:pic>
      <p:pic>
        <p:nvPicPr>
          <p:cNvPr id="5" name="Immagine 4" hidden="0"/>
          <p:cNvPicPr>
            <a:picLocks noChangeAspect="1"/>
          </p:cNvPicPr>
          <p:nvPr isPhoto="0" userDrawn="0"/>
        </p:nvPicPr>
        <p:blipFill>
          <a:blip r:embed="rId3"/>
          <a:stretch/>
        </p:blipFill>
        <p:spPr bwMode="auto">
          <a:xfrm>
            <a:off x="8322170" y="0"/>
            <a:ext cx="3869829" cy="5062898"/>
          </a:xfrm>
          <a:prstGeom prst="rect">
            <a:avLst/>
          </a:prstGeom>
        </p:spPr>
      </p:pic>
      <p:pic>
        <p:nvPicPr>
          <p:cNvPr id="6" name="Immagine 5" hidden="0"/>
          <p:cNvPicPr>
            <a:picLocks noChangeAspect="1"/>
          </p:cNvPicPr>
          <p:nvPr isPhoto="0" userDrawn="0"/>
        </p:nvPicPr>
        <p:blipFill>
          <a:blip r:embed="rId4"/>
          <a:stretch/>
        </p:blipFill>
        <p:spPr bwMode="auto">
          <a:xfrm>
            <a:off x="-1" y="0"/>
            <a:ext cx="3869829" cy="5062898"/>
          </a:xfrm>
          <a:prstGeom prst="rect">
            <a:avLst/>
          </a:prstGeom>
        </p:spPr>
      </p:pic>
      <p:sp>
        <p:nvSpPr>
          <p:cNvPr id="7" name="Rettangolo 6" hidden="0"/>
          <p:cNvSpPr/>
          <p:nvPr isPhoto="0" userDrawn="0"/>
        </p:nvSpPr>
        <p:spPr bwMode="auto">
          <a:xfrm>
            <a:off x="-2" y="5066116"/>
            <a:ext cx="3869829" cy="1754326"/>
          </a:xfrm>
          <a:prstGeom prst="rect">
            <a:avLst/>
          </a:prstGeom>
        </p:spPr>
        <p:txBody>
          <a:bodyPr wrap="square">
            <a:spAutoFit/>
          </a:bodyPr>
          <a:lstStyle/>
          <a:p>
            <a:pPr>
              <a:defRPr/>
            </a:pPr>
            <a:r>
              <a:rPr lang="en-GB" b="1">
                <a:solidFill>
                  <a:srgbClr val="222222"/>
                </a:solidFill>
                <a:latin typeface="Arial"/>
              </a:rPr>
              <a:t>James P. Womack</a:t>
            </a:r>
            <a:endParaRPr lang="en-GB">
              <a:solidFill>
                <a:srgbClr val="222222"/>
              </a:solidFill>
              <a:latin typeface="Arial"/>
            </a:endParaRPr>
          </a:p>
          <a:p>
            <a:pPr>
              <a:defRPr/>
            </a:pPr>
            <a:r>
              <a:rPr lang="en-GB">
                <a:solidFill>
                  <a:srgbClr val="222222"/>
                </a:solidFill>
                <a:latin typeface="Arial"/>
              </a:rPr>
              <a:t>former research director of the International Motor Vehicle Program at  MIT </a:t>
            </a:r>
            <a:endParaRPr/>
          </a:p>
          <a:p>
            <a:pPr>
              <a:defRPr/>
            </a:pPr>
            <a:r>
              <a:rPr lang="en-GB">
                <a:solidFill>
                  <a:srgbClr val="222222"/>
                </a:solidFill>
                <a:latin typeface="Arial"/>
              </a:rPr>
              <a:t>Founder and chairman of the </a:t>
            </a:r>
            <a:r>
              <a:rPr lang="en-GB" i="1">
                <a:solidFill>
                  <a:srgbClr val="222222"/>
                </a:solidFill>
                <a:latin typeface="Arial"/>
              </a:rPr>
              <a:t>Lean Enterprise Institute</a:t>
            </a:r>
            <a:endParaRPr lang="en-GB"/>
          </a:p>
        </p:txBody>
      </p:sp>
      <p:sp>
        <p:nvSpPr>
          <p:cNvPr id="8" name="Rettangolo 7" hidden="0"/>
          <p:cNvSpPr/>
          <p:nvPr isPhoto="0" userDrawn="0"/>
        </p:nvSpPr>
        <p:spPr bwMode="auto">
          <a:xfrm>
            <a:off x="8378049" y="5062898"/>
            <a:ext cx="3813949" cy="1754326"/>
          </a:xfrm>
          <a:prstGeom prst="rect">
            <a:avLst/>
          </a:prstGeom>
        </p:spPr>
        <p:txBody>
          <a:bodyPr wrap="square">
            <a:spAutoFit/>
          </a:bodyPr>
          <a:lstStyle/>
          <a:p>
            <a:pPr algn="r">
              <a:defRPr/>
            </a:pPr>
            <a:r>
              <a:rPr lang="en-GB" b="1">
                <a:solidFill>
                  <a:srgbClr val="222222"/>
                </a:solidFill>
                <a:latin typeface="Arial"/>
              </a:rPr>
              <a:t>Daniel T. Jones </a:t>
            </a:r>
            <a:endParaRPr lang="en-GB">
              <a:solidFill>
                <a:srgbClr val="222222"/>
              </a:solidFill>
              <a:latin typeface="Arial"/>
            </a:endParaRPr>
          </a:p>
          <a:p>
            <a:pPr algn="r">
              <a:defRPr/>
            </a:pPr>
            <a:r>
              <a:rPr lang="en-GB">
                <a:solidFill>
                  <a:srgbClr val="222222"/>
                </a:solidFill>
                <a:latin typeface="Arial"/>
              </a:rPr>
              <a:t>author and researcher, University of Sussex.</a:t>
            </a:r>
            <a:endParaRPr/>
          </a:p>
          <a:p>
            <a:pPr algn="r">
              <a:defRPr/>
            </a:pPr>
            <a:r>
              <a:rPr lang="en-GB">
                <a:solidFill>
                  <a:srgbClr val="222222"/>
                </a:solidFill>
                <a:latin typeface="Arial"/>
              </a:rPr>
              <a:t>Founder of the </a:t>
            </a:r>
            <a:r>
              <a:rPr lang="en-GB" i="1">
                <a:solidFill>
                  <a:srgbClr val="222222"/>
                </a:solidFill>
                <a:latin typeface="Arial"/>
              </a:rPr>
              <a:t>Lean Enterprise Academy</a:t>
            </a:r>
            <a:endParaRPr/>
          </a:p>
          <a:p>
            <a:pPr algn="r">
              <a:defRPr/>
            </a:pPr>
            <a:endParaRPr lang="en-GB" b="0" i="0" u="none" strike="noStrike">
              <a:solidFill>
                <a:srgbClr val="222222"/>
              </a:solidFill>
              <a:latin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Segnaposto contenuto 4" hidden="0"/>
          <p:cNvSpPr>
            <a:spLocks noAdjustHandles="0" noChangeArrowheads="0"/>
          </p:cNvSpPr>
          <p:nvPr isPhoto="0" userDrawn="0"/>
        </p:nvSpPr>
        <p:spPr bwMode="auto">
          <a:xfrm>
            <a:off x="4989576" y="2121566"/>
            <a:ext cx="4915318" cy="3946126"/>
          </a:xfrm>
          <a:prstGeom prst="rect">
            <a:avLst/>
          </a:prstGeom>
        </p:spPr>
        <p:txBody>
          <a:bodyPr vert="horz" lIns="91440" tIns="45720" rIns="91440" bIns="45720" rtlCol="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Font typeface="Arial"/>
              <a:buNone/>
              <a:defRPr/>
            </a:pPr>
            <a:r>
              <a:rPr lang="it-IT" sz="1600">
                <a:latin typeface="Helvetica Neue"/>
                <a:ea typeface="Helvetica Neue"/>
                <a:cs typeface="Helvetica Neue"/>
              </a:rPr>
              <a:t>Ambiti digitalizzazione </a:t>
            </a:r>
            <a:r>
              <a:rPr lang="it-IT" sz="1600" i="1">
                <a:latin typeface="Helvetica Neue"/>
                <a:ea typeface="Helvetica Neue"/>
                <a:cs typeface="Helvetica Neue"/>
              </a:rPr>
              <a:t>utili </a:t>
            </a:r>
            <a:r>
              <a:rPr lang="it-IT" sz="1600">
                <a:latin typeface="Helvetica Neue"/>
                <a:ea typeface="Helvetica Neue"/>
                <a:cs typeface="Helvetica Neue"/>
              </a:rPr>
              <a:t>al Lean</a:t>
            </a:r>
            <a:endParaRPr/>
          </a:p>
          <a:p>
            <a:pPr>
              <a:defRPr/>
            </a:pPr>
            <a:r>
              <a:rPr lang="it-IT" sz="1600">
                <a:latin typeface="Helvetica Neue"/>
                <a:ea typeface="Helvetica Neue"/>
                <a:cs typeface="Helvetica Neue"/>
              </a:rPr>
              <a:t>Raccolta dati</a:t>
            </a:r>
            <a:endParaRPr/>
          </a:p>
          <a:p>
            <a:pPr>
              <a:defRPr/>
            </a:pPr>
            <a:r>
              <a:rPr lang="it-IT" sz="1600">
                <a:latin typeface="Helvetica Neue"/>
                <a:ea typeface="Helvetica Neue"/>
                <a:cs typeface="Helvetica Neue"/>
              </a:rPr>
              <a:t>Dimensionamento</a:t>
            </a:r>
            <a:endParaRPr/>
          </a:p>
          <a:p>
            <a:pPr>
              <a:defRPr/>
            </a:pPr>
            <a:r>
              <a:rPr lang="it-IT" sz="1600">
                <a:latin typeface="Helvetica Neue"/>
                <a:ea typeface="Helvetica Neue"/>
                <a:cs typeface="Helvetica Neue"/>
              </a:rPr>
              <a:t>Bilanciamento</a:t>
            </a:r>
            <a:endParaRPr/>
          </a:p>
          <a:p>
            <a:pPr>
              <a:defRPr/>
            </a:pPr>
            <a:r>
              <a:rPr lang="it-IT" sz="1600">
                <a:latin typeface="Helvetica Neue"/>
                <a:ea typeface="Helvetica Neue"/>
                <a:cs typeface="Helvetica Neue"/>
              </a:rPr>
              <a:t>Dematerializzazione </a:t>
            </a:r>
            <a:r>
              <a:rPr lang="it-IT" sz="1600">
                <a:latin typeface="Helvetica Neue"/>
                <a:ea typeface="Helvetica Neue"/>
                <a:cs typeface="Helvetica Neue"/>
              </a:rPr>
              <a:t>kanban</a:t>
            </a:r>
            <a:endParaRPr lang="it-IT" sz="1600">
              <a:latin typeface="Helvetica Neue"/>
              <a:ea typeface="Helvetica Neue"/>
              <a:cs typeface="Helvetica Neue"/>
            </a:endParaRPr>
          </a:p>
          <a:p>
            <a:pPr>
              <a:defRPr/>
            </a:pPr>
            <a:r>
              <a:rPr lang="it-IT" sz="1600">
                <a:latin typeface="Helvetica Neue"/>
                <a:ea typeface="Helvetica Neue"/>
                <a:cs typeface="Helvetica Neue"/>
              </a:rPr>
              <a:t>Plan for </a:t>
            </a:r>
            <a:r>
              <a:rPr lang="it-IT" sz="1600">
                <a:latin typeface="Helvetica Neue"/>
                <a:ea typeface="Helvetica Neue"/>
                <a:cs typeface="Helvetica Neue"/>
              </a:rPr>
              <a:t>Every</a:t>
            </a:r>
            <a:r>
              <a:rPr lang="it-IT" sz="1600">
                <a:latin typeface="Helvetica Neue"/>
                <a:ea typeface="Helvetica Neue"/>
                <a:cs typeface="Helvetica Neue"/>
              </a:rPr>
              <a:t> Part</a:t>
            </a:r>
            <a:endParaRPr/>
          </a:p>
          <a:p>
            <a:pPr>
              <a:defRPr/>
            </a:pPr>
            <a:r>
              <a:rPr lang="it-IT" sz="1600">
                <a:latin typeface="Helvetica Neue"/>
                <a:ea typeface="Helvetica Neue"/>
                <a:cs typeface="Helvetica Neue"/>
              </a:rPr>
              <a:t>Gestione dei flussi</a:t>
            </a:r>
            <a:endParaRPr/>
          </a:p>
          <a:p>
            <a:pPr>
              <a:defRPr/>
            </a:pPr>
            <a:r>
              <a:rPr lang="it-IT" sz="1600">
                <a:latin typeface="Helvetica Neue"/>
                <a:ea typeface="Helvetica Neue"/>
                <a:cs typeface="Helvetica Neue"/>
              </a:rPr>
              <a:t>Comunicazione valle-monte</a:t>
            </a:r>
            <a:endParaRPr/>
          </a:p>
          <a:p>
            <a:pPr>
              <a:defRPr/>
            </a:pPr>
            <a:r>
              <a:rPr lang="it-IT" sz="1600">
                <a:latin typeface="Helvetica Neue"/>
                <a:ea typeface="Helvetica Neue"/>
                <a:cs typeface="Helvetica Neue"/>
              </a:rPr>
              <a:t>Kaizen</a:t>
            </a:r>
            <a:endParaRPr lang="it-IT" sz="1600">
              <a:latin typeface="Helvetica Neue"/>
              <a:ea typeface="Helvetica Neue"/>
              <a:cs typeface="Helvetica Neue"/>
            </a:endParaRPr>
          </a:p>
          <a:p>
            <a:pPr>
              <a:defRPr/>
            </a:pPr>
            <a:r>
              <a:rPr lang="it-IT" sz="1600">
                <a:latin typeface="Helvetica Neue"/>
                <a:ea typeface="Helvetica Neue"/>
                <a:cs typeface="Helvetica Neue"/>
              </a:rPr>
              <a:t>Standardizzazione</a:t>
            </a:r>
            <a:endParaRPr/>
          </a:p>
          <a:p>
            <a:pPr>
              <a:defRPr/>
            </a:pPr>
            <a:r>
              <a:rPr lang="it-IT" sz="1600">
                <a:latin typeface="Helvetica Neue"/>
                <a:ea typeface="Helvetica Neue"/>
                <a:cs typeface="Helvetica Neue"/>
              </a:rPr>
              <a:t>Training</a:t>
            </a:r>
            <a:endParaRPr/>
          </a:p>
          <a:p>
            <a:pPr>
              <a:defRPr/>
            </a:pPr>
            <a:r>
              <a:rPr lang="it-IT" sz="1600">
                <a:latin typeface="Helvetica Neue"/>
                <a:ea typeface="Helvetica Neue"/>
                <a:cs typeface="Helvetica Neue"/>
              </a:rPr>
              <a:t>…</a:t>
            </a:r>
            <a:endParaRPr/>
          </a:p>
        </p:txBody>
      </p:sp>
      <p:sp>
        <p:nvSpPr>
          <p:cNvPr id="5" name="CasellaDiTesto 5" hidden="0"/>
          <p:cNvSpPr>
            <a:spLocks noAdjustHandles="0" noChangeArrowheads="0"/>
          </p:cNvSpPr>
          <p:nvPr isPhoto="0" userDrawn="0"/>
        </p:nvSpPr>
        <p:spPr bwMode="auto">
          <a:xfrm>
            <a:off x="4989576" y="6336792"/>
            <a:ext cx="4994566" cy="400110"/>
          </a:xfrm>
          <a:prstGeom prst="rect">
            <a:avLst/>
          </a:prstGeom>
          <a:noFill/>
        </p:spPr>
        <p:txBody>
          <a:bodyPr wrap="square" rtlCol="0">
            <a:spAutoFit/>
          </a:bodyPr>
          <a:lstStyle/>
          <a:p>
            <a:pPr>
              <a:defRPr/>
            </a:pPr>
            <a:r>
              <a:rPr lang="en-GB" sz="2000" i="1"/>
              <a:t>Enabling technology</a:t>
            </a:r>
            <a:endParaRPr/>
          </a:p>
        </p:txBody>
      </p:sp>
      <p:pic>
        <p:nvPicPr>
          <p:cNvPr id="6" name="Immagine 18" hidden="0"/>
          <p:cNvPicPr>
            <a:picLocks noChangeAspect="1"/>
          </p:cNvPicPr>
          <p:nvPr isPhoto="0" userDrawn="0"/>
        </p:nvPicPr>
        <p:blipFill>
          <a:blip r:embed="rId2">
            <a:duotone>
              <a:schemeClr val="accent4">
                <a:shade val="45000"/>
                <a:satMod val="135000"/>
              </a:schemeClr>
              <a:prstClr val="white"/>
            </a:duotone>
          </a:blip>
          <a:stretch/>
        </p:blipFill>
        <p:spPr bwMode="auto">
          <a:xfrm>
            <a:off x="3444300" y="1463198"/>
            <a:ext cx="361762" cy="228442"/>
          </a:xfrm>
          <a:prstGeom prst="flowChartConnector">
            <a:avLst/>
          </a:prstGeom>
        </p:spPr>
      </p:pic>
      <p:sp>
        <p:nvSpPr>
          <p:cNvPr id="7" name="CasellaDiTesto 3" hidden="0"/>
          <p:cNvSpPr>
            <a:spLocks noAdjustHandles="0" noChangeArrowheads="0"/>
          </p:cNvSpPr>
          <p:nvPr isPhoto="0" userDrawn="0"/>
        </p:nvSpPr>
        <p:spPr bwMode="auto">
          <a:xfrm>
            <a:off x="3318650" y="1691640"/>
            <a:ext cx="613063" cy="369332"/>
          </a:xfrm>
          <a:prstGeom prst="rect">
            <a:avLst/>
          </a:prstGeom>
          <a:noFill/>
        </p:spPr>
        <p:txBody>
          <a:bodyPr wrap="square" rtlCol="0">
            <a:spAutoFit/>
          </a:bodyPr>
          <a:lstStyle/>
          <a:p>
            <a:pPr algn="ctr">
              <a:defRPr/>
            </a:pPr>
            <a:r>
              <a:rPr lang="en-GB" b="1">
                <a:solidFill>
                  <a:srgbClr val="FF0000"/>
                </a:solidFill>
              </a:rPr>
              <a:t>9</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Segnaposto contenuto 18" hidden="0"/>
          <p:cNvSpPr>
            <a:spLocks noGrp="1"/>
          </p:cNvSpPr>
          <p:nvPr isPhoto="0" userDrawn="0">
            <p:ph sz="half" idx="2" hasCustomPrompt="0"/>
          </p:nvPr>
        </p:nvSpPr>
        <p:spPr bwMode="auto">
          <a:xfrm>
            <a:off x="6172200" y="5038343"/>
            <a:ext cx="5181600" cy="1138619"/>
          </a:xfrm>
        </p:spPr>
        <p:txBody>
          <a:bodyPr/>
          <a:lstStyle/>
          <a:p>
            <a:pPr marL="0" indent="0" algn="r">
              <a:buNone/>
              <a:defRPr/>
            </a:pPr>
            <a:r>
              <a:rPr lang="en-GB"/>
              <a:t>Marzio</a:t>
            </a:r>
            <a:r>
              <a:rPr lang="en-GB"/>
              <a:t> Sorlini</a:t>
            </a:r>
            <a:endParaRPr/>
          </a:p>
          <a:p>
            <a:pPr marL="0" indent="0" algn="r">
              <a:buNone/>
              <a:defRPr/>
            </a:pPr>
            <a:r>
              <a:rPr lang="en-GB" u="sng">
                <a:hlinkClick r:id="rId2" tooltip=""/>
              </a:rPr>
              <a:t>marzio.sorlini@supsi.ch</a:t>
            </a:r>
            <a:endParaRPr lang="en-GB"/>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4" name="Immagine 4" hidden="0"/>
          <p:cNvPicPr>
            <a:picLocks noChangeAspect="1"/>
          </p:cNvPicPr>
          <p:nvPr isPhoto="0" userDrawn="0"/>
        </p:nvPicPr>
        <p:blipFill>
          <a:blip r:embed="rId2">
            <a:duotone>
              <a:prstClr val="black"/>
              <a:srgbClr val="D9C3A5">
                <a:tint val="50000"/>
                <a:satMod val="180000"/>
              </a:srgbClr>
            </a:duotone>
          </a:blip>
          <a:stretch/>
        </p:blipFill>
        <p:spPr bwMode="auto">
          <a:xfrm>
            <a:off x="0" y="0"/>
            <a:ext cx="8911919" cy="6858000"/>
          </a:xfrm>
          <a:prstGeom prst="rect">
            <a:avLst/>
          </a:prstGeom>
        </p:spPr>
      </p:pic>
      <p:sp>
        <p:nvSpPr>
          <p:cNvPr id="5" name="Rettangolo 1" hidden="0"/>
          <p:cNvSpPr/>
          <p:nvPr isPhoto="0" userDrawn="0"/>
        </p:nvSpPr>
        <p:spPr bwMode="auto">
          <a:xfrm>
            <a:off x="8911919" y="210312"/>
            <a:ext cx="3280081" cy="1115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6" name="Rettangolo 5" hidden="0"/>
          <p:cNvSpPr/>
          <p:nvPr isPhoto="0" userDrawn="0"/>
        </p:nvSpPr>
        <p:spPr bwMode="auto">
          <a:xfrm>
            <a:off x="9154509" y="609599"/>
            <a:ext cx="2868471" cy="5186035"/>
          </a:xfrm>
          <a:prstGeom prst="rect">
            <a:avLst/>
          </a:prstGeom>
        </p:spPr>
        <p:txBody>
          <a:bodyPr wrap="square">
            <a:spAutoFit/>
          </a:bodyPr>
          <a:lstStyle/>
          <a:p>
            <a:pPr>
              <a:defRPr/>
            </a:pPr>
            <a:r>
              <a:rPr lang="it-CH" sz="2000" b="1">
                <a:latin typeface="Helvetica Neue"/>
                <a:ea typeface="Helvetica Neue"/>
                <a:cs typeface="Helvetica Neue"/>
              </a:rPr>
              <a:t>Eiji Toyoda</a:t>
            </a:r>
            <a:endParaRPr/>
          </a:p>
          <a:p>
            <a:pPr>
              <a:defRPr/>
            </a:pPr>
            <a:endParaRPr lang="it-CH" sz="1200" u="sng">
              <a:latin typeface="Helvetica Neue"/>
              <a:ea typeface="Helvetica Neue"/>
              <a:cs typeface="Helvetica Neue"/>
            </a:endParaRPr>
          </a:p>
          <a:p>
            <a:pPr>
              <a:defRPr/>
            </a:pPr>
            <a:r>
              <a:rPr lang="it-CH" sz="1100">
                <a:latin typeface="Helvetica Neue"/>
                <a:ea typeface="Helvetica Neue"/>
                <a:cs typeface="Helvetica Neue"/>
              </a:rPr>
              <a:t>1913-2013</a:t>
            </a:r>
            <a:endParaRPr/>
          </a:p>
          <a:p>
            <a:pPr>
              <a:defRPr/>
            </a:pPr>
            <a:endParaRPr lang="it-CH" sz="1200">
              <a:latin typeface="Helvetica Neue"/>
              <a:ea typeface="Helvetica Neue"/>
              <a:cs typeface="Helvetica Neue"/>
            </a:endParaRPr>
          </a:p>
          <a:p>
            <a:pPr>
              <a:defRPr/>
            </a:pPr>
            <a:r>
              <a:rPr lang="it-CH" sz="1200" b="1">
                <a:latin typeface="Helvetica Neue"/>
                <a:ea typeface="Helvetica Neue"/>
                <a:cs typeface="Helvetica Neue"/>
              </a:rPr>
              <a:t>Studiò Ingegneria </a:t>
            </a:r>
            <a:r>
              <a:rPr lang="it-CH" sz="1200">
                <a:latin typeface="Helvetica Neue"/>
                <a:ea typeface="Helvetica Neue"/>
                <a:cs typeface="Helvetica Neue"/>
              </a:rPr>
              <a:t>alla Tokyo Imperial University</a:t>
            </a:r>
            <a:r>
              <a:rPr lang="it-IT" sz="1200">
                <a:latin typeface="Helvetica Neue"/>
                <a:ea typeface="Helvetica Neue"/>
                <a:cs typeface="Helvetica Neue"/>
              </a:rPr>
              <a:t> dal 1933 al 1936.</a:t>
            </a:r>
            <a:endParaRPr/>
          </a:p>
          <a:p>
            <a:pPr>
              <a:defRPr/>
            </a:pPr>
            <a:endParaRPr lang="it-IT" sz="1200">
              <a:latin typeface="Helvetica Neue"/>
              <a:ea typeface="Helvetica Neue"/>
              <a:cs typeface="Helvetica Neue"/>
            </a:endParaRPr>
          </a:p>
          <a:p>
            <a:pPr>
              <a:defRPr/>
            </a:pPr>
            <a:r>
              <a:rPr lang="it-IT" sz="1200">
                <a:latin typeface="Helvetica Neue"/>
                <a:ea typeface="Helvetica Neue"/>
                <a:cs typeface="Helvetica Neue"/>
              </a:rPr>
              <a:t>Incaricato dal cugino </a:t>
            </a:r>
            <a:r>
              <a:rPr lang="it-IT" sz="1200">
                <a:latin typeface="Helvetica Neue"/>
                <a:ea typeface="Helvetica Neue"/>
                <a:cs typeface="Helvetica Neue"/>
              </a:rPr>
              <a:t>Kiichiro</a:t>
            </a:r>
            <a:r>
              <a:rPr lang="it-IT" sz="1200">
                <a:latin typeface="Helvetica Neue"/>
                <a:ea typeface="Helvetica Neue"/>
                <a:cs typeface="Helvetica Neue"/>
              </a:rPr>
              <a:t>, costruì quella che oggi è considerata la fabbrica «madre» della Toyota Motor </a:t>
            </a:r>
            <a:endParaRPr/>
          </a:p>
          <a:p>
            <a:pPr>
              <a:defRPr/>
            </a:pPr>
            <a:r>
              <a:rPr lang="it-IT" sz="1200">
                <a:latin typeface="Helvetica Neue"/>
                <a:ea typeface="Helvetica Neue"/>
                <a:cs typeface="Helvetica Neue"/>
              </a:rPr>
              <a:t>Company, vicino a Nagoya.</a:t>
            </a:r>
            <a:endParaRPr/>
          </a:p>
          <a:p>
            <a:pPr>
              <a:defRPr/>
            </a:pPr>
            <a:endParaRPr lang="it-IT" sz="1200">
              <a:latin typeface="Helvetica Neue"/>
              <a:ea typeface="Helvetica Neue"/>
              <a:cs typeface="Helvetica Neue"/>
            </a:endParaRPr>
          </a:p>
          <a:p>
            <a:pPr>
              <a:defRPr/>
            </a:pPr>
            <a:r>
              <a:rPr lang="it-IT" sz="1200">
                <a:latin typeface="Helvetica Neue"/>
                <a:ea typeface="Helvetica Neue"/>
                <a:cs typeface="Helvetica Neue"/>
              </a:rPr>
              <a:t>Nei primi anni ‘50 </a:t>
            </a:r>
            <a:r>
              <a:rPr lang="it-IT" sz="1200" b="1">
                <a:latin typeface="Helvetica Neue"/>
                <a:ea typeface="Helvetica Neue"/>
                <a:cs typeface="Helvetica Neue"/>
              </a:rPr>
              <a:t>visitò</a:t>
            </a:r>
            <a:r>
              <a:rPr lang="it-IT" sz="1200">
                <a:latin typeface="Helvetica Neue"/>
                <a:ea typeface="Helvetica Neue"/>
                <a:cs typeface="Helvetica Neue"/>
              </a:rPr>
              <a:t> il Ford River Rouge </a:t>
            </a:r>
            <a:r>
              <a:rPr lang="it-IT" sz="1200">
                <a:latin typeface="Helvetica Neue"/>
                <a:ea typeface="Helvetica Neue"/>
                <a:cs typeface="Helvetica Neue"/>
              </a:rPr>
              <a:t>Complex</a:t>
            </a:r>
            <a:r>
              <a:rPr lang="it-IT" sz="1200">
                <a:latin typeface="Helvetica Neue"/>
                <a:ea typeface="Helvetica Neue"/>
                <a:cs typeface="Helvetica Neue"/>
              </a:rPr>
              <a:t> nel Michigan, che all’epoca produceva 8’000 auto/giorno (contro le 2’500 che Toyota aveva prodotto nei 13 anni dalla sua fondazione).</a:t>
            </a:r>
            <a:endParaRPr/>
          </a:p>
          <a:p>
            <a:pPr>
              <a:defRPr/>
            </a:pPr>
            <a:endParaRPr lang="it-IT" sz="1200">
              <a:latin typeface="Helvetica Neue"/>
              <a:ea typeface="Helvetica Neue"/>
              <a:cs typeface="Helvetica Neue"/>
            </a:endParaRPr>
          </a:p>
          <a:p>
            <a:pPr>
              <a:defRPr/>
            </a:pPr>
            <a:r>
              <a:rPr lang="it-IT" sz="1200">
                <a:latin typeface="Helvetica Neue"/>
                <a:ea typeface="Helvetica Neue"/>
                <a:cs typeface="Helvetica Neue"/>
              </a:rPr>
              <a:t>Ne rimase stupito, ne fu inspirato, e, </a:t>
            </a:r>
            <a:r>
              <a:rPr lang="it-IT" sz="1200" b="1">
                <a:latin typeface="Helvetica Neue"/>
                <a:ea typeface="Helvetica Neue"/>
                <a:cs typeface="Helvetica Neue"/>
              </a:rPr>
              <a:t>sfruttando la propria formazione ingegneristica e conoscenze della cultura giapponese</a:t>
            </a:r>
            <a:r>
              <a:rPr lang="it-IT" sz="1200">
                <a:latin typeface="Helvetica Neue"/>
                <a:ea typeface="Helvetica Neue"/>
                <a:cs typeface="Helvetica Neue"/>
              </a:rPr>
              <a:t>, decise di adottare in Giappone una reinterpretazione radicalmente diversa della produzione di massa fordista.</a:t>
            </a:r>
            <a:endParaRPr lang="it-IT">
              <a:latin typeface="Helvetica Neue"/>
              <a:ea typeface="Helvetica Neue"/>
              <a:cs typeface="Helvetica Neue"/>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4" name="Immagine 4" hidden="0"/>
          <p:cNvPicPr>
            <a:picLocks noChangeAspect="1"/>
          </p:cNvPicPr>
          <p:nvPr isPhoto="0" userDrawn="0"/>
        </p:nvPicPr>
        <p:blipFill>
          <a:blip r:embed="rId2">
            <a:duotone>
              <a:prstClr val="black"/>
              <a:srgbClr val="D9C3A5">
                <a:tint val="50000"/>
                <a:satMod val="180000"/>
              </a:srgbClr>
            </a:duotone>
          </a:blip>
          <a:srcRect l="0" t="0" r="-8948" b="0"/>
          <a:stretch/>
        </p:blipFill>
        <p:spPr bwMode="auto">
          <a:xfrm>
            <a:off x="0" y="0"/>
            <a:ext cx="9704832" cy="6858000"/>
          </a:xfrm>
          <a:prstGeom prst="rect">
            <a:avLst/>
          </a:prstGeom>
        </p:spPr>
      </p:pic>
      <p:sp>
        <p:nvSpPr>
          <p:cNvPr id="5" name="Rettangolo 3" hidden="0"/>
          <p:cNvSpPr/>
          <p:nvPr isPhoto="0" userDrawn="0"/>
        </p:nvSpPr>
        <p:spPr bwMode="auto">
          <a:xfrm>
            <a:off x="8911919" y="210312"/>
            <a:ext cx="3280081" cy="1115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6" name="Rettangolo 7" hidden="0"/>
          <p:cNvSpPr/>
          <p:nvPr isPhoto="0" userDrawn="0"/>
        </p:nvSpPr>
        <p:spPr bwMode="auto">
          <a:xfrm>
            <a:off x="9154509" y="609599"/>
            <a:ext cx="2868471" cy="4816703"/>
          </a:xfrm>
          <a:prstGeom prst="rect">
            <a:avLst/>
          </a:prstGeom>
        </p:spPr>
        <p:txBody>
          <a:bodyPr wrap="square">
            <a:spAutoFit/>
          </a:bodyPr>
          <a:lstStyle/>
          <a:p>
            <a:pPr>
              <a:defRPr/>
            </a:pPr>
            <a:r>
              <a:rPr lang="it-CH" sz="2000" b="1">
                <a:latin typeface="Helvetica Neue"/>
                <a:ea typeface="Helvetica Neue"/>
                <a:cs typeface="Helvetica Neue"/>
              </a:rPr>
              <a:t>Taiichi Ōhno</a:t>
            </a:r>
            <a:endParaRPr/>
          </a:p>
          <a:p>
            <a:pPr>
              <a:defRPr/>
            </a:pPr>
            <a:endParaRPr lang="it-CH" sz="1200" u="sng">
              <a:solidFill>
                <a:srgbClr val="222222"/>
              </a:solidFill>
              <a:latin typeface="Helvetica Neue"/>
              <a:ea typeface="Helvetica Neue"/>
              <a:cs typeface="Helvetica Neue"/>
            </a:endParaRPr>
          </a:p>
          <a:p>
            <a:pPr>
              <a:defRPr/>
            </a:pPr>
            <a:r>
              <a:rPr lang="it-CH" sz="1100">
                <a:solidFill>
                  <a:srgbClr val="222222"/>
                </a:solidFill>
                <a:latin typeface="Helvetica Neue"/>
                <a:ea typeface="Helvetica Neue"/>
                <a:cs typeface="Helvetica Neue"/>
              </a:rPr>
              <a:t>1912-1990</a:t>
            </a:r>
            <a:endParaRPr/>
          </a:p>
          <a:p>
            <a:pPr>
              <a:defRPr/>
            </a:pPr>
            <a:endParaRPr lang="it-CH" sz="1200">
              <a:solidFill>
                <a:srgbClr val="222222"/>
              </a:solidFill>
              <a:latin typeface="Helvetica Neue"/>
              <a:ea typeface="Helvetica Neue"/>
              <a:cs typeface="Helvetica Neue"/>
            </a:endParaRPr>
          </a:p>
          <a:p>
            <a:pPr>
              <a:defRPr/>
            </a:pPr>
            <a:r>
              <a:rPr lang="it-CH" sz="1200" b="1">
                <a:solidFill>
                  <a:srgbClr val="222222"/>
                </a:solidFill>
                <a:latin typeface="Helvetica Neue"/>
                <a:ea typeface="Helvetica Neue"/>
                <a:cs typeface="Helvetica Neue"/>
              </a:rPr>
              <a:t>Studiò tecnologia </a:t>
            </a:r>
            <a:r>
              <a:rPr lang="it-CH" sz="1200">
                <a:solidFill>
                  <a:srgbClr val="222222"/>
                </a:solidFill>
                <a:latin typeface="Helvetica Neue"/>
                <a:ea typeface="Helvetica Neue"/>
                <a:cs typeface="Helvetica Neue"/>
              </a:rPr>
              <a:t>alla Nagoya Technical High School</a:t>
            </a:r>
            <a:endParaRPr lang="it-IT" sz="1200">
              <a:latin typeface="Helvetica Neue"/>
              <a:ea typeface="Helvetica Neue"/>
              <a:cs typeface="Helvetica Neue"/>
            </a:endParaRPr>
          </a:p>
          <a:p>
            <a:pPr>
              <a:defRPr/>
            </a:pPr>
            <a:endParaRPr lang="it-IT" sz="1200">
              <a:latin typeface="Helvetica Neue"/>
              <a:ea typeface="Helvetica Neue"/>
              <a:cs typeface="Helvetica Neue"/>
            </a:endParaRPr>
          </a:p>
          <a:p>
            <a:pPr>
              <a:defRPr/>
            </a:pPr>
            <a:r>
              <a:rPr lang="it-IT" sz="1200">
                <a:latin typeface="Helvetica Neue"/>
                <a:ea typeface="Helvetica Neue"/>
                <a:cs typeface="Helvetica Neue"/>
              </a:rPr>
              <a:t>È considerato il padre del sistema di produzione attuato in Toyota, noto come Lean Production. </a:t>
            </a:r>
            <a:endParaRPr/>
          </a:p>
          <a:p>
            <a:pPr>
              <a:defRPr/>
            </a:pPr>
            <a:endParaRPr lang="it-IT" sz="1200">
              <a:latin typeface="Helvetica Neue"/>
              <a:ea typeface="Helvetica Neue"/>
              <a:cs typeface="Helvetica Neue"/>
            </a:endParaRPr>
          </a:p>
          <a:p>
            <a:pPr>
              <a:defRPr/>
            </a:pPr>
            <a:r>
              <a:rPr lang="it-IT" sz="1200">
                <a:latin typeface="Helvetica Neue"/>
                <a:ea typeface="Helvetica Neue"/>
                <a:cs typeface="Helvetica Neue"/>
              </a:rPr>
              <a:t>Ha scritto diversi libri sul sistema, tra cui il più noto è «Toyota Production System: Beyond Large-Scale Production». </a:t>
            </a:r>
            <a:endParaRPr/>
          </a:p>
          <a:p>
            <a:pPr>
              <a:defRPr/>
            </a:pPr>
            <a:endParaRPr lang="it-IT" sz="1200">
              <a:latin typeface="Helvetica Neue"/>
              <a:ea typeface="Helvetica Neue"/>
              <a:cs typeface="Helvetica Neue"/>
            </a:endParaRPr>
          </a:p>
          <a:p>
            <a:pPr>
              <a:defRPr/>
            </a:pPr>
            <a:r>
              <a:rPr lang="it-IT" sz="1200">
                <a:latin typeface="Helvetica Neue"/>
                <a:ea typeface="Helvetica Neue"/>
                <a:cs typeface="Helvetica Neue"/>
              </a:rPr>
              <a:t>All'inizio era un dipendente della fabbrica di telai della famiglia </a:t>
            </a:r>
            <a:r>
              <a:rPr lang="it-IT" sz="1200">
                <a:latin typeface="Helvetica Neue"/>
                <a:ea typeface="Helvetica Neue"/>
                <a:cs typeface="Helvetica Neue"/>
              </a:rPr>
              <a:t>Toyoda</a:t>
            </a:r>
            <a:r>
              <a:rPr lang="it-IT" sz="1200">
                <a:latin typeface="Helvetica Neue"/>
                <a:ea typeface="Helvetica Neue"/>
                <a:cs typeface="Helvetica Neue"/>
              </a:rPr>
              <a:t>, mentre nel 1939 passò al settore automobilistico affiancando </a:t>
            </a:r>
            <a:r>
              <a:rPr lang="it-IT" sz="1200">
                <a:latin typeface="Helvetica Neue"/>
                <a:ea typeface="Helvetica Neue"/>
                <a:cs typeface="Helvetica Neue"/>
              </a:rPr>
              <a:t>Eiji</a:t>
            </a:r>
            <a:r>
              <a:rPr lang="it-IT" sz="1200">
                <a:latin typeface="Helvetica Neue"/>
                <a:ea typeface="Helvetica Neue"/>
                <a:cs typeface="Helvetica Neue"/>
              </a:rPr>
              <a:t> </a:t>
            </a:r>
            <a:r>
              <a:rPr lang="it-IT" sz="1200">
                <a:latin typeface="Helvetica Neue"/>
                <a:ea typeface="Helvetica Neue"/>
                <a:cs typeface="Helvetica Neue"/>
              </a:rPr>
              <a:t>Toyoda</a:t>
            </a:r>
            <a:r>
              <a:rPr lang="it-IT" sz="1200">
                <a:latin typeface="Helvetica Neue"/>
                <a:ea typeface="Helvetica Neue"/>
                <a:cs typeface="Helvetica Neue"/>
              </a:rPr>
              <a:t> nella realizzazione della fabbrica «madre» di Toyota, azienda nella quale sviluppo un’intensa attività di </a:t>
            </a:r>
            <a:r>
              <a:rPr lang="it-IT" sz="1200" b="1">
                <a:latin typeface="Helvetica Neue"/>
                <a:ea typeface="Helvetica Neue"/>
                <a:cs typeface="Helvetica Neue"/>
              </a:rPr>
              <a:t>ricerca </a:t>
            </a:r>
            <a:r>
              <a:rPr lang="it-IT" sz="1200">
                <a:latin typeface="Helvetica Neue"/>
                <a:ea typeface="Helvetica Neue"/>
                <a:cs typeface="Helvetica Neue"/>
              </a:rPr>
              <a:t>e fece carriera fino a diventare membro del consiglio esecutivo.</a:t>
            </a:r>
            <a:endParaRPr lang="it-IT">
              <a:latin typeface="Helvetica Neue"/>
              <a:ea typeface="Helvetica Neue"/>
              <a:cs typeface="Helvetica Neue"/>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4" name="Immagine 4" hidden="0"/>
          <p:cNvPicPr>
            <a:picLocks noChangeAspect="1"/>
          </p:cNvPicPr>
          <p:nvPr isPhoto="0" userDrawn="0"/>
        </p:nvPicPr>
        <p:blipFill>
          <a:blip r:embed="rId2">
            <a:duotone>
              <a:prstClr val="black"/>
              <a:srgbClr val="D9C3A5">
                <a:tint val="50000"/>
                <a:satMod val="180000"/>
              </a:srgbClr>
            </a:duotone>
          </a:blip>
          <a:stretch/>
        </p:blipFill>
        <p:spPr bwMode="auto">
          <a:xfrm>
            <a:off x="4029889" y="2394849"/>
            <a:ext cx="4229759" cy="4109766"/>
          </a:xfrm>
          <a:prstGeom prst="rect">
            <a:avLst/>
          </a:prstGeom>
        </p:spPr>
      </p:pic>
      <p:sp>
        <p:nvSpPr>
          <p:cNvPr id="5" name="Rettangolo 6" hidden="0"/>
          <p:cNvSpPr/>
          <p:nvPr isPhoto="0" userDrawn="0"/>
        </p:nvSpPr>
        <p:spPr bwMode="auto">
          <a:xfrm>
            <a:off x="8223504" y="3089974"/>
            <a:ext cx="3511296" cy="1015663"/>
          </a:xfrm>
          <a:prstGeom prst="rect">
            <a:avLst/>
          </a:prstGeom>
        </p:spPr>
        <p:txBody>
          <a:bodyPr wrap="square">
            <a:spAutoFit/>
          </a:bodyPr>
          <a:lstStyle/>
          <a:p>
            <a:pPr algn="ctr">
              <a:defRPr/>
            </a:pPr>
            <a:r>
              <a:rPr lang="en-GB" sz="1200" b="1">
                <a:latin typeface="Helvetica Neue"/>
                <a:ea typeface="Helvetica Neue"/>
                <a:cs typeface="Helvetica Neue"/>
              </a:rPr>
              <a:t>Customer value </a:t>
            </a:r>
            <a:r>
              <a:rPr lang="en-GB" sz="1200">
                <a:latin typeface="Helvetica Neue"/>
                <a:ea typeface="Helvetica Neue"/>
                <a:cs typeface="Helvetica Neue"/>
              </a:rPr>
              <a:t>is what the customer is willing to pay for. It is paramount to discover the actual or latent needs of the customer. Sometimes customers may not know what they want or are unable to articulate it.</a:t>
            </a:r>
            <a:endParaRPr/>
          </a:p>
        </p:txBody>
      </p:sp>
      <p:sp>
        <p:nvSpPr>
          <p:cNvPr id="6" name="Rettangolo 7" hidden="0"/>
          <p:cNvSpPr/>
          <p:nvPr isPhoto="0" userDrawn="0"/>
        </p:nvSpPr>
        <p:spPr bwMode="auto">
          <a:xfrm>
            <a:off x="7665721" y="4843515"/>
            <a:ext cx="3980688" cy="1569660"/>
          </a:xfrm>
          <a:prstGeom prst="rect">
            <a:avLst/>
          </a:prstGeom>
        </p:spPr>
        <p:txBody>
          <a:bodyPr wrap="square">
            <a:spAutoFit/>
          </a:bodyPr>
          <a:lstStyle/>
          <a:p>
            <a:pPr algn="ctr">
              <a:defRPr/>
            </a:pPr>
            <a:r>
              <a:rPr lang="en-GB" sz="1200">
                <a:latin typeface="Helvetica Neue"/>
                <a:ea typeface="Helvetica Neue"/>
                <a:cs typeface="Helvetica Neue"/>
              </a:rPr>
              <a:t>Identifying and mapping the </a:t>
            </a:r>
            <a:r>
              <a:rPr lang="en-GB" sz="1200" b="1">
                <a:latin typeface="Helvetica Neue"/>
                <a:ea typeface="Helvetica Neue"/>
                <a:cs typeface="Helvetica Neue"/>
              </a:rPr>
              <a:t>value stream</a:t>
            </a:r>
            <a:r>
              <a:rPr lang="en-GB" sz="1200">
                <a:latin typeface="Helvetica Neue"/>
                <a:ea typeface="Helvetica Neue"/>
                <a:cs typeface="Helvetica Neue"/>
              </a:rPr>
              <a:t>. In this step, the goal is to use the customer’s value as a reference point and identify all the </a:t>
            </a:r>
            <a:r>
              <a:rPr lang="en-GB" sz="1200" b="1">
                <a:latin typeface="Helvetica Neue"/>
                <a:ea typeface="Helvetica Neue"/>
                <a:cs typeface="Helvetica Neue"/>
              </a:rPr>
              <a:t>activities</a:t>
            </a:r>
            <a:r>
              <a:rPr lang="en-GB" sz="1200">
                <a:latin typeface="Helvetica Neue"/>
                <a:ea typeface="Helvetica Neue"/>
                <a:cs typeface="Helvetica Neue"/>
              </a:rPr>
              <a:t> that contribute to these values. Activities that do not add value to the end customer are considered </a:t>
            </a:r>
            <a:r>
              <a:rPr lang="en-GB" sz="1200" b="1">
                <a:latin typeface="Helvetica Neue"/>
                <a:ea typeface="Helvetica Neue"/>
                <a:cs typeface="Helvetica Neue"/>
              </a:rPr>
              <a:t>waste</a:t>
            </a:r>
            <a:r>
              <a:rPr lang="en-GB" sz="1200">
                <a:latin typeface="Helvetica Neue"/>
                <a:ea typeface="Helvetica Neue"/>
                <a:cs typeface="Helvetica Neue"/>
              </a:rPr>
              <a:t>. By reducing and eliminating unnecessary processes or steps, you can ensure that customers are getting exactly what they want while at the same time reducing the cost.</a:t>
            </a:r>
            <a:endParaRPr/>
          </a:p>
        </p:txBody>
      </p:sp>
      <p:sp>
        <p:nvSpPr>
          <p:cNvPr id="7" name="Rettangolo 8" hidden="0"/>
          <p:cNvSpPr/>
          <p:nvPr isPhoto="0" userDrawn="0"/>
        </p:nvSpPr>
        <p:spPr bwMode="auto">
          <a:xfrm>
            <a:off x="643128" y="4880565"/>
            <a:ext cx="3980688" cy="1608005"/>
          </a:xfrm>
          <a:prstGeom prst="rect">
            <a:avLst/>
          </a:prstGeom>
        </p:spPr>
        <p:txBody>
          <a:bodyPr wrap="square">
            <a:spAutoFit/>
          </a:bodyPr>
          <a:lstStyle/>
          <a:p>
            <a:pPr algn="ctr">
              <a:defRPr/>
            </a:pPr>
            <a:r>
              <a:rPr lang="en-GB" sz="1200">
                <a:latin typeface="Helvetica Neue"/>
                <a:ea typeface="Helvetica Neue"/>
                <a:cs typeface="Helvetica Neue"/>
              </a:rPr>
              <a:t>After removing the wastes from the value stream, the following action is to ensure that </a:t>
            </a:r>
            <a:r>
              <a:rPr lang="en-GB" sz="1200" b="1">
                <a:latin typeface="Helvetica Neue"/>
                <a:ea typeface="Helvetica Neue"/>
                <a:cs typeface="Helvetica Neue"/>
              </a:rPr>
              <a:t>the value flow runs smoothly</a:t>
            </a:r>
            <a:r>
              <a:rPr lang="en-GB" sz="1200">
                <a:latin typeface="Helvetica Neue"/>
                <a:ea typeface="Helvetica Neue"/>
                <a:cs typeface="Helvetica Neue"/>
              </a:rPr>
              <a:t> without interruptions or delays. Some strategies for ensuring that value-adding activities flow smoothly include: breaking down steps, reconfiguring the production steps, levelling out the workload, creating cross-functional departments, and training employees to be multi-skilled and adaptive.</a:t>
            </a:r>
            <a:endParaRPr/>
          </a:p>
        </p:txBody>
      </p:sp>
      <p:sp>
        <p:nvSpPr>
          <p:cNvPr id="8" name="Rettangolo 9" hidden="0"/>
          <p:cNvSpPr/>
          <p:nvPr isPhoto="0" userDrawn="0"/>
        </p:nvSpPr>
        <p:spPr bwMode="auto">
          <a:xfrm>
            <a:off x="368124" y="2812975"/>
            <a:ext cx="3622929" cy="1569660"/>
          </a:xfrm>
          <a:prstGeom prst="rect">
            <a:avLst/>
          </a:prstGeom>
        </p:spPr>
        <p:txBody>
          <a:bodyPr wrap="square">
            <a:spAutoFit/>
          </a:bodyPr>
          <a:lstStyle/>
          <a:p>
            <a:pPr algn="ctr">
              <a:defRPr/>
            </a:pPr>
            <a:r>
              <a:rPr lang="en-GB" sz="1200" b="1">
                <a:latin typeface="Helvetica Neue"/>
                <a:ea typeface="Helvetica Neue"/>
                <a:cs typeface="Helvetica Neue"/>
              </a:rPr>
              <a:t> </a:t>
            </a:r>
            <a:r>
              <a:rPr lang="en-GB" sz="1200">
                <a:latin typeface="Helvetica Neue"/>
                <a:ea typeface="Helvetica Neue"/>
                <a:cs typeface="Helvetica Neue"/>
              </a:rPr>
              <a:t>The idea of the customer being able to </a:t>
            </a:r>
            <a:r>
              <a:rPr lang="en-GB" sz="1200" b="1">
                <a:latin typeface="Helvetica Neue"/>
                <a:ea typeface="Helvetica Neue"/>
                <a:cs typeface="Helvetica Neue"/>
              </a:rPr>
              <a:t>‘pull’ the value as needed </a:t>
            </a:r>
            <a:r>
              <a:rPr lang="en-GB" sz="1200">
                <a:latin typeface="Helvetica Neue"/>
                <a:ea typeface="Helvetica Neue"/>
                <a:cs typeface="Helvetica Neue"/>
              </a:rPr>
              <a:t>is what truly revolutionized the manufacturing industry when Toyota brought it to market. Instead of investing in materials, production, and then storage to be ready for a customer’s order, Lean teams can use the customer’s true needs to direct a more sensible model saving cost, space, time, and resources.</a:t>
            </a:r>
            <a:endParaRPr/>
          </a:p>
        </p:txBody>
      </p:sp>
      <p:sp>
        <p:nvSpPr>
          <p:cNvPr id="9" name="Rettangolo 10" hidden="0"/>
          <p:cNvSpPr/>
          <p:nvPr isPhoto="0" userDrawn="0"/>
        </p:nvSpPr>
        <p:spPr bwMode="auto">
          <a:xfrm>
            <a:off x="4105656" y="1098035"/>
            <a:ext cx="3980689" cy="1384995"/>
          </a:xfrm>
          <a:prstGeom prst="rect">
            <a:avLst/>
          </a:prstGeom>
        </p:spPr>
        <p:txBody>
          <a:bodyPr wrap="square">
            <a:spAutoFit/>
          </a:bodyPr>
          <a:lstStyle/>
          <a:p>
            <a:pPr algn="ctr">
              <a:defRPr/>
            </a:pPr>
            <a:r>
              <a:rPr lang="en-GB" sz="1200">
                <a:latin typeface="Helvetica Neue"/>
                <a:ea typeface="Helvetica Neue"/>
                <a:cs typeface="Helvetica Neue"/>
              </a:rPr>
              <a:t>Pursuing Perfection makes Lean thinking and continuous process improvement a part of the </a:t>
            </a:r>
            <a:r>
              <a:rPr lang="en-GB" sz="1200" b="1">
                <a:latin typeface="Helvetica Neue"/>
                <a:ea typeface="Helvetica Neue"/>
                <a:cs typeface="Helvetica Neue"/>
              </a:rPr>
              <a:t>organizational culture</a:t>
            </a:r>
            <a:r>
              <a:rPr lang="en-GB" sz="1200">
                <a:latin typeface="Helvetica Neue"/>
                <a:ea typeface="Helvetica Neue"/>
                <a:cs typeface="Helvetica Neue"/>
              </a:rPr>
              <a:t>. Every employee should strive towards perfection while delivering products based on the customer needs. The company should be a learning organization and always find ways to get a little better each and every day.</a:t>
            </a:r>
            <a:endParaRPr/>
          </a:p>
        </p:txBody>
      </p:sp>
      <p:sp>
        <p:nvSpPr>
          <p:cNvPr id="10" name="CasellaDiTesto 11" hidden="0"/>
          <p:cNvSpPr>
            <a:spLocks noAdjustHandles="0" noChangeArrowheads="0"/>
          </p:cNvSpPr>
          <p:nvPr isPhoto="0" userDrawn="0"/>
        </p:nvSpPr>
        <p:spPr bwMode="auto">
          <a:xfrm>
            <a:off x="4105656" y="6627168"/>
            <a:ext cx="3980688" cy="230832"/>
          </a:xfrm>
          <a:prstGeom prst="rect">
            <a:avLst/>
          </a:prstGeom>
        </p:spPr>
        <p:txBody>
          <a:bodyPr wrap="square">
            <a:spAutoFit/>
          </a:bodyPr>
          <a:lstStyle>
            <a:defPPr>
              <a:defRPr lang="it-IT"/>
            </a:defPPr>
            <a:lvl1pPr algn="ctr">
              <a:defRPr sz="1200">
                <a:latin typeface="Helvetica Neue"/>
                <a:ea typeface="Helvetica Neue"/>
                <a:cs typeface="Helvetica Neue"/>
              </a:defRPr>
            </a:lvl1pPr>
          </a:lstStyle>
          <a:p>
            <a:pPr>
              <a:defRPr/>
            </a:pPr>
            <a:r>
              <a:rPr lang="en-GB" sz="900"/>
              <a:t>Adapted from «The Lean Way» 2019</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ttangolo 4" hidden="0"/>
          <p:cNvSpPr/>
          <p:nvPr isPhoto="0" userDrawn="0"/>
        </p:nvSpPr>
        <p:spPr bwMode="auto">
          <a:xfrm>
            <a:off x="0" y="0"/>
            <a:ext cx="12192000" cy="6858000"/>
          </a:xfrm>
          <a:prstGeom prst="rect">
            <a:avLst/>
          </a:prstGeom>
          <a:solidFill>
            <a:srgbClr val="F6E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p>
        </p:txBody>
      </p:sp>
      <p:pic>
        <p:nvPicPr>
          <p:cNvPr id="5" name="Immagine 3" hidden="0"/>
          <p:cNvPicPr>
            <a:picLocks noChangeAspect="1"/>
          </p:cNvPicPr>
          <p:nvPr isPhoto="0" userDrawn="0"/>
        </p:nvPicPr>
        <p:blipFill>
          <a:blip r:embed="rId2">
            <a:duotone>
              <a:prstClr val="black"/>
              <a:srgbClr val="D9C3A5">
                <a:tint val="50000"/>
                <a:satMod val="180000"/>
              </a:srgbClr>
            </a:duotone>
          </a:blip>
          <a:stretch/>
        </p:blipFill>
        <p:spPr bwMode="auto">
          <a:xfrm>
            <a:off x="698500" y="177800"/>
            <a:ext cx="10795000" cy="6502400"/>
          </a:xfrm>
          <a:prstGeom prst="rect">
            <a:avLst/>
          </a:prstGeom>
        </p:spPr>
      </p:pic>
      <p:sp>
        <p:nvSpPr>
          <p:cNvPr id="6" name="CasellaDiTesto 5" hidden="0"/>
          <p:cNvSpPr>
            <a:spLocks noAdjustHandles="0" noChangeArrowheads="0"/>
          </p:cNvSpPr>
          <p:nvPr isPhoto="0" userDrawn="0"/>
        </p:nvSpPr>
        <p:spPr bwMode="auto">
          <a:xfrm>
            <a:off x="10442292" y="177800"/>
            <a:ext cx="1562583" cy="646331"/>
          </a:xfrm>
          <a:prstGeom prst="rect">
            <a:avLst/>
          </a:prstGeom>
          <a:noFill/>
        </p:spPr>
        <p:txBody>
          <a:bodyPr wrap="square" rtlCol="0">
            <a:spAutoFit/>
          </a:bodyPr>
          <a:lstStyle/>
          <a:p>
            <a:pPr algn="ctr">
              <a:defRPr/>
            </a:pPr>
            <a:r>
              <a:rPr lang="it-IT" b="1">
                <a:latin typeface="Helvetica Neue"/>
                <a:ea typeface="Helvetica Neue"/>
                <a:cs typeface="Helvetica Neue"/>
              </a:rPr>
              <a:t>strumenti</a:t>
            </a:r>
            <a:r>
              <a:rPr lang="it-IT" b="1">
                <a:solidFill>
                  <a:schemeClr val="bg1"/>
                </a:solidFill>
                <a:latin typeface="Helvetica Neue"/>
                <a:ea typeface="Helvetica Neue"/>
                <a:cs typeface="Helvetica Neue"/>
                <a:highlight>
                  <a:srgbClr val="C55913"/>
                </a:highlight>
              </a:rPr>
              <a:t> </a:t>
            </a:r>
            <a:endParaRPr/>
          </a:p>
          <a:p>
            <a:pPr algn="ctr">
              <a:defRPr/>
            </a:pPr>
            <a:r>
              <a:rPr lang="it-IT" b="1">
                <a:latin typeface="Helvetica Neue"/>
                <a:ea typeface="Helvetica Neue"/>
                <a:cs typeface="Helvetica Neue"/>
              </a:rPr>
              <a:t>LEAN</a:t>
            </a:r>
            <a:endParaRPr lang="it-IT" b="1">
              <a:solidFill>
                <a:schemeClr val="bg1"/>
              </a:solidFill>
              <a:latin typeface="Helvetica Neue"/>
              <a:ea typeface="Helvetica Neue"/>
              <a:cs typeface="Helvetica Neue"/>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itolo 1" hidden="0"/>
          <p:cNvSpPr>
            <a:spLocks noGrp="1"/>
          </p:cNvSpPr>
          <p:nvPr isPhoto="0" userDrawn="0">
            <p:ph type="title" hasCustomPrompt="0"/>
          </p:nvPr>
        </p:nvSpPr>
        <p:spPr bwMode="auto">
          <a:xfrm>
            <a:off x="0" y="1"/>
            <a:ext cx="12192000" cy="1690688"/>
          </a:xfrm>
          <a:prstGeom prst="rect">
            <a:avLst/>
          </a:prstGeom>
          <a:solidFill>
            <a:schemeClr val="accent2"/>
          </a:solidFill>
        </p:spPr>
        <p:txBody>
          <a:bodyPr/>
          <a:lstStyle/>
          <a:p>
            <a:pPr algn="ctr">
              <a:defRPr/>
            </a:pPr>
            <a:r>
              <a:rPr lang="it-IT" b="1">
                <a:solidFill>
                  <a:schemeClr val="bg1"/>
                </a:solidFill>
              </a:rPr>
              <a:t>Sondaggio</a:t>
            </a:r>
            <a:endParaRPr/>
          </a:p>
        </p:txBody>
      </p:sp>
      <p:sp>
        <p:nvSpPr>
          <p:cNvPr id="5" name="Segnaposto contenuto 2" hidden="0"/>
          <p:cNvSpPr>
            <a:spLocks noGrp="1"/>
          </p:cNvSpPr>
          <p:nvPr isPhoto="0" userDrawn="0">
            <p:ph idx="1" hasCustomPrompt="0"/>
          </p:nvPr>
        </p:nvSpPr>
        <p:spPr bwMode="auto"/>
        <p:txBody>
          <a:bodyPr/>
          <a:lstStyle/>
          <a:p>
            <a:pPr marL="0" indent="0">
              <a:buNone/>
              <a:defRPr/>
            </a:pPr>
            <a:r>
              <a:rPr lang="it-IT"/>
              <a:t>Quali di questi strumenti ed approcci afferenti al mondo Lean sono </a:t>
            </a:r>
            <a:r>
              <a:rPr lang="it-IT" b="1"/>
              <a:t>utilizzati</a:t>
            </a:r>
            <a:r>
              <a:rPr lang="it-IT"/>
              <a:t> nella vostra azienda/istituzione?</a:t>
            </a:r>
            <a:endParaRPr/>
          </a:p>
          <a:p>
            <a:pPr marL="628650" indent="-628650">
              <a:buFont typeface="Wingdings"/>
              <a:buChar char="q"/>
              <a:defRPr/>
            </a:pPr>
            <a:r>
              <a:rPr lang="it-IT"/>
              <a:t>5S</a:t>
            </a:r>
            <a:endParaRPr/>
          </a:p>
          <a:p>
            <a:pPr marL="628650" indent="-628650">
              <a:buFont typeface="Wingdings"/>
              <a:buChar char="q"/>
              <a:defRPr/>
            </a:pPr>
            <a:r>
              <a:rPr lang="it-IT"/>
              <a:t>Kanban</a:t>
            </a:r>
            <a:endParaRPr lang="it-IT"/>
          </a:p>
          <a:p>
            <a:pPr marL="628650" indent="-628650">
              <a:buFont typeface="Wingdings"/>
              <a:buChar char="q"/>
              <a:defRPr/>
            </a:pPr>
            <a:r>
              <a:rPr lang="it-IT"/>
              <a:t>SMED</a:t>
            </a:r>
            <a:endParaRPr/>
          </a:p>
          <a:p>
            <a:pPr marL="628650" indent="-628650">
              <a:buFont typeface="Wingdings"/>
              <a:buChar char="q"/>
              <a:defRPr/>
            </a:pPr>
            <a:r>
              <a:rPr lang="it-IT"/>
              <a:t>Poka</a:t>
            </a:r>
            <a:r>
              <a:rPr lang="it-IT"/>
              <a:t> </a:t>
            </a:r>
            <a:r>
              <a:rPr lang="it-IT"/>
              <a:t>Yoke</a:t>
            </a:r>
            <a:endParaRPr lang="it-IT"/>
          </a:p>
          <a:p>
            <a:pPr marL="628650" indent="-628650">
              <a:buFont typeface="Wingdings"/>
              <a:buChar char="q"/>
              <a:defRPr/>
            </a:pPr>
            <a:r>
              <a:rPr lang="it-IT"/>
              <a:t>Takt</a:t>
            </a:r>
            <a:r>
              <a:rPr lang="it-IT"/>
              <a:t> Time</a:t>
            </a:r>
            <a:endParaRPr/>
          </a:p>
          <a:p>
            <a:pPr marL="628650" indent="-628650">
              <a:buFont typeface="Wingdings"/>
              <a:buChar char="q"/>
              <a:defRPr/>
            </a:pPr>
            <a:r>
              <a:rPr lang="it-IT"/>
              <a:t>Value </a:t>
            </a:r>
            <a:r>
              <a:rPr lang="it-IT"/>
              <a:t>Stream</a:t>
            </a:r>
            <a:r>
              <a:rPr lang="it-IT"/>
              <a:t> </a:t>
            </a:r>
            <a:r>
              <a:rPr lang="it-IT"/>
              <a:t>Mapping</a:t>
            </a:r>
            <a:endParaRPr lang="it-IT"/>
          </a:p>
          <a:p>
            <a:pPr>
              <a:buFont typeface="Wingdings"/>
              <a:buChar char="q"/>
              <a:defRPr/>
            </a:pPr>
            <a:endParaRPr lang="it-IT"/>
          </a:p>
        </p:txBody>
      </p:sp>
      <p:sp>
        <p:nvSpPr>
          <p:cNvPr id="6" name="Rettangolo 3" hidden="0"/>
          <p:cNvSpPr/>
          <p:nvPr isPhoto="0" userDrawn="0"/>
        </p:nvSpPr>
        <p:spPr bwMode="auto">
          <a:xfrm>
            <a:off x="5649191" y="2735203"/>
            <a:ext cx="6393872" cy="3062377"/>
          </a:xfrm>
          <a:prstGeom prst="rect">
            <a:avLst/>
          </a:prstGeom>
        </p:spPr>
        <p:txBody>
          <a:bodyPr wrap="square">
            <a:spAutoFit/>
          </a:bodyPr>
          <a:lstStyle/>
          <a:p>
            <a:pPr marL="628650" indent="-628650">
              <a:lnSpc>
                <a:spcPct val="90000"/>
              </a:lnSpc>
              <a:spcBef>
                <a:spcPts val="1000"/>
              </a:spcBef>
              <a:buFont typeface="Wingdings"/>
              <a:buChar char="q"/>
              <a:defRPr/>
            </a:pPr>
            <a:r>
              <a:rPr lang="it-IT" sz="2800"/>
              <a:t>Supermarket e Magazzini Point of Use</a:t>
            </a:r>
            <a:endParaRPr/>
          </a:p>
          <a:p>
            <a:pPr marL="628650" indent="-628650">
              <a:lnSpc>
                <a:spcPct val="90000"/>
              </a:lnSpc>
              <a:spcBef>
                <a:spcPts val="1000"/>
              </a:spcBef>
              <a:buFont typeface="Wingdings"/>
              <a:buChar char="q"/>
              <a:defRPr/>
            </a:pPr>
            <a:r>
              <a:rPr lang="it-IT" sz="2800"/>
              <a:t>Dispositivi di Visual Management</a:t>
            </a:r>
            <a:endParaRPr/>
          </a:p>
          <a:p>
            <a:pPr marL="628650" indent="-628650">
              <a:lnSpc>
                <a:spcPct val="90000"/>
              </a:lnSpc>
              <a:spcBef>
                <a:spcPts val="1000"/>
              </a:spcBef>
              <a:buFont typeface="Wingdings"/>
              <a:buChar char="q"/>
              <a:defRPr/>
            </a:pPr>
            <a:r>
              <a:rPr lang="it-IT" sz="2800"/>
              <a:t>Cella produttiva ad «U»</a:t>
            </a:r>
            <a:endParaRPr/>
          </a:p>
          <a:p>
            <a:pPr marL="628650" indent="-628650">
              <a:lnSpc>
                <a:spcPct val="90000"/>
              </a:lnSpc>
              <a:spcBef>
                <a:spcPts val="1000"/>
              </a:spcBef>
              <a:buFont typeface="Wingdings"/>
              <a:buChar char="q"/>
              <a:defRPr/>
            </a:pPr>
            <a:r>
              <a:rPr lang="it-IT" sz="2800"/>
              <a:t>Gemba</a:t>
            </a:r>
            <a:r>
              <a:rPr lang="it-IT" sz="2800"/>
              <a:t> </a:t>
            </a:r>
            <a:endParaRPr/>
          </a:p>
          <a:p>
            <a:pPr marL="628650" indent="-628650">
              <a:lnSpc>
                <a:spcPct val="90000"/>
              </a:lnSpc>
              <a:spcBef>
                <a:spcPts val="1000"/>
              </a:spcBef>
              <a:buFont typeface="Wingdings"/>
              <a:buChar char="q"/>
              <a:defRPr/>
            </a:pPr>
            <a:r>
              <a:rPr lang="it-IT" sz="2800"/>
              <a:t>Kaizen</a:t>
            </a:r>
            <a:endParaRPr lang="it-IT" sz="2800"/>
          </a:p>
          <a:p>
            <a:pPr marL="628650" indent="-628650">
              <a:lnSpc>
                <a:spcPct val="90000"/>
              </a:lnSpc>
              <a:spcBef>
                <a:spcPts val="1000"/>
              </a:spcBef>
              <a:buFont typeface="Wingdings"/>
              <a:buChar char="q"/>
              <a:defRPr/>
            </a:pPr>
            <a:r>
              <a:rPr lang="it-IT" sz="2800"/>
              <a:t>Heijunka</a:t>
            </a:r>
            <a:endParaRPr lang="it-IT" sz="2800"/>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ONLYOFFICE/5.4.2.46</Application>
  <DocSecurity>0</DocSecurity>
  <PresentationFormat>Widescreen</PresentationFormat>
  <Paragraphs>0</Paragraphs>
  <Slides>41</Slides>
  <Notes>41</Notes>
  <HiddenSlides>0</HiddenSlides>
  <MMClips>2</MMClips>
  <ScaleCrop>0</ScaleCrop>
  <HeadingPairs>
    <vt:vector size="4" baseType="variant">
      <vt:variant>
        <vt:lpstr>Theme</vt:lpstr>
      </vt:variant>
      <vt:variant>
        <vt:i4>1</vt:i4>
      </vt:variant>
      <vt:variant>
        <vt:lpstr>Slide Titles</vt:lpstr>
      </vt:variant>
      <vt:variant>
        <vt:i4>41</vt:i4>
      </vt:variant>
    </vt:vector>
  </HeadingPairs>
  <TitlesOfParts>
    <vt:vector size="42"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Manufacturing e flusso del valore Princìpi e spunti applicativi</dc:title>
  <dc:subject/>
  <dc:creator>Marzio Sorlini</dc:creator>
  <cp:keywords/>
  <dc:description/>
  <dc:identifier/>
  <dc:language/>
  <cp:lastModifiedBy>Anonimo</cp:lastModifiedBy>
  <cp:revision>6</cp:revision>
  <dcterms:created xsi:type="dcterms:W3CDTF">2020-06-23T07:36:44Z</dcterms:created>
  <dcterms:modified xsi:type="dcterms:W3CDTF">2020-06-24T06:50:35Z</dcterms:modified>
  <cp:category/>
  <cp:contentStatus/>
  <cp:version/>
</cp:coreProperties>
</file>