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F83"/>
    <a:srgbClr val="265186"/>
    <a:srgbClr val="CACF0F"/>
    <a:srgbClr val="E9EE16"/>
    <a:srgbClr val="EE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6D908-7A13-4A85-DBD8-E4CBD1AC4D88}" v="154" dt="2020-10-20T12:40:41.148"/>
    <p1510:client id="{F8E78DF9-26D0-43E5-A813-3547E5F65D45}" v="4" dt="2020-10-21T08:33:38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93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Maria Sesana" userId="7b13a509-a8fe-408b-9a8a-fa2414b11e57" providerId="ADAL" clId="{F8E78DF9-26D0-43E5-A813-3547E5F65D45}"/>
    <pc:docChg chg="custSel addSld delSld modSld sldOrd">
      <pc:chgData name="Marta Maria Sesana" userId="7b13a509-a8fe-408b-9a8a-fa2414b11e57" providerId="ADAL" clId="{F8E78DF9-26D0-43E5-A813-3547E5F65D45}" dt="2020-10-21T08:33:38.147" v="105"/>
      <pc:docMkLst>
        <pc:docMk/>
      </pc:docMkLst>
      <pc:sldChg chg="modSp add">
        <pc:chgData name="Marta Maria Sesana" userId="7b13a509-a8fe-408b-9a8a-fa2414b11e57" providerId="ADAL" clId="{F8E78DF9-26D0-43E5-A813-3547E5F65D45}" dt="2020-10-21T08:32:15.884" v="103" actId="6549"/>
        <pc:sldMkLst>
          <pc:docMk/>
          <pc:sldMk cId="0" sldId="280"/>
        </pc:sldMkLst>
        <pc:spChg chg="mod">
          <ac:chgData name="Marta Maria Sesana" userId="7b13a509-a8fe-408b-9a8a-fa2414b11e57" providerId="ADAL" clId="{F8E78DF9-26D0-43E5-A813-3547E5F65D45}" dt="2020-10-21T08:32:15.884" v="103" actId="6549"/>
          <ac:spMkLst>
            <pc:docMk/>
            <pc:sldMk cId="0" sldId="280"/>
            <ac:spMk id="6147" creationId="{F8D16D77-B7BA-4C0C-B39B-73A9E6E42716}"/>
          </ac:spMkLst>
        </pc:spChg>
      </pc:sldChg>
      <pc:sldChg chg="ord">
        <pc:chgData name="Marta Maria Sesana" userId="7b13a509-a8fe-408b-9a8a-fa2414b11e57" providerId="ADAL" clId="{F8E78DF9-26D0-43E5-A813-3547E5F65D45}" dt="2020-10-21T08:33:38.147" v="105"/>
        <pc:sldMkLst>
          <pc:docMk/>
          <pc:sldMk cId="0" sldId="297"/>
        </pc:sldMkLst>
      </pc:sldChg>
      <pc:sldChg chg="del modTransition">
        <pc:chgData name="Marta Maria Sesana" userId="7b13a509-a8fe-408b-9a8a-fa2414b11e57" providerId="ADAL" clId="{F8E78DF9-26D0-43E5-A813-3547E5F65D45}" dt="2020-10-21T08:31:20.175" v="99" actId="2696"/>
        <pc:sldMkLst>
          <pc:docMk/>
          <pc:sldMk cId="4137561136" sldId="309"/>
        </pc:sldMkLst>
      </pc:sldChg>
      <pc:sldChg chg="modSp del">
        <pc:chgData name="Marta Maria Sesana" userId="7b13a509-a8fe-408b-9a8a-fa2414b11e57" providerId="ADAL" clId="{F8E78DF9-26D0-43E5-A813-3547E5F65D45}" dt="2020-10-21T08:31:12.815" v="98" actId="2696"/>
        <pc:sldMkLst>
          <pc:docMk/>
          <pc:sldMk cId="0" sldId="313"/>
        </pc:sldMkLst>
        <pc:spChg chg="mod">
          <ac:chgData name="Marta Maria Sesana" userId="7b13a509-a8fe-408b-9a8a-fa2414b11e57" providerId="ADAL" clId="{F8E78DF9-26D0-43E5-A813-3547E5F65D45}" dt="2020-10-21T08:31:01.944" v="97" actId="20577"/>
          <ac:spMkLst>
            <pc:docMk/>
            <pc:sldMk cId="0" sldId="313"/>
            <ac:spMk id="4099" creationId="{3DC7DB83-D873-4BB0-BAC6-25FB1C98264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Campagne e raccolta nel tempo (milioni €)</a:t>
            </a:r>
          </a:p>
        </c:rich>
      </c:tx>
      <c:layout>
        <c:manualLayout>
          <c:xMode val="edge"/>
          <c:yMode val="edge"/>
          <c:x val="5.909927892139012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890767733772081E-2"/>
          <c:y val="0.13111003627272266"/>
          <c:w val="0.72893959600757563"/>
          <c:h val="0.71007726544725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Progetti pubblicati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B8-4B2D-9627-A4D0246820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B8-4B2D-9627-A4D02468206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B8-4B2D-9627-A4D02468206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B8-4B2D-9627-A4D02468206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B8-4B2D-9627-A4D02468206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CB8-4B2D-9627-A4D02468206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B8-4B2D-9627-A4D02468206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B8-4B2D-9627-A4D02468206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B8-4B2D-9627-A4D02468206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B8-4B2D-9627-A4D02468206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B8-4B2D-9627-A4D02468206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CB8-4B2D-9627-A4D02468206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CB8-4B2D-9627-A4D024682067}"/>
              </c:ext>
            </c:extLst>
          </c:dPt>
          <c:dLbls>
            <c:dLbl>
              <c:idx val="0"/>
              <c:layout>
                <c:manualLayout>
                  <c:x val="3.8702716131774344E-3"/>
                  <c:y val="3.05982773187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B8-4B2D-9627-A4D024682067}"/>
                </c:ext>
              </c:extLst>
            </c:dLbl>
            <c:dLbl>
              <c:idx val="1"/>
              <c:layout>
                <c:manualLayout>
                  <c:x val="3.8701624493069665E-3"/>
                  <c:y val="2.296295671271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CB8-4B2D-9627-A4D024682067}"/>
                </c:ext>
              </c:extLst>
            </c:dLbl>
            <c:dLbl>
              <c:idx val="2"/>
              <c:layout>
                <c:manualLayout>
                  <c:x val="3.8700208877602595E-3"/>
                  <c:y val="3.06234474036826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4,283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B8-4B2D-9627-A4D024682067}"/>
                </c:ext>
              </c:extLst>
            </c:dLbl>
            <c:dLbl>
              <c:idx val="3"/>
              <c:layout>
                <c:manualLayout>
                  <c:x val="0"/>
                  <c:y val="3.0617275616956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B8-4B2D-9627-A4D024682067}"/>
                </c:ext>
              </c:extLst>
            </c:dLbl>
            <c:dLbl>
              <c:idx val="4"/>
              <c:layout>
                <c:manualLayout>
                  <c:x val="0"/>
                  <c:y val="1.529612761065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B8-4B2D-9627-A4D024682067}"/>
                </c:ext>
              </c:extLst>
            </c:dLbl>
            <c:dLbl>
              <c:idx val="5"/>
              <c:layout>
                <c:manualLayout>
                  <c:x val="0"/>
                  <c:y val="3.061727561695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B8-4B2D-9627-A4D024682067}"/>
                </c:ext>
              </c:extLst>
            </c:dLbl>
            <c:dLbl>
              <c:idx val="6"/>
              <c:layout>
                <c:manualLayout>
                  <c:x val="0"/>
                  <c:y val="2.294455066921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B8-4B2D-9627-A4D024682067}"/>
                </c:ext>
              </c:extLst>
            </c:dLbl>
            <c:dLbl>
              <c:idx val="7"/>
              <c:layout>
                <c:manualLayout>
                  <c:x val="0"/>
                  <c:y val="1.529612761065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B8-4B2D-9627-A4D024682067}"/>
                </c:ext>
              </c:extLst>
            </c:dLbl>
            <c:dLbl>
              <c:idx val="13"/>
              <c:layout>
                <c:manualLayout>
                  <c:x val="1.1599854347235703E-2"/>
                  <c:y val="7.6480638053271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B8-4B2D-9627-A4D0246820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 1H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1.3077799999999999</c:v>
                </c:pt>
                <c:pt idx="1">
                  <c:v>1.766618</c:v>
                </c:pt>
                <c:pt idx="2">
                  <c:v>4.2830000000000004</c:v>
                </c:pt>
                <c:pt idx="3" formatCode="0.000">
                  <c:v>11.569000000000001</c:v>
                </c:pt>
                <c:pt idx="4">
                  <c:v>36.393999999999998</c:v>
                </c:pt>
                <c:pt idx="5">
                  <c:v>65.177999999999997</c:v>
                </c:pt>
                <c:pt idx="6">
                  <c:v>38.369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B8-4B2D-9627-A4D024682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06560"/>
        <c:axId val="156102016"/>
      </c:barChart>
      <c:catAx>
        <c:axId val="2871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56102016"/>
        <c:crosses val="autoZero"/>
        <c:auto val="1"/>
        <c:lblAlgn val="ctr"/>
        <c:lblOffset val="100"/>
        <c:noMultiLvlLbl val="0"/>
      </c:catAx>
      <c:valAx>
        <c:axId val="15610201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87106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3CCD6F1-8EBB-4463-8EC6-9F9CE77344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97F462-4A52-4D36-B46F-427A8BF08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6580925-9E30-4F92-8C8E-AFE05AA54226}" type="datetimeFigureOut">
              <a:rPr lang="it-IT" altLang="it-IT"/>
              <a:pPr>
                <a:defRPr/>
              </a:pPr>
              <a:t>21/10/2020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93ED1E-4EFE-43D7-8763-6DA897BB7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0A302D-61E1-4CD8-A2BD-E1699456E5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91AF646-165B-42E7-B4A7-08886E0D60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A85E544-4059-45AF-8703-CD533042D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023789-D27A-4404-86B6-7B6F21CC40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08B7E9E-422F-4086-9A33-A2B6D997FC11}" type="datetimeFigureOut">
              <a:rPr lang="it-IT" altLang="it-IT"/>
              <a:pPr>
                <a:defRPr/>
              </a:pPr>
              <a:t>21/10/2020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D36CD249-A8D8-4DD9-809A-C0B93C4F0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D442C56E-2D3E-4A79-866F-39CA299C5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37A2B6-E64C-4EB6-B1D1-F82BF04DD2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96D5BD-6ED7-4CBC-B536-ED30F075A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2A1013A7-4495-4066-804D-53174B06D03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egnaposto immagine diapositiva 1">
            <a:extLst>
              <a:ext uri="{FF2B5EF4-FFF2-40B4-BE49-F238E27FC236}">
                <a16:creationId xmlns:a16="http://schemas.microsoft.com/office/drawing/2014/main" id="{CFD6AE94-B99A-4A5C-B60D-62755FA55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Segnaposto note 2">
            <a:extLst>
              <a:ext uri="{FF2B5EF4-FFF2-40B4-BE49-F238E27FC236}">
                <a16:creationId xmlns:a16="http://schemas.microsoft.com/office/drawing/2014/main" id="{FBB7C6F7-43A4-4B63-8CF8-6ADB5A69A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3" name="Segnaposto numero diapositiva 3">
            <a:extLst>
              <a:ext uri="{FF2B5EF4-FFF2-40B4-BE49-F238E27FC236}">
                <a16:creationId xmlns:a16="http://schemas.microsoft.com/office/drawing/2014/main" id="{A16FEDF8-AF07-4088-951D-1EC5CD89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ED9AB2F-6E1A-45FA-B58C-54B6774AF143}" type="slidenum">
              <a:rPr lang="it-IT" altLang="it-IT" sz="1300"/>
              <a:pPr/>
              <a:t>1</a:t>
            </a:fld>
            <a:endParaRPr lang="it-IT" altLang="it-IT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egnaposto immagine diapositiva 1">
            <a:extLst>
              <a:ext uri="{FF2B5EF4-FFF2-40B4-BE49-F238E27FC236}">
                <a16:creationId xmlns:a16="http://schemas.microsoft.com/office/drawing/2014/main" id="{CFD6AE94-B99A-4A5C-B60D-62755FA55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Segnaposto note 2">
            <a:extLst>
              <a:ext uri="{FF2B5EF4-FFF2-40B4-BE49-F238E27FC236}">
                <a16:creationId xmlns:a16="http://schemas.microsoft.com/office/drawing/2014/main" id="{FBB7C6F7-43A4-4B63-8CF8-6ADB5A69A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5123" name="Segnaposto numero diapositiva 3">
            <a:extLst>
              <a:ext uri="{FF2B5EF4-FFF2-40B4-BE49-F238E27FC236}">
                <a16:creationId xmlns:a16="http://schemas.microsoft.com/office/drawing/2014/main" id="{A16FEDF8-AF07-4088-951D-1EC5CD894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4763" indent="-309524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38098" indent="-24762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33337" indent="-24762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28576" indent="-247620"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ED9AB2F-6E1A-45FA-B58C-54B6774AF143}" type="slidenum">
              <a:rPr lang="it-IT" altLang="it-IT" sz="1300"/>
              <a:pPr/>
              <a:t>7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402053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216950" y="759826"/>
            <a:ext cx="2924783" cy="281034"/>
          </a:xfrm>
          <a:prstGeom prst="rect">
            <a:avLst/>
          </a:prstGeom>
        </p:spPr>
        <p:txBody>
          <a:bodyPr lIns="54000" anchor="ctr" anchorCtr="0"/>
          <a:lstStyle>
            <a:lvl1pPr marL="0" indent="0" algn="l">
              <a:buNone/>
              <a:defRPr sz="105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763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1600201"/>
            <a:ext cx="8323727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157779" y="6363506"/>
            <a:ext cx="5813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baseline="0">
                <a:solidFill>
                  <a:srgbClr val="FFFFFF"/>
                </a:solidFill>
                <a:latin typeface="Arial"/>
                <a:cs typeface="Arial"/>
              </a:rPr>
              <a:t>Giancarlo </a:t>
            </a:r>
            <a:r>
              <a:rPr lang="it-IT" sz="1200" b="1" baseline="0" dirty="0">
                <a:solidFill>
                  <a:srgbClr val="FFFFFF"/>
                </a:solidFill>
                <a:latin typeface="Arial"/>
                <a:cs typeface="Arial"/>
              </a:rPr>
              <a:t>Giudici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10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9" y="6346379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3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8">
            <a:extLst>
              <a:ext uri="{FF2B5EF4-FFF2-40B4-BE49-F238E27FC236}">
                <a16:creationId xmlns:a16="http://schemas.microsoft.com/office/drawing/2014/main" id="{4EDAA6D4-7341-4109-9B22-FF22E1D55E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it/url?sa=i&amp;rct=j&amp;q=&amp;esrc=s&amp;source=images&amp;cd=&amp;cad=rja&amp;uact=8&amp;ved=2ahUKEwjG85CShvXdAhUGQhoKHcX3AUcQjRx6BAgBEAU&amp;url=http://www.clker.com/clipart-jigsaw-puzzle-6-pieces.html&amp;psig=AOvVaw2u4Xjc8hH-F5NTnLr1KW5w&amp;ust=15390263355854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66EB3CBC-2E47-45C8-82F6-CD414749B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/>
              <a:t>PMI NETWORK</a:t>
            </a:r>
          </a:p>
        </p:txBody>
      </p:sp>
      <p:pic>
        <p:nvPicPr>
          <p:cNvPr id="4098" name="Immagine 2" descr="immagine01f ppt2.jpg">
            <a:extLst>
              <a:ext uri="{FF2B5EF4-FFF2-40B4-BE49-F238E27FC236}">
                <a16:creationId xmlns:a16="http://schemas.microsoft.com/office/drawing/2014/main" id="{141740B1-2ED2-45D1-ACAF-598F2689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967038"/>
            <a:ext cx="8361362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5">
            <a:extLst>
              <a:ext uri="{FF2B5EF4-FFF2-40B4-BE49-F238E27FC236}">
                <a16:creationId xmlns:a16="http://schemas.microsoft.com/office/drawing/2014/main" id="{3DC7DB83-D873-4BB0-BAC6-25FB1C98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7" y="1352509"/>
            <a:ext cx="8361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800" b="1">
                <a:solidFill>
                  <a:srgbClr val="164194"/>
                </a:solidFill>
                <a:latin typeface="Open Sans" pitchFamily="126" charset="0"/>
              </a:rPr>
              <a:t>La finanza alternativa per le PMI</a:t>
            </a:r>
          </a:p>
        </p:txBody>
      </p:sp>
      <p:sp>
        <p:nvSpPr>
          <p:cNvPr id="4100" name="CasellaDiTesto 6">
            <a:extLst>
              <a:ext uri="{FF2B5EF4-FFF2-40B4-BE49-F238E27FC236}">
                <a16:creationId xmlns:a16="http://schemas.microsoft.com/office/drawing/2014/main" id="{7DD8F26F-B831-4E1E-89D8-2BEDDE6B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7" y="1865167"/>
            <a:ext cx="7827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000" b="1" dirty="0">
                <a:solidFill>
                  <a:srgbClr val="164194"/>
                </a:solidFill>
                <a:latin typeface="Open Sans" pitchFamily="126" charset="0"/>
              </a:rPr>
              <a:t>Tech Day - 21 Ottobre 2020 - 11:30 / 15:30</a:t>
            </a:r>
            <a:endParaRPr lang="it-IT" altLang="it-IT" b="1" dirty="0">
              <a:solidFill>
                <a:srgbClr val="164194"/>
              </a:solidFill>
              <a:latin typeface="Open Sans" pitchFamily="126" charset="0"/>
            </a:endParaRPr>
          </a:p>
        </p:txBody>
      </p:sp>
      <p:pic>
        <p:nvPicPr>
          <p:cNvPr id="4101" name="Immagine 1">
            <a:extLst>
              <a:ext uri="{FF2B5EF4-FFF2-40B4-BE49-F238E27FC236}">
                <a16:creationId xmlns:a16="http://schemas.microsoft.com/office/drawing/2014/main" id="{AFA87A90-4F7C-4293-9F08-30A7038D5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90513"/>
            <a:ext cx="19859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82638" y="2316270"/>
            <a:ext cx="83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Giancarlo Giudici (School of Management, Politecnico di Milano)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0183" y="336609"/>
            <a:ext cx="86236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Finanza «Alternativa»</a:t>
            </a:r>
          </a:p>
          <a:p>
            <a:pPr eaLnBrk="1" hangingPunct="1"/>
            <a:endParaRPr lang="it-IT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12126" y="2717167"/>
            <a:ext cx="61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ICOs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68039" y="402147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lending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13674" y="3918005"/>
            <a:ext cx="91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Invoice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trading</a:t>
            </a:r>
          </a:p>
        </p:txBody>
      </p:sp>
      <p:pic>
        <p:nvPicPr>
          <p:cNvPr id="11" name="Picture 6" descr="Image result for jigsaw 6 pieces">
            <a:hlinkClick r:id="rId2"/>
            <a:extLst>
              <a:ext uri="{FF2B5EF4-FFF2-40B4-BE49-F238E27FC236}">
                <a16:creationId xmlns:a16="http://schemas.microsoft.com/office/drawing/2014/main" id="{8A6E912B-1413-4E0F-A0E0-0C6FDE9BA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18" y="1396619"/>
            <a:ext cx="6887084" cy="44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81523DE-B06C-4577-AEEF-BB4A29B1CFF3}"/>
              </a:ext>
            </a:extLst>
          </p:cNvPr>
          <p:cNvSpPr txBox="1"/>
          <p:nvPr/>
        </p:nvSpPr>
        <p:spPr>
          <a:xfrm>
            <a:off x="5692662" y="4167542"/>
            <a:ext cx="179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Crowd</a:t>
            </a:r>
          </a:p>
          <a:p>
            <a:pPr algn="ctr"/>
            <a:r>
              <a:rPr lang="en-GB" sz="2200" b="1" dirty="0"/>
              <a:t>investing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A546D7-3EFD-49F8-8DD1-D83203926A73}"/>
              </a:ext>
            </a:extLst>
          </p:cNvPr>
          <p:cNvSpPr txBox="1"/>
          <p:nvPr/>
        </p:nvSpPr>
        <p:spPr>
          <a:xfrm>
            <a:off x="3981303" y="2316823"/>
            <a:ext cx="127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Crypto-assets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3176D0-6823-46E6-B5FC-E4E772B968FF}"/>
              </a:ext>
            </a:extLst>
          </p:cNvPr>
          <p:cNvSpPr txBox="1"/>
          <p:nvPr/>
        </p:nvSpPr>
        <p:spPr>
          <a:xfrm>
            <a:off x="6047557" y="2280586"/>
            <a:ext cx="92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VC/</a:t>
            </a:r>
          </a:p>
          <a:p>
            <a:pPr algn="ctr"/>
            <a:r>
              <a:rPr lang="en-GB" sz="2200" b="1" dirty="0"/>
              <a:t>PE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2444E7-9DD7-4CDD-8734-3F5CA05252B5}"/>
              </a:ext>
            </a:extLst>
          </p:cNvPr>
          <p:cNvSpPr txBox="1"/>
          <p:nvPr/>
        </p:nvSpPr>
        <p:spPr>
          <a:xfrm>
            <a:off x="1812882" y="4164225"/>
            <a:ext cx="153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lending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F42928-A1C6-432C-A2F5-FA5DDFFBC842}"/>
              </a:ext>
            </a:extLst>
          </p:cNvPr>
          <p:cNvSpPr txBox="1"/>
          <p:nvPr/>
        </p:nvSpPr>
        <p:spPr>
          <a:xfrm>
            <a:off x="3776253" y="4089201"/>
            <a:ext cx="1581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Invoice </a:t>
            </a:r>
          </a:p>
          <a:p>
            <a:pPr algn="ctr"/>
            <a:r>
              <a:rPr lang="en-GB" sz="2200" b="1" dirty="0">
                <a:solidFill>
                  <a:schemeClr val="bg1"/>
                </a:solidFill>
              </a:rPr>
              <a:t>trading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0EE5FC-ED10-4FE9-B612-A4F8A51BAD1C}"/>
              </a:ext>
            </a:extLst>
          </p:cNvPr>
          <p:cNvSpPr txBox="1"/>
          <p:nvPr/>
        </p:nvSpPr>
        <p:spPr>
          <a:xfrm>
            <a:off x="2096125" y="2280587"/>
            <a:ext cx="119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Mini-</a:t>
            </a:r>
          </a:p>
          <a:p>
            <a:pPr algn="ctr"/>
            <a:r>
              <a:rPr lang="en-GB" sz="2200" b="1" dirty="0"/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354582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0186" y="389289"/>
            <a:ext cx="86236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Minibond</a:t>
            </a:r>
          </a:p>
          <a:p>
            <a:pPr eaLnBrk="1" hangingPunct="1"/>
            <a:endParaRPr lang="it-IT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12126" y="2717167"/>
            <a:ext cx="61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ICOs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68039" y="402147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lending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13674" y="3918005"/>
            <a:ext cx="91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Invoice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trading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51BA4C-75B3-44D3-9D2F-CB15AFBC2CF6}"/>
              </a:ext>
            </a:extLst>
          </p:cNvPr>
          <p:cNvSpPr txBox="1"/>
          <p:nvPr/>
        </p:nvSpPr>
        <p:spPr>
          <a:xfrm>
            <a:off x="282757" y="5659267"/>
            <a:ext cx="34394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u="sng" dirty="0" smtClean="0">
                <a:solidFill>
                  <a:srgbClr val="0070C0"/>
                </a:solidFill>
              </a:rPr>
              <a:t>www.osservatoriominibond.it</a:t>
            </a:r>
            <a:endParaRPr lang="it-IT" sz="2100" u="sng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01ADD25-603F-487E-905A-34B9BA37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3" y="1385398"/>
            <a:ext cx="5868623" cy="3485509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6471246" y="2099890"/>
            <a:ext cx="2230225" cy="21684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67" b="1" spc="-133" dirty="0"/>
              <a:t>Nel primo semestre 2020 crescita  +72% sulle emissioni</a:t>
            </a:r>
          </a:p>
          <a:p>
            <a:pPr algn="ctr"/>
            <a:r>
              <a:rPr lang="it-IT" sz="1867" b="1" spc="-133" dirty="0"/>
              <a:t>+23% controvalore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FA10C6-C32E-425D-B051-57F1ECCD052C}"/>
              </a:ext>
            </a:extLst>
          </p:cNvPr>
          <p:cNvSpPr txBox="1"/>
          <p:nvPr/>
        </p:nvSpPr>
        <p:spPr>
          <a:xfrm>
            <a:off x="282757" y="4870907"/>
            <a:ext cx="6188489" cy="8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it-IT" sz="1733" dirty="0"/>
              <a:t>Diversificazione finanziamenti bancari</a:t>
            </a:r>
          </a:p>
          <a:p>
            <a:pPr marL="380990" indent="-380990">
              <a:buFontTx/>
              <a:buChar char="-"/>
            </a:pPr>
            <a:r>
              <a:rPr lang="it-IT" sz="1733" dirty="0"/>
              <a:t>Garanzia Fondo Centrale e SACE</a:t>
            </a:r>
          </a:p>
          <a:p>
            <a:pPr marL="380990" indent="-380990">
              <a:buFontTx/>
              <a:buChar char="-"/>
            </a:pPr>
            <a:r>
              <a:rPr lang="it-IT" sz="1733" dirty="0"/>
              <a:t>Acquisire competenze nei rapporti con investitori professionali</a:t>
            </a:r>
          </a:p>
        </p:txBody>
      </p:sp>
    </p:spTree>
    <p:extLst>
      <p:ext uri="{BB962C8B-B14F-4D97-AF65-F5344CB8AC3E}">
        <p14:creationId xmlns:p14="http://schemas.microsoft.com/office/powerpoint/2010/main" val="197409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0186" y="317287"/>
            <a:ext cx="86236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Crowd-investing</a:t>
            </a:r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it-IT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12126" y="2717167"/>
            <a:ext cx="61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ICOs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68039" y="402147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lending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13674" y="3918005"/>
            <a:ext cx="91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Invoice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trading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44D6AB-56E9-4017-93D7-41C1879807F5}"/>
              </a:ext>
            </a:extLst>
          </p:cNvPr>
          <p:cNvSpPr txBox="1"/>
          <p:nvPr/>
        </p:nvSpPr>
        <p:spPr>
          <a:xfrm>
            <a:off x="716752" y="4935285"/>
            <a:ext cx="5494646" cy="1159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it-IT" sz="1733" dirty="0"/>
              <a:t>Mercato aperto alle PMI</a:t>
            </a:r>
          </a:p>
          <a:p>
            <a:pPr marL="380990" indent="-380990">
              <a:buFontTx/>
              <a:buChar char="-"/>
            </a:pPr>
            <a:r>
              <a:rPr lang="it-IT" sz="1733" dirty="0"/>
              <a:t>Possibilità di collocare anche </a:t>
            </a:r>
            <a:r>
              <a:rPr lang="it-IT" sz="1733" dirty="0" err="1"/>
              <a:t>minibond</a:t>
            </a:r>
            <a:r>
              <a:rPr lang="it-IT" sz="1733" dirty="0"/>
              <a:t> ma non ‘a tutti’</a:t>
            </a:r>
          </a:p>
          <a:p>
            <a:pPr marL="380990" indent="-380990">
              <a:buFontTx/>
              <a:buChar char="-"/>
            </a:pPr>
            <a:r>
              <a:rPr lang="it-IT" sz="1733" dirty="0"/>
              <a:t>Crescita del </a:t>
            </a:r>
            <a:r>
              <a:rPr lang="it-IT" sz="1733" dirty="0" err="1"/>
              <a:t>real</a:t>
            </a:r>
            <a:r>
              <a:rPr lang="it-IT" sz="1733" dirty="0"/>
              <a:t> estate</a:t>
            </a:r>
          </a:p>
          <a:p>
            <a:pPr marL="380990" indent="-380990">
              <a:buFontTx/>
              <a:buChar char="-"/>
            </a:pPr>
            <a:endParaRPr lang="it-IT" sz="1733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FD9D2306-5A81-449B-9170-3BB9CDD74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131227"/>
              </p:ext>
            </p:extLst>
          </p:nvPr>
        </p:nvGraphicFramePr>
        <p:xfrm>
          <a:off x="618400" y="1649147"/>
          <a:ext cx="6034837" cy="32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e 13">
            <a:extLst>
              <a:ext uri="{FF2B5EF4-FFF2-40B4-BE49-F238E27FC236}">
                <a16:creationId xmlns:a16="http://schemas.microsoft.com/office/drawing/2014/main" id="{0BC88DC7-2445-43BF-9BF3-9A1949A121F4}"/>
              </a:ext>
            </a:extLst>
          </p:cNvPr>
          <p:cNvSpPr/>
          <p:nvPr/>
        </p:nvSpPr>
        <p:spPr>
          <a:xfrm>
            <a:off x="6113286" y="2149782"/>
            <a:ext cx="2485900" cy="25975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67" b="1" spc="-133" dirty="0"/>
              <a:t>594 offerte totali promosse da 546 emittenti (di cui 396 startup innovative)</a:t>
            </a:r>
          </a:p>
          <a:p>
            <a:pPr algn="ctr"/>
            <a:r>
              <a:rPr lang="it-IT" sz="1867" b="1" spc="-133" dirty="0"/>
              <a:t>€ 159 milioni raccolti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51BA4C-75B3-44D3-9D2F-CB15AFBC2CF6}"/>
              </a:ext>
            </a:extLst>
          </p:cNvPr>
          <p:cNvSpPr txBox="1"/>
          <p:nvPr/>
        </p:nvSpPr>
        <p:spPr>
          <a:xfrm>
            <a:off x="716752" y="5678822"/>
            <a:ext cx="40450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u="sng" dirty="0" smtClean="0">
                <a:solidFill>
                  <a:srgbClr val="0070C0"/>
                </a:solidFill>
              </a:rPr>
              <a:t>www.osservatoriocrowdinvesting.it</a:t>
            </a:r>
            <a:endParaRPr lang="it-IT" sz="21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6610" y="313674"/>
            <a:ext cx="86236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Crowd-investing</a:t>
            </a:r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(lending per le imprese)</a:t>
            </a:r>
          </a:p>
          <a:p>
            <a:pPr eaLnBrk="1" hangingPunct="1"/>
            <a:endParaRPr lang="it-IT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12126" y="2717167"/>
            <a:ext cx="61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ICOs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68039" y="402147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lending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13674" y="3918005"/>
            <a:ext cx="91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Invoice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trading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15" y="1874847"/>
            <a:ext cx="6362043" cy="374893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965716" y="2399068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Real estate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815903" y="4376718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Real estate</a:t>
            </a:r>
          </a:p>
        </p:txBody>
      </p:sp>
      <p:sp>
        <p:nvSpPr>
          <p:cNvPr id="16" name="Ovale 15"/>
          <p:cNvSpPr/>
          <p:nvPr/>
        </p:nvSpPr>
        <p:spPr>
          <a:xfrm>
            <a:off x="6922874" y="1529901"/>
            <a:ext cx="2104980" cy="30570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867" b="1" spc="-133" dirty="0"/>
              <a:t>Incremento delle richieste nel 2020 post-COVID e nuove iniziative in partenza.</a:t>
            </a:r>
          </a:p>
          <a:p>
            <a:pPr algn="ctr"/>
            <a:r>
              <a:rPr lang="it-IT" sz="1867" b="1" spc="-133" dirty="0"/>
              <a:t>Anche qui ‘tira’ l’immobiliare.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51BA4C-75B3-44D3-9D2F-CB15AFBC2CF6}"/>
              </a:ext>
            </a:extLst>
          </p:cNvPr>
          <p:cNvSpPr txBox="1"/>
          <p:nvPr/>
        </p:nvSpPr>
        <p:spPr>
          <a:xfrm>
            <a:off x="1207915" y="1443096"/>
            <a:ext cx="401013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b="1" dirty="0"/>
              <a:t>Erogato da piattaforme operative in Italia (€ mln)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51BA4C-75B3-44D3-9D2F-CB15AFBC2CF6}"/>
              </a:ext>
            </a:extLst>
          </p:cNvPr>
          <p:cNvSpPr txBox="1"/>
          <p:nvPr/>
        </p:nvSpPr>
        <p:spPr>
          <a:xfrm>
            <a:off x="716752" y="5678822"/>
            <a:ext cx="40450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u="sng" dirty="0" smtClean="0">
                <a:solidFill>
                  <a:srgbClr val="0070C0"/>
                </a:solidFill>
              </a:rPr>
              <a:t>www.osservatoriocrowdinvesting.it</a:t>
            </a:r>
            <a:endParaRPr lang="it-IT" sz="21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6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0186" y="344473"/>
            <a:ext cx="86236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</a:t>
            </a:r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trading</a:t>
            </a:r>
          </a:p>
          <a:p>
            <a:pPr eaLnBrk="1" hangingPunct="1"/>
            <a:endParaRPr lang="it-IT" sz="2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12126" y="2717167"/>
            <a:ext cx="61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ICOs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68039" y="4021475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lending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13674" y="3918005"/>
            <a:ext cx="91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Invoice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trading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2" y="1808509"/>
            <a:ext cx="6375048" cy="353721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51BA4C-75B3-44D3-9D2F-CB15AFBC2CF6}"/>
              </a:ext>
            </a:extLst>
          </p:cNvPr>
          <p:cNvSpPr txBox="1"/>
          <p:nvPr/>
        </p:nvSpPr>
        <p:spPr>
          <a:xfrm>
            <a:off x="526921" y="1418397"/>
            <a:ext cx="505016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b="1" dirty="0"/>
              <a:t>Valore fatture cedute su piattaforme operative in Italia (€ mln)</a:t>
            </a:r>
          </a:p>
        </p:txBody>
      </p:sp>
      <p:sp>
        <p:nvSpPr>
          <p:cNvPr id="12" name="Ovale 11"/>
          <p:cNvSpPr/>
          <p:nvPr/>
        </p:nvSpPr>
        <p:spPr>
          <a:xfrm>
            <a:off x="6797816" y="1774411"/>
            <a:ext cx="2230225" cy="357131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67" b="1" spc="-133" dirty="0"/>
              <a:t>Nell’ultimo anno c’è stata una crescita ulteriore. Anche in questo caso la crisi COVID ha determinato un’impennata delle richieste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51BA4C-75B3-44D3-9D2F-CB15AFBC2CF6}"/>
              </a:ext>
            </a:extLst>
          </p:cNvPr>
          <p:cNvSpPr txBox="1"/>
          <p:nvPr/>
        </p:nvSpPr>
        <p:spPr>
          <a:xfrm>
            <a:off x="526921" y="5476931"/>
            <a:ext cx="82291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u="sng" dirty="0" smtClean="0">
                <a:solidFill>
                  <a:srgbClr val="0070C0"/>
                </a:solidFill>
              </a:rPr>
              <a:t>23 novembre: presentazione del nuovo Quaderno di ricerca (ALT-FIN DAY)</a:t>
            </a:r>
            <a:endParaRPr lang="it-IT" sz="21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>
            <a:extLst>
              <a:ext uri="{FF2B5EF4-FFF2-40B4-BE49-F238E27FC236}">
                <a16:creationId xmlns:a16="http://schemas.microsoft.com/office/drawing/2014/main" id="{66EB3CBC-2E47-45C8-82F6-CD414749B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760413"/>
            <a:ext cx="2924175" cy="280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000"/>
              <a:t>PMI NETWORK</a:t>
            </a:r>
          </a:p>
        </p:txBody>
      </p:sp>
      <p:pic>
        <p:nvPicPr>
          <p:cNvPr id="4098" name="Immagine 2" descr="immagine01f ppt2.jpg">
            <a:extLst>
              <a:ext uri="{FF2B5EF4-FFF2-40B4-BE49-F238E27FC236}">
                <a16:creationId xmlns:a16="http://schemas.microsoft.com/office/drawing/2014/main" id="{141740B1-2ED2-45D1-ACAF-598F2689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967038"/>
            <a:ext cx="8361362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5">
            <a:extLst>
              <a:ext uri="{FF2B5EF4-FFF2-40B4-BE49-F238E27FC236}">
                <a16:creationId xmlns:a16="http://schemas.microsoft.com/office/drawing/2014/main" id="{3DC7DB83-D873-4BB0-BAC6-25FB1C98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7" y="1352509"/>
            <a:ext cx="8361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800" b="1">
                <a:solidFill>
                  <a:srgbClr val="164194"/>
                </a:solidFill>
                <a:latin typeface="Open Sans" pitchFamily="126" charset="0"/>
              </a:rPr>
              <a:t>La finanza alternativa per le PMI</a:t>
            </a:r>
          </a:p>
        </p:txBody>
      </p:sp>
      <p:sp>
        <p:nvSpPr>
          <p:cNvPr id="4100" name="CasellaDiTesto 6">
            <a:extLst>
              <a:ext uri="{FF2B5EF4-FFF2-40B4-BE49-F238E27FC236}">
                <a16:creationId xmlns:a16="http://schemas.microsoft.com/office/drawing/2014/main" id="{7DD8F26F-B831-4E1E-89D8-2BEDDE6B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7" y="1865167"/>
            <a:ext cx="7827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000" b="1" dirty="0">
                <a:solidFill>
                  <a:srgbClr val="164194"/>
                </a:solidFill>
                <a:latin typeface="Open Sans" pitchFamily="126" charset="0"/>
              </a:rPr>
              <a:t>Tech Day - 21 Ottobre 2020 - 11:30 / 15:30</a:t>
            </a:r>
            <a:endParaRPr lang="it-IT" altLang="it-IT" b="1" dirty="0">
              <a:solidFill>
                <a:srgbClr val="164194"/>
              </a:solidFill>
              <a:latin typeface="Open Sans" pitchFamily="126" charset="0"/>
            </a:endParaRPr>
          </a:p>
        </p:txBody>
      </p:sp>
      <p:pic>
        <p:nvPicPr>
          <p:cNvPr id="4101" name="Immagine 1">
            <a:extLst>
              <a:ext uri="{FF2B5EF4-FFF2-40B4-BE49-F238E27FC236}">
                <a16:creationId xmlns:a16="http://schemas.microsoft.com/office/drawing/2014/main" id="{AFA87A90-4F7C-4293-9F08-30A7038D5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90513"/>
            <a:ext cx="19859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82638" y="2316270"/>
            <a:ext cx="83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Giancarlo Giudici (School of Management, Politecnico di Milano)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56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B43A5D3BB06F42970C3B99D078E9C3" ma:contentTypeVersion="13" ma:contentTypeDescription="Creare un nuovo documento." ma:contentTypeScope="" ma:versionID="4f8252e262333c9253ce969e8bddea99">
  <xsd:schema xmlns:xsd="http://www.w3.org/2001/XMLSchema" xmlns:xs="http://www.w3.org/2001/XMLSchema" xmlns:p="http://schemas.microsoft.com/office/2006/metadata/properties" xmlns:ns3="202e35ef-2c12-4b23-9048-fe93804fb3f7" xmlns:ns4="a621d110-0ff7-4c52-8ada-8b1175564490" targetNamespace="http://schemas.microsoft.com/office/2006/metadata/properties" ma:root="true" ma:fieldsID="f91c41354711adf60844f86fd9f6c097" ns3:_="" ns4:_="">
    <xsd:import namespace="202e35ef-2c12-4b23-9048-fe93804fb3f7"/>
    <xsd:import namespace="a621d110-0ff7-4c52-8ada-8b11755644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e35ef-2c12-4b23-9048-fe93804fb3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1d110-0ff7-4c52-8ada-8b117556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409A5-503B-4018-8DFD-49BCDAE1C1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67BCD-5F3C-413D-BC70-69C8B35653A7}">
  <ds:schemaRefs>
    <ds:schemaRef ds:uri="http://schemas.microsoft.com/office/2006/metadata/properties"/>
    <ds:schemaRef ds:uri="202e35ef-2c12-4b23-9048-fe93804fb3f7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a621d110-0ff7-4c52-8ada-8b117556449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462E-6EAB-48DF-BE90-72167011D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e35ef-2c12-4b23-9048-fe93804fb3f7"/>
    <ds:schemaRef ds:uri="a621d110-0ff7-4c52-8ada-8b1175564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279</Words>
  <Application>Microsoft Office PowerPoint</Application>
  <PresentationFormat>Presentazione su schermo 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Calibri Light</vt:lpstr>
      <vt:lpstr>Montserrat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Giancarlo Giudici</cp:lastModifiedBy>
  <cp:revision>14063</cp:revision>
  <dcterms:created xsi:type="dcterms:W3CDTF">2019-04-30T11:09:29Z</dcterms:created>
  <dcterms:modified xsi:type="dcterms:W3CDTF">2020-10-21T08:53:47Z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0x01010095B43A5D3BB06F42970C3B99D078E9C3</vt:lpwstr>
  </property>
</Properties>
</file>