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ink/ink1.xml" ContentType="application/inkml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ink/ink6.xml" ContentType="application/inkml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ink/ink7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901" r:id="rId2"/>
    <p:sldId id="2904" r:id="rId3"/>
    <p:sldId id="2905" r:id="rId4"/>
    <p:sldId id="2906" r:id="rId5"/>
    <p:sldId id="262" r:id="rId6"/>
    <p:sldId id="2855" r:id="rId7"/>
    <p:sldId id="2856" r:id="rId8"/>
    <p:sldId id="2894" r:id="rId9"/>
    <p:sldId id="301" r:id="rId10"/>
    <p:sldId id="282" r:id="rId11"/>
    <p:sldId id="283" r:id="rId12"/>
    <p:sldId id="2902" r:id="rId13"/>
    <p:sldId id="2850" r:id="rId14"/>
    <p:sldId id="2903" r:id="rId15"/>
    <p:sldId id="293" r:id="rId16"/>
    <p:sldId id="2907" r:id="rId17"/>
    <p:sldId id="286" r:id="rId18"/>
    <p:sldId id="2853" r:id="rId19"/>
    <p:sldId id="287" r:id="rId20"/>
    <p:sldId id="292" r:id="rId21"/>
    <p:sldId id="2857" r:id="rId22"/>
    <p:sldId id="2892" r:id="rId23"/>
    <p:sldId id="2893" r:id="rId24"/>
    <p:sldId id="2895" r:id="rId25"/>
    <p:sldId id="2858" r:id="rId26"/>
    <p:sldId id="2859" r:id="rId27"/>
    <p:sldId id="324" r:id="rId28"/>
    <p:sldId id="2896" r:id="rId29"/>
    <p:sldId id="2897" r:id="rId30"/>
    <p:sldId id="261" r:id="rId31"/>
    <p:sldId id="264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54"/>
    <a:srgbClr val="92E6FD"/>
    <a:srgbClr val="00BBE6"/>
    <a:srgbClr val="017DC1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A9A442-204A-4B82-8CDF-35CE768B540C}" v="1" dt="2020-07-13T07:12:49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37"/>
    <p:restoredTop sz="95187"/>
  </p:normalViewPr>
  <p:slideViewPr>
    <p:cSldViewPr snapToGrid="0" snapToObjects="1">
      <p:cViewPr varScale="1">
        <p:scale>
          <a:sx n="80" d="100"/>
          <a:sy n="80" d="100"/>
        </p:scale>
        <p:origin x="53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a Tomasini" userId="d7fbbdf7-b227-40a4-879e-0e75e86d2baf" providerId="ADAL" clId="{42B4418D-CA0B-40E4-8698-8480724530BA}"/>
    <pc:docChg chg="custSel modSld">
      <pc:chgData name="Alessandra Tomasini" userId="d7fbbdf7-b227-40a4-879e-0e75e86d2baf" providerId="ADAL" clId="{42B4418D-CA0B-40E4-8698-8480724530BA}" dt="2020-06-26T10:25:02.525" v="14" actId="732"/>
      <pc:docMkLst>
        <pc:docMk/>
      </pc:docMkLst>
      <pc:sldChg chg="addSp delSp modSp mod">
        <pc:chgData name="Alessandra Tomasini" userId="d7fbbdf7-b227-40a4-879e-0e75e86d2baf" providerId="ADAL" clId="{42B4418D-CA0B-40E4-8698-8480724530BA}" dt="2020-06-26T10:25:02.525" v="14" actId="732"/>
        <pc:sldMkLst>
          <pc:docMk/>
          <pc:sldMk cId="2343081999" sldId="2856"/>
        </pc:sldMkLst>
        <pc:picChg chg="add mod ord modCrop">
          <ac:chgData name="Alessandra Tomasini" userId="d7fbbdf7-b227-40a4-879e-0e75e86d2baf" providerId="ADAL" clId="{42B4418D-CA0B-40E4-8698-8480724530BA}" dt="2020-06-26T10:25:02.525" v="14" actId="732"/>
          <ac:picMkLst>
            <pc:docMk/>
            <pc:sldMk cId="2343081999" sldId="2856"/>
            <ac:picMk id="6" creationId="{12F109CC-31AE-48A3-82B2-346746DF9D4B}"/>
          </ac:picMkLst>
        </pc:picChg>
        <pc:picChg chg="del">
          <ac:chgData name="Alessandra Tomasini" userId="d7fbbdf7-b227-40a4-879e-0e75e86d2baf" providerId="ADAL" clId="{42B4418D-CA0B-40E4-8698-8480724530BA}" dt="2020-06-26T10:23:31.682" v="0" actId="478"/>
          <ac:picMkLst>
            <pc:docMk/>
            <pc:sldMk cId="2343081999" sldId="2856"/>
            <ac:picMk id="7" creationId="{E8B8E309-02E6-8D49-9F70-70DD81F70A15}"/>
          </ac:picMkLst>
        </pc:picChg>
        <pc:picChg chg="del">
          <ac:chgData name="Alessandra Tomasini" userId="d7fbbdf7-b227-40a4-879e-0e75e86d2baf" providerId="ADAL" clId="{42B4418D-CA0B-40E4-8698-8480724530BA}" dt="2020-06-26T10:23:33.416" v="1" actId="478"/>
          <ac:picMkLst>
            <pc:docMk/>
            <pc:sldMk cId="2343081999" sldId="2856"/>
            <ac:picMk id="8" creationId="{380F87E6-4847-9148-A23A-4389FC55BAF5}"/>
          </ac:picMkLst>
        </pc:picChg>
        <pc:picChg chg="add mod">
          <ac:chgData name="Alessandra Tomasini" userId="d7fbbdf7-b227-40a4-879e-0e75e86d2baf" providerId="ADAL" clId="{42B4418D-CA0B-40E4-8698-8480724530BA}" dt="2020-06-26T10:24:43.759" v="12" actId="14100"/>
          <ac:picMkLst>
            <pc:docMk/>
            <pc:sldMk cId="2343081999" sldId="2856"/>
            <ac:picMk id="10" creationId="{2D67D63D-1033-4630-8967-33CA7F66DA69}"/>
          </ac:picMkLst>
        </pc:picChg>
      </pc:sldChg>
    </pc:docChg>
  </pc:docChgLst>
  <pc:docChgLst>
    <pc:chgData name="Alessandra Tomasini" userId="d7fbbdf7-b227-40a4-879e-0e75e86d2baf" providerId="ADAL" clId="{8AA9A442-204A-4B82-8CDF-35CE768B540C}"/>
    <pc:docChg chg="custSel modSld">
      <pc:chgData name="Alessandra Tomasini" userId="d7fbbdf7-b227-40a4-879e-0e75e86d2baf" providerId="ADAL" clId="{8AA9A442-204A-4B82-8CDF-35CE768B540C}" dt="2020-07-13T07:13:02.114" v="6" actId="1076"/>
      <pc:docMkLst>
        <pc:docMk/>
      </pc:docMkLst>
      <pc:sldChg chg="addSp delSp modSp mod">
        <pc:chgData name="Alessandra Tomasini" userId="d7fbbdf7-b227-40a4-879e-0e75e86d2baf" providerId="ADAL" clId="{8AA9A442-204A-4B82-8CDF-35CE768B540C}" dt="2020-07-13T07:13:02.114" v="6" actId="1076"/>
        <pc:sldMkLst>
          <pc:docMk/>
          <pc:sldMk cId="2086780349" sldId="2894"/>
        </pc:sldMkLst>
        <pc:picChg chg="add mod">
          <ac:chgData name="Alessandra Tomasini" userId="d7fbbdf7-b227-40a4-879e-0e75e86d2baf" providerId="ADAL" clId="{8AA9A442-204A-4B82-8CDF-35CE768B540C}" dt="2020-07-13T07:13:02.114" v="6" actId="1076"/>
          <ac:picMkLst>
            <pc:docMk/>
            <pc:sldMk cId="2086780349" sldId="2894"/>
            <ac:picMk id="6" creationId="{8DF9FD91-B6DB-4BD6-9C05-5B7055C461C6}"/>
          </ac:picMkLst>
        </pc:picChg>
        <pc:picChg chg="del">
          <ac:chgData name="Alessandra Tomasini" userId="d7fbbdf7-b227-40a4-879e-0e75e86d2baf" providerId="ADAL" clId="{8AA9A442-204A-4B82-8CDF-35CE768B540C}" dt="2020-07-13T07:12:36.859" v="0" actId="478"/>
          <ac:picMkLst>
            <pc:docMk/>
            <pc:sldMk cId="2086780349" sldId="2894"/>
            <ac:picMk id="9" creationId="{EAF449B9-8736-1941-A2F9-8903ED4F3FF3}"/>
          </ac:picMkLst>
        </pc:picChg>
        <pc:picChg chg="del">
          <ac:chgData name="Alessandra Tomasini" userId="d7fbbdf7-b227-40a4-879e-0e75e86d2baf" providerId="ADAL" clId="{8AA9A442-204A-4B82-8CDF-35CE768B540C}" dt="2020-07-13T07:12:37.989" v="1" actId="478"/>
          <ac:picMkLst>
            <pc:docMk/>
            <pc:sldMk cId="2086780349" sldId="2894"/>
            <ac:picMk id="10" creationId="{E31495F1-19D4-7A4A-BA17-ADD9E67812E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federico.caniato\Dropbox%20(DIG)\Gestione%20degli%20Acquisti\Acquisti%20e%20Lab%20SRM\05.%20Dati%20mediobanca\01.%20dati_update2019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federico.caniato\Downloads\Serieipi_200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Agostino%20Bonzani\Dropbox%20(DIG)\1.shared_SCF_18-19\2_Ricerca\2_Mercato\GRAFICI\Grafici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Agostino%20Bonzani\Dropbox%20(DIG)\1.shared_SCF_18-19\2_Ricerca\2_Mercato\GRAFICI\Grafici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'Totale (Agg 2019)'!$B$138</c:f>
              <c:strCache>
                <c:ptCount val="1"/>
                <c:pt idx="0">
                  <c:v>Goods</c:v>
                </c:pt>
              </c:strCache>
            </c:strRef>
          </c:tx>
          <c:cat>
            <c:numRef>
              <c:f>'Totale (Agg 2019)'!$C$137:$Y$137</c:f>
              <c:numCache>
                <c:formatCode>0</c:formatCode>
                <c:ptCount val="23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</c:numCache>
            </c:numRef>
          </c:cat>
          <c:val>
            <c:numRef>
              <c:f>'Totale (Agg 2019)'!$C$138:$Y$138</c:f>
              <c:numCache>
                <c:formatCode>0%</c:formatCode>
                <c:ptCount val="23"/>
                <c:pt idx="0">
                  <c:v>0.51312898164700693</c:v>
                </c:pt>
                <c:pt idx="1">
                  <c:v>0.52244030915888351</c:v>
                </c:pt>
                <c:pt idx="2">
                  <c:v>0.50728894115806478</c:v>
                </c:pt>
                <c:pt idx="3">
                  <c:v>0.51635795882346147</c:v>
                </c:pt>
                <c:pt idx="4">
                  <c:v>0.56139018949486474</c:v>
                </c:pt>
                <c:pt idx="5">
                  <c:v>0.53121181758843272</c:v>
                </c:pt>
                <c:pt idx="6">
                  <c:v>0.52101649996250354</c:v>
                </c:pt>
                <c:pt idx="7">
                  <c:v>0.51137228638409826</c:v>
                </c:pt>
                <c:pt idx="8">
                  <c:v>0.52087681452924506</c:v>
                </c:pt>
                <c:pt idx="9">
                  <c:v>0.55212771362195967</c:v>
                </c:pt>
                <c:pt idx="10">
                  <c:v>0.57284684782539086</c:v>
                </c:pt>
                <c:pt idx="11">
                  <c:v>0.57859627315808215</c:v>
                </c:pt>
                <c:pt idx="12">
                  <c:v>0.59929463603392941</c:v>
                </c:pt>
                <c:pt idx="13">
                  <c:v>0.5470323717828206</c:v>
                </c:pt>
                <c:pt idx="14">
                  <c:v>0.57167724206462545</c:v>
                </c:pt>
                <c:pt idx="15">
                  <c:v>0.60769638172671558</c:v>
                </c:pt>
                <c:pt idx="16">
                  <c:v>0.61081319126264377</c:v>
                </c:pt>
                <c:pt idx="17">
                  <c:v>0.60200740547166387</c:v>
                </c:pt>
                <c:pt idx="18">
                  <c:v>0.59629589060556654</c:v>
                </c:pt>
                <c:pt idx="19">
                  <c:v>0.58116237262278536</c:v>
                </c:pt>
                <c:pt idx="20">
                  <c:v>0.57326477446131652</c:v>
                </c:pt>
                <c:pt idx="21">
                  <c:v>0.58947166714228405</c:v>
                </c:pt>
                <c:pt idx="22">
                  <c:v>0.5999560176634654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0A-6246-9FF2-8DCD5D79B764}"/>
            </c:ext>
          </c:extLst>
        </c:ser>
        <c:ser>
          <c:idx val="1"/>
          <c:order val="1"/>
          <c:tx>
            <c:strRef>
              <c:f>'Totale (Agg 2019)'!$B$139</c:f>
              <c:strCache>
                <c:ptCount val="1"/>
                <c:pt idx="0">
                  <c:v>Services</c:v>
                </c:pt>
              </c:strCache>
            </c:strRef>
          </c:tx>
          <c:cat>
            <c:numRef>
              <c:f>'Totale (Agg 2019)'!$C$137:$Y$137</c:f>
              <c:numCache>
                <c:formatCode>0</c:formatCode>
                <c:ptCount val="23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</c:numCache>
            </c:numRef>
          </c:cat>
          <c:val>
            <c:numRef>
              <c:f>'Totale (Agg 2019)'!$C$139:$Y$139</c:f>
              <c:numCache>
                <c:formatCode>0%</c:formatCode>
                <c:ptCount val="23"/>
                <c:pt idx="0">
                  <c:v>0.20151934753344128</c:v>
                </c:pt>
                <c:pt idx="1">
                  <c:v>0.20485920986044551</c:v>
                </c:pt>
                <c:pt idx="2">
                  <c:v>0.21640963275129727</c:v>
                </c:pt>
                <c:pt idx="3">
                  <c:v>0.22140579304711486</c:v>
                </c:pt>
                <c:pt idx="4">
                  <c:v>0.21951678213750836</c:v>
                </c:pt>
                <c:pt idx="5">
                  <c:v>0.23725308356816391</c:v>
                </c:pt>
                <c:pt idx="6">
                  <c:v>0.24534557916990046</c:v>
                </c:pt>
                <c:pt idx="7">
                  <c:v>0.24798481408654141</c:v>
                </c:pt>
                <c:pt idx="8">
                  <c:v>0.24595253732503916</c:v>
                </c:pt>
                <c:pt idx="9">
                  <c:v>0.23407687601453769</c:v>
                </c:pt>
                <c:pt idx="10">
                  <c:v>0.22728993618499649</c:v>
                </c:pt>
                <c:pt idx="11">
                  <c:v>0.22405767859773246</c:v>
                </c:pt>
                <c:pt idx="12">
                  <c:v>0.21987710714979739</c:v>
                </c:pt>
                <c:pt idx="13">
                  <c:v>0.24062373989641891</c:v>
                </c:pt>
                <c:pt idx="14">
                  <c:v>0.23374767765057203</c:v>
                </c:pt>
                <c:pt idx="15">
                  <c:v>0.22350347919595573</c:v>
                </c:pt>
                <c:pt idx="16">
                  <c:v>0.22258137338537645</c:v>
                </c:pt>
                <c:pt idx="17">
                  <c:v>0.22637554863590098</c:v>
                </c:pt>
                <c:pt idx="18">
                  <c:v>0.22853118993070187</c:v>
                </c:pt>
                <c:pt idx="19">
                  <c:v>0.23540706579797843</c:v>
                </c:pt>
                <c:pt idx="20">
                  <c:v>0.23736673906109007</c:v>
                </c:pt>
                <c:pt idx="21">
                  <c:v>0.22791436761967782</c:v>
                </c:pt>
                <c:pt idx="22">
                  <c:v>0.22291391501423846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0A-6246-9FF2-8DCD5D79B764}"/>
            </c:ext>
          </c:extLst>
        </c:ser>
        <c:ser>
          <c:idx val="2"/>
          <c:order val="2"/>
          <c:tx>
            <c:strRef>
              <c:f>'Totale (Agg 2019)'!$B$140</c:f>
              <c:strCache>
                <c:ptCount val="1"/>
                <c:pt idx="0">
                  <c:v>Labor Cost</c:v>
                </c:pt>
              </c:strCache>
            </c:strRef>
          </c:tx>
          <c:cat>
            <c:numRef>
              <c:f>'Totale (Agg 2019)'!$C$137:$Y$137</c:f>
              <c:numCache>
                <c:formatCode>0</c:formatCode>
                <c:ptCount val="23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</c:numCache>
            </c:numRef>
          </c:cat>
          <c:val>
            <c:numRef>
              <c:f>'Totale (Agg 2019)'!$C$140:$Y$140</c:f>
              <c:numCache>
                <c:formatCode>0%</c:formatCode>
                <c:ptCount val="23"/>
                <c:pt idx="0">
                  <c:v>0.17582547107658383</c:v>
                </c:pt>
                <c:pt idx="1">
                  <c:v>0.16660843714846801</c:v>
                </c:pt>
                <c:pt idx="2">
                  <c:v>0.1592909083380207</c:v>
                </c:pt>
                <c:pt idx="3">
                  <c:v>0.15251089096357756</c:v>
                </c:pt>
                <c:pt idx="4">
                  <c:v>0.13187571286360297</c:v>
                </c:pt>
                <c:pt idx="5">
                  <c:v>0.1287728265530626</c:v>
                </c:pt>
                <c:pt idx="6">
                  <c:v>0.12967924129996727</c:v>
                </c:pt>
                <c:pt idx="7">
                  <c:v>0.12706703290935945</c:v>
                </c:pt>
                <c:pt idx="8">
                  <c:v>0.11909480151327871</c:v>
                </c:pt>
                <c:pt idx="9">
                  <c:v>0.11313362300745747</c:v>
                </c:pt>
                <c:pt idx="10">
                  <c:v>0.10653509913429622</c:v>
                </c:pt>
                <c:pt idx="11">
                  <c:v>0.1041105886620101</c:v>
                </c:pt>
                <c:pt idx="12">
                  <c:v>9.9833960772147498E-2</c:v>
                </c:pt>
                <c:pt idx="13">
                  <c:v>0.11449184552304255</c:v>
                </c:pt>
                <c:pt idx="14">
                  <c:v>0.11033351823481523</c:v>
                </c:pt>
                <c:pt idx="15">
                  <c:v>0.10218466338231583</c:v>
                </c:pt>
                <c:pt idx="16">
                  <c:v>0.10181081040671011</c:v>
                </c:pt>
                <c:pt idx="17">
                  <c:v>0.10422441631601273</c:v>
                </c:pt>
                <c:pt idx="18">
                  <c:v>0.10637691218495628</c:v>
                </c:pt>
                <c:pt idx="19">
                  <c:v>0.11040885521036028</c:v>
                </c:pt>
                <c:pt idx="20">
                  <c:v>0.11291573659110633</c:v>
                </c:pt>
                <c:pt idx="21">
                  <c:v>0.11000919849300191</c:v>
                </c:pt>
                <c:pt idx="22">
                  <c:v>0.10784743694880099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0A-6246-9FF2-8DCD5D79B764}"/>
            </c:ext>
          </c:extLst>
        </c:ser>
        <c:ser>
          <c:idx val="3"/>
          <c:order val="3"/>
          <c:tx>
            <c:strRef>
              <c:f>'Totale (Agg 2019)'!$B$141</c:f>
              <c:strCache>
                <c:ptCount val="1"/>
                <c:pt idx="0">
                  <c:v>Depreciation</c:v>
                </c:pt>
              </c:strCache>
            </c:strRef>
          </c:tx>
          <c:cat>
            <c:numRef>
              <c:f>'Totale (Agg 2019)'!$C$137:$Y$137</c:f>
              <c:numCache>
                <c:formatCode>0</c:formatCode>
                <c:ptCount val="23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</c:numCache>
            </c:numRef>
          </c:cat>
          <c:val>
            <c:numRef>
              <c:f>'Totale (Agg 2019)'!$C$141:$Y$141</c:f>
              <c:numCache>
                <c:formatCode>0%</c:formatCode>
                <c:ptCount val="23"/>
                <c:pt idx="0">
                  <c:v>5.4934076703143174E-2</c:v>
                </c:pt>
                <c:pt idx="1">
                  <c:v>4.9931483811244196E-2</c:v>
                </c:pt>
                <c:pt idx="2">
                  <c:v>4.7952401851862572E-2</c:v>
                </c:pt>
                <c:pt idx="3">
                  <c:v>4.3184103579975666E-2</c:v>
                </c:pt>
                <c:pt idx="4">
                  <c:v>2.6062761770640104E-2</c:v>
                </c:pt>
                <c:pt idx="5">
                  <c:v>3.9917427341546699E-2</c:v>
                </c:pt>
                <c:pt idx="6">
                  <c:v>4.7722906573173338E-2</c:v>
                </c:pt>
                <c:pt idx="7">
                  <c:v>5.4416084712780574E-2</c:v>
                </c:pt>
                <c:pt idx="8">
                  <c:v>4.1177658351750107E-2</c:v>
                </c:pt>
                <c:pt idx="9">
                  <c:v>2.6887907414351334E-2</c:v>
                </c:pt>
                <c:pt idx="10">
                  <c:v>2.1801271989341134E-2</c:v>
                </c:pt>
                <c:pt idx="11">
                  <c:v>1.9362508157221486E-2</c:v>
                </c:pt>
                <c:pt idx="12">
                  <c:v>1.9535923134775562E-2</c:v>
                </c:pt>
                <c:pt idx="13">
                  <c:v>3.6941155064335957E-2</c:v>
                </c:pt>
                <c:pt idx="14">
                  <c:v>2.1945121039312926E-2</c:v>
                </c:pt>
                <c:pt idx="15">
                  <c:v>1.1919104470391829E-2</c:v>
                </c:pt>
                <c:pt idx="16">
                  <c:v>2.0273030146836381E-2</c:v>
                </c:pt>
                <c:pt idx="17">
                  <c:v>2.4739755018515851E-2</c:v>
                </c:pt>
                <c:pt idx="18">
                  <c:v>2.4466579639120328E-2</c:v>
                </c:pt>
                <c:pt idx="19">
                  <c:v>2.4418829681135637E-2</c:v>
                </c:pt>
                <c:pt idx="20">
                  <c:v>2.2230917795090496E-2</c:v>
                </c:pt>
                <c:pt idx="21">
                  <c:v>1.8548185739355086E-2</c:v>
                </c:pt>
                <c:pt idx="22">
                  <c:v>1.6861816815976205E-2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0A-6246-9FF2-8DCD5D79B764}"/>
            </c:ext>
          </c:extLst>
        </c:ser>
        <c:ser>
          <c:idx val="4"/>
          <c:order val="4"/>
          <c:tx>
            <c:strRef>
              <c:f>'Totale (Agg 2019)'!$B$142</c:f>
              <c:strCache>
                <c:ptCount val="1"/>
                <c:pt idx="0">
                  <c:v>EBIT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cat>
            <c:numRef>
              <c:f>'Totale (Agg 2019)'!$C$137:$Y$137</c:f>
              <c:numCache>
                <c:formatCode>0</c:formatCode>
                <c:ptCount val="23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</c:numCache>
            </c:numRef>
          </c:cat>
          <c:val>
            <c:numRef>
              <c:f>'Totale (Agg 2019)'!$C$142:$Y$142</c:f>
              <c:numCache>
                <c:formatCode>0%</c:formatCode>
                <c:ptCount val="23"/>
                <c:pt idx="0">
                  <c:v>5.4592123039824809E-2</c:v>
                </c:pt>
                <c:pt idx="1">
                  <c:v>5.6160560020958802E-2</c:v>
                </c:pt>
                <c:pt idx="2">
                  <c:v>6.9058115900754682E-2</c:v>
                </c:pt>
                <c:pt idx="3">
                  <c:v>6.6541253585870472E-2</c:v>
                </c:pt>
                <c:pt idx="4">
                  <c:v>6.1154553733383819E-2</c:v>
                </c:pt>
                <c:pt idx="5">
                  <c:v>6.2844844948794068E-2</c:v>
                </c:pt>
                <c:pt idx="6">
                  <c:v>5.6235772994455382E-2</c:v>
                </c:pt>
                <c:pt idx="7">
                  <c:v>5.9159781907220307E-2</c:v>
                </c:pt>
                <c:pt idx="8">
                  <c:v>7.2898188280686962E-2</c:v>
                </c:pt>
                <c:pt idx="9">
                  <c:v>7.3773879941693835E-2</c:v>
                </c:pt>
                <c:pt idx="10">
                  <c:v>7.1526844865975298E-2</c:v>
                </c:pt>
                <c:pt idx="11">
                  <c:v>7.3872951424953801E-2</c:v>
                </c:pt>
                <c:pt idx="12">
                  <c:v>6.1458372909350148E-2</c:v>
                </c:pt>
                <c:pt idx="13">
                  <c:v>6.0910887733381977E-2</c:v>
                </c:pt>
                <c:pt idx="14">
                  <c:v>6.2296441010674372E-2</c:v>
                </c:pt>
                <c:pt idx="15">
                  <c:v>5.4696371224621031E-2</c:v>
                </c:pt>
                <c:pt idx="16">
                  <c:v>4.4521594798433282E-2</c:v>
                </c:pt>
                <c:pt idx="17">
                  <c:v>4.2652874557906569E-2</c:v>
                </c:pt>
                <c:pt idx="18">
                  <c:v>4.4329427639654986E-2</c:v>
                </c:pt>
                <c:pt idx="19">
                  <c:v>4.8602876687740285E-2</c:v>
                </c:pt>
                <c:pt idx="20">
                  <c:v>5.4221832091396582E-2</c:v>
                </c:pt>
                <c:pt idx="21">
                  <c:v>5.4056581005681142E-2</c:v>
                </c:pt>
                <c:pt idx="22">
                  <c:v>5.2420813557518944E-2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0A-6246-9FF2-8DCD5D79B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3016320"/>
        <c:axId val="-111942496"/>
      </c:areaChart>
      <c:catAx>
        <c:axId val="-11301632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-1119424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119424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1130163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zero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Materie Prime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Grandissime (Ricavi &gt; 500M€)</c:v>
                </c:pt>
                <c:pt idx="1">
                  <c:v>Grandi (Ricavi 50 - 500M€)</c:v>
                </c:pt>
                <c:pt idx="2">
                  <c:v>Medie (Ricavi 15 - 50M€)</c:v>
                </c:pt>
                <c:pt idx="3">
                  <c:v>Piccole (Ricavi 2 - 15M€)</c:v>
                </c:pt>
                <c:pt idx="4">
                  <c:v>Micro (Ricavi 0,5 - 2M€)</c:v>
                </c:pt>
              </c:strCache>
            </c:strRef>
          </c:cat>
          <c:val>
            <c:numRef>
              <c:f>Foglio1!$B$2:$B$6</c:f>
              <c:numCache>
                <c:formatCode>0%</c:formatCode>
                <c:ptCount val="5"/>
                <c:pt idx="0">
                  <c:v>0.6</c:v>
                </c:pt>
                <c:pt idx="1">
                  <c:v>0.54</c:v>
                </c:pt>
                <c:pt idx="2">
                  <c:v>0.5</c:v>
                </c:pt>
                <c:pt idx="3">
                  <c:v>0.43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B7-EB41-B639-42E76B3117CD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Servizi e Altri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Grandissime (Ricavi &gt; 500M€)</c:v>
                </c:pt>
                <c:pt idx="1">
                  <c:v>Grandi (Ricavi 50 - 500M€)</c:v>
                </c:pt>
                <c:pt idx="2">
                  <c:v>Medie (Ricavi 15 - 50M€)</c:v>
                </c:pt>
                <c:pt idx="3">
                  <c:v>Piccole (Ricavi 2 - 15M€)</c:v>
                </c:pt>
                <c:pt idx="4">
                  <c:v>Micro (Ricavi 0,5 - 2M€)</c:v>
                </c:pt>
              </c:strCache>
            </c:strRef>
          </c:cat>
          <c:val>
            <c:numRef>
              <c:f>Foglio1!$C$2:$C$6</c:f>
              <c:numCache>
                <c:formatCode>0%</c:formatCode>
                <c:ptCount val="5"/>
                <c:pt idx="0">
                  <c:v>0.19</c:v>
                </c:pt>
                <c:pt idx="1">
                  <c:v>0.23</c:v>
                </c:pt>
                <c:pt idx="2">
                  <c:v>0.26</c:v>
                </c:pt>
                <c:pt idx="3">
                  <c:v>0.28000000000000003</c:v>
                </c:pt>
                <c:pt idx="4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B7-EB41-B639-42E76B3117CD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Costo del Personale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Grandissime (Ricavi &gt; 500M€)</c:v>
                </c:pt>
                <c:pt idx="1">
                  <c:v>Grandi (Ricavi 50 - 500M€)</c:v>
                </c:pt>
                <c:pt idx="2">
                  <c:v>Medie (Ricavi 15 - 50M€)</c:v>
                </c:pt>
                <c:pt idx="3">
                  <c:v>Piccole (Ricavi 2 - 15M€)</c:v>
                </c:pt>
                <c:pt idx="4">
                  <c:v>Micro (Ricavi 0,5 - 2M€)</c:v>
                </c:pt>
              </c:strCache>
            </c:strRef>
          </c:cat>
          <c:val>
            <c:numRef>
              <c:f>Foglio1!$D$2:$D$6</c:f>
              <c:numCache>
                <c:formatCode>0%</c:formatCode>
                <c:ptCount val="5"/>
                <c:pt idx="0">
                  <c:v>0.08</c:v>
                </c:pt>
                <c:pt idx="1">
                  <c:v>0.13</c:v>
                </c:pt>
                <c:pt idx="2">
                  <c:v>0.15</c:v>
                </c:pt>
                <c:pt idx="3">
                  <c:v>0.18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B7-EB41-B639-42E76B3117CD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Altri Costi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Grandissime (Ricavi &gt; 500M€)</c:v>
                </c:pt>
                <c:pt idx="1">
                  <c:v>Grandi (Ricavi 50 - 500M€)</c:v>
                </c:pt>
                <c:pt idx="2">
                  <c:v>Medie (Ricavi 15 - 50M€)</c:v>
                </c:pt>
                <c:pt idx="3">
                  <c:v>Piccole (Ricavi 2 - 15M€)</c:v>
                </c:pt>
                <c:pt idx="4">
                  <c:v>Micro (Ricavi 0,5 - 2M€)</c:v>
                </c:pt>
              </c:strCache>
            </c:strRef>
          </c:cat>
          <c:val>
            <c:numRef>
              <c:f>Foglio1!$E$2:$E$6</c:f>
              <c:numCache>
                <c:formatCode>0%</c:formatCode>
                <c:ptCount val="5"/>
                <c:pt idx="0">
                  <c:v>0.09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0.09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B7-EB41-B639-42E76B3117CD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EBIT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Foglio1!$A$2:$A$6</c:f>
              <c:strCache>
                <c:ptCount val="5"/>
                <c:pt idx="0">
                  <c:v>Grandissime (Ricavi &gt; 500M€)</c:v>
                </c:pt>
                <c:pt idx="1">
                  <c:v>Grandi (Ricavi 50 - 500M€)</c:v>
                </c:pt>
                <c:pt idx="2">
                  <c:v>Medie (Ricavi 15 - 50M€)</c:v>
                </c:pt>
                <c:pt idx="3">
                  <c:v>Piccole (Ricavi 2 - 15M€)</c:v>
                </c:pt>
                <c:pt idx="4">
                  <c:v>Micro (Ricavi 0,5 - 2M€)</c:v>
                </c:pt>
              </c:strCache>
            </c:strRef>
          </c:cat>
          <c:val>
            <c:numRef>
              <c:f>Foglio1!$F$2:$F$6</c:f>
              <c:numCache>
                <c:formatCode>0%</c:formatCode>
                <c:ptCount val="5"/>
                <c:pt idx="0">
                  <c:v>0.03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B7-EB41-B639-42E76B3117C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serLines>
          <c:spPr>
            <a:ln w="19050" cap="flat" cmpd="sng" algn="ctr">
              <a:solidFill>
                <a:schemeClr val="accent1"/>
              </a:solidFill>
              <a:round/>
            </a:ln>
            <a:effectLst/>
          </c:spPr>
        </c:serLines>
        <c:axId val="1368416512"/>
        <c:axId val="1368440640"/>
      </c:barChart>
      <c:catAx>
        <c:axId val="136841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68440640"/>
        <c:crosses val="autoZero"/>
        <c:auto val="1"/>
        <c:lblAlgn val="ctr"/>
        <c:lblOffset val="100"/>
        <c:noMultiLvlLbl val="0"/>
      </c:catAx>
      <c:valAx>
        <c:axId val="136844064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6841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accent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Tabella1!$A$20:$B$44</c:f>
              <c:multiLvlStrCache>
                <c:ptCount val="25"/>
                <c:lvl>
                  <c:pt idx="0">
                    <c:v>Marzo</c:v>
                  </c:pt>
                  <c:pt idx="1">
                    <c:v>Aprile</c:v>
                  </c:pt>
                  <c:pt idx="2">
                    <c:v>Maggio</c:v>
                  </c:pt>
                  <c:pt idx="3">
                    <c:v>Giugno</c:v>
                  </c:pt>
                  <c:pt idx="4">
                    <c:v>Luglio</c:v>
                  </c:pt>
                  <c:pt idx="5">
                    <c:v>Agosto</c:v>
                  </c:pt>
                  <c:pt idx="6">
                    <c:v>Settembre</c:v>
                  </c:pt>
                  <c:pt idx="7">
                    <c:v>Ottobre</c:v>
                  </c:pt>
                  <c:pt idx="8">
                    <c:v>Novembre</c:v>
                  </c:pt>
                  <c:pt idx="9">
                    <c:v>Dicembre</c:v>
                  </c:pt>
                  <c:pt idx="10">
                    <c:v>Gennaio</c:v>
                  </c:pt>
                  <c:pt idx="11">
                    <c:v>Febbraio</c:v>
                  </c:pt>
                  <c:pt idx="12">
                    <c:v>Marzo</c:v>
                  </c:pt>
                  <c:pt idx="13">
                    <c:v>Aprile</c:v>
                  </c:pt>
                  <c:pt idx="14">
                    <c:v>Maggio</c:v>
                  </c:pt>
                  <c:pt idx="15">
                    <c:v>Giugno</c:v>
                  </c:pt>
                  <c:pt idx="16">
                    <c:v>Luglio</c:v>
                  </c:pt>
                  <c:pt idx="17">
                    <c:v>Agosto</c:v>
                  </c:pt>
                  <c:pt idx="18">
                    <c:v>Settembre</c:v>
                  </c:pt>
                  <c:pt idx="19">
                    <c:v>Ottobre</c:v>
                  </c:pt>
                  <c:pt idx="20">
                    <c:v>Novembre</c:v>
                  </c:pt>
                  <c:pt idx="21">
                    <c:v>Dicembre</c:v>
                  </c:pt>
                  <c:pt idx="22">
                    <c:v>Gennaio</c:v>
                  </c:pt>
                  <c:pt idx="23">
                    <c:v>Febbraio</c:v>
                  </c:pt>
                  <c:pt idx="24">
                    <c:v>Marzo</c:v>
                  </c:pt>
                </c:lvl>
                <c:lvl>
                  <c:pt idx="0">
                    <c:v>2018</c:v>
                  </c:pt>
                  <c:pt idx="10">
                    <c:v>2019</c:v>
                  </c:pt>
                  <c:pt idx="22">
                    <c:v>2020</c:v>
                  </c:pt>
                </c:lvl>
              </c:multiLvlStrCache>
            </c:multiLvlStrRef>
          </c:cat>
          <c:val>
            <c:numRef>
              <c:f>Tabella1!$C$20:$C$44</c:f>
              <c:numCache>
                <c:formatCode>#,##0.0</c:formatCode>
                <c:ptCount val="25"/>
                <c:pt idx="0">
                  <c:v>107.3</c:v>
                </c:pt>
                <c:pt idx="1">
                  <c:v>106.2</c:v>
                </c:pt>
                <c:pt idx="2">
                  <c:v>106.3</c:v>
                </c:pt>
                <c:pt idx="3">
                  <c:v>106.7</c:v>
                </c:pt>
                <c:pt idx="4">
                  <c:v>105.2</c:v>
                </c:pt>
                <c:pt idx="5">
                  <c:v>106.8</c:v>
                </c:pt>
                <c:pt idx="6">
                  <c:v>106.7</c:v>
                </c:pt>
                <c:pt idx="7">
                  <c:v>106.8</c:v>
                </c:pt>
                <c:pt idx="8">
                  <c:v>104.8</c:v>
                </c:pt>
                <c:pt idx="9">
                  <c:v>105.4</c:v>
                </c:pt>
                <c:pt idx="10">
                  <c:v>106.1</c:v>
                </c:pt>
                <c:pt idx="11">
                  <c:v>106.9</c:v>
                </c:pt>
                <c:pt idx="12">
                  <c:v>105.8</c:v>
                </c:pt>
                <c:pt idx="13">
                  <c:v>105</c:v>
                </c:pt>
                <c:pt idx="14">
                  <c:v>105.9</c:v>
                </c:pt>
                <c:pt idx="15">
                  <c:v>105.4</c:v>
                </c:pt>
                <c:pt idx="16">
                  <c:v>104.7</c:v>
                </c:pt>
                <c:pt idx="17">
                  <c:v>105.1</c:v>
                </c:pt>
                <c:pt idx="18">
                  <c:v>104.7</c:v>
                </c:pt>
                <c:pt idx="19">
                  <c:v>104.4</c:v>
                </c:pt>
                <c:pt idx="20">
                  <c:v>104.6</c:v>
                </c:pt>
                <c:pt idx="21">
                  <c:v>101.8</c:v>
                </c:pt>
                <c:pt idx="22">
                  <c:v>105.5</c:v>
                </c:pt>
                <c:pt idx="23">
                  <c:v>104.4</c:v>
                </c:pt>
                <c:pt idx="24">
                  <c:v>74.8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8-EE4C-8891-54E5D504E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7757631"/>
        <c:axId val="537759263"/>
      </c:barChart>
      <c:catAx>
        <c:axId val="537757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759263"/>
        <c:crosses val="autoZero"/>
        <c:auto val="1"/>
        <c:lblAlgn val="ctr"/>
        <c:lblOffset val="100"/>
        <c:noMultiLvlLbl val="0"/>
      </c:catAx>
      <c:valAx>
        <c:axId val="537759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757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3806053437279486E-2"/>
          <c:y val="0"/>
          <c:w val="0.93238789312544101"/>
          <c:h val="0.900502608931304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17DC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B43-4C82-8AE3-F7493C320C70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B43-4C82-8AE3-F7493C320C70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B43-4C82-8AE3-F7493C320C7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B43-4C82-8AE3-F7493C320C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'ITALIAc2c&amp;CCON'!$A$3:$A$6</c:f>
              <c:strCache>
                <c:ptCount val="4"/>
                <c:pt idx="0">
                  <c:v>DSO</c:v>
                </c:pt>
                <c:pt idx="1">
                  <c:v>DIH</c:v>
                </c:pt>
                <c:pt idx="2">
                  <c:v>DPO</c:v>
                </c:pt>
                <c:pt idx="3">
                  <c:v>C2C</c:v>
                </c:pt>
              </c:strCache>
            </c:strRef>
          </c:cat>
          <c:val>
            <c:numRef>
              <c:f>'ITALIAc2c&amp;CCON'!$B$3:$B$6</c:f>
              <c:numCache>
                <c:formatCode>0</c:formatCode>
                <c:ptCount val="4"/>
                <c:pt idx="0">
                  <c:v>74.726491283214884</c:v>
                </c:pt>
                <c:pt idx="1">
                  <c:v>74.726491283214884</c:v>
                </c:pt>
                <c:pt idx="2">
                  <c:v>28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43-4C82-8AE3-F7493C320C70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B43-4C82-8AE3-F7493C320C70}"/>
              </c:ext>
            </c:extLst>
          </c:dPt>
          <c:dPt>
            <c:idx val="1"/>
            <c:invertIfNegative val="0"/>
            <c:bubble3D val="0"/>
            <c:spPr>
              <a:solidFill>
                <a:srgbClr val="017DC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B43-4C82-8AE3-F7493C320C70}"/>
              </c:ext>
            </c:extLst>
          </c:dPt>
          <c:dPt>
            <c:idx val="2"/>
            <c:invertIfNegative val="0"/>
            <c:bubble3D val="0"/>
            <c:spPr>
              <a:solidFill>
                <a:srgbClr val="FF655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B43-4C82-8AE3-F7493C320C70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B43-4C82-8AE3-F7493C320C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'ITALIAc2c&amp;CCON'!$A$3:$A$6</c:f>
              <c:strCache>
                <c:ptCount val="4"/>
                <c:pt idx="0">
                  <c:v>DSO</c:v>
                </c:pt>
                <c:pt idx="1">
                  <c:v>DIH</c:v>
                </c:pt>
                <c:pt idx="2">
                  <c:v>DPO</c:v>
                </c:pt>
                <c:pt idx="3">
                  <c:v>C2C</c:v>
                </c:pt>
              </c:strCache>
            </c:strRef>
          </c:cat>
          <c:val>
            <c:numRef>
              <c:f>'ITALIAc2c&amp;CCON'!$C$3:$C$6</c:f>
              <c:numCache>
                <c:formatCode>0</c:formatCode>
                <c:ptCount val="4"/>
                <c:pt idx="0">
                  <c:v>43.940137935042124</c:v>
                </c:pt>
                <c:pt idx="1">
                  <c:v>43.940137935042124</c:v>
                </c:pt>
                <c:pt idx="2">
                  <c:v>91.185990824747833</c:v>
                </c:pt>
                <c:pt idx="3">
                  <c:v>91.185990824747833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B43-4C82-8AE3-F7493C320C7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82706863"/>
        <c:axId val="382703119"/>
      </c:barChart>
      <c:catAx>
        <c:axId val="382706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382703119"/>
        <c:crosses val="autoZero"/>
        <c:auto val="1"/>
        <c:lblAlgn val="ctr"/>
        <c:lblOffset val="100"/>
        <c:noMultiLvlLbl val="0"/>
      </c:catAx>
      <c:valAx>
        <c:axId val="382703119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it-IT">
                    <a:latin typeface="Trebuchet MS" panose="020B0603020202020204" pitchFamily="34" charset="0"/>
                  </a:rPr>
                  <a:t>GIORNI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crossAx val="38270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Montserrat" panose="00000500000000000000" pitchFamily="2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3806011251561921E-2"/>
          <c:y val="0"/>
          <c:w val="0.93238789312544101"/>
          <c:h val="0.9185161895533312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17DC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C8C-40C8-9C8F-35924D4A3BB6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C8C-40C8-9C8F-35924D4A3BB6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C8C-40C8-9C8F-35924D4A3BB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C8C-40C8-9C8F-35924D4A3BB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C8C-40C8-9C8F-35924D4A3B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'ITALIAc2c&amp;CCON'!$H$3:$H$7</c:f>
              <c:strCache>
                <c:ptCount val="5"/>
                <c:pt idx="0">
                  <c:v>Crediti</c:v>
                </c:pt>
                <c:pt idx="1">
                  <c:v>Rimanenze</c:v>
                </c:pt>
                <c:pt idx="2">
                  <c:v>Acconti</c:v>
                </c:pt>
                <c:pt idx="3">
                  <c:v>Debiti</c:v>
                </c:pt>
                <c:pt idx="4">
                  <c:v>CCON</c:v>
                </c:pt>
              </c:strCache>
            </c:strRef>
          </c:cat>
          <c:val>
            <c:numRef>
              <c:f>'ITALIAc2c&amp;CCON'!$I$3:$I$7</c:f>
              <c:numCache>
                <c:formatCode>0</c:formatCode>
                <c:ptCount val="5"/>
                <c:pt idx="0">
                  <c:v>482.66449138600001</c:v>
                </c:pt>
                <c:pt idx="1">
                  <c:v>482.66449138600001</c:v>
                </c:pt>
                <c:pt idx="2">
                  <c:v>773.28439800500007</c:v>
                </c:pt>
                <c:pt idx="3">
                  <c:v>321</c:v>
                </c:pt>
                <c:pt idx="4">
                  <c:v>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C8C-40C8-9C8F-35924D4A3BB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8C-40C8-9C8F-35924D4A3BB6}"/>
              </c:ext>
            </c:extLst>
          </c:dPt>
          <c:dPt>
            <c:idx val="1"/>
            <c:invertIfNegative val="0"/>
            <c:bubble3D val="0"/>
            <c:spPr>
              <a:solidFill>
                <a:srgbClr val="017DC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C8C-40C8-9C8F-35924D4A3BB6}"/>
              </c:ext>
            </c:extLst>
          </c:dPt>
          <c:dPt>
            <c:idx val="2"/>
            <c:invertIfNegative val="0"/>
            <c:bubble3D val="0"/>
            <c:spPr>
              <a:solidFill>
                <a:srgbClr val="FF655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C8C-40C8-9C8F-35924D4A3BB6}"/>
              </c:ext>
            </c:extLst>
          </c:dPt>
          <c:dPt>
            <c:idx val="3"/>
            <c:invertIfNegative val="0"/>
            <c:bubble3D val="0"/>
            <c:spPr>
              <a:solidFill>
                <a:srgbClr val="FF655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FC8C-40C8-9C8F-35924D4A3BB6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C8C-40C8-9C8F-35924D4A3BB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lt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'ITALIAc2c&amp;CCON'!$H$3:$H$7</c:f>
              <c:strCache>
                <c:ptCount val="5"/>
                <c:pt idx="0">
                  <c:v>Crediti</c:v>
                </c:pt>
                <c:pt idx="1">
                  <c:v>Rimanenze</c:v>
                </c:pt>
                <c:pt idx="2">
                  <c:v>Acconti</c:v>
                </c:pt>
                <c:pt idx="3">
                  <c:v>Debiti</c:v>
                </c:pt>
                <c:pt idx="4">
                  <c:v>CCON</c:v>
                </c:pt>
              </c:strCache>
            </c:strRef>
          </c:cat>
          <c:val>
            <c:numRef>
              <c:f>'ITALIAc2c&amp;CCON'!$J$3:$J$7</c:f>
              <c:numCache>
                <c:formatCode>0</c:formatCode>
                <c:ptCount val="5"/>
                <c:pt idx="0">
                  <c:v>353.928663653</c:v>
                </c:pt>
                <c:pt idx="1">
                  <c:v>353.928663653</c:v>
                </c:pt>
                <c:pt idx="2">
                  <c:v>63.308757034000003</c:v>
                </c:pt>
                <c:pt idx="3">
                  <c:v>452.94760756099998</c:v>
                </c:pt>
                <c:pt idx="4">
                  <c:v>516.25636459500004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C8C-40C8-9C8F-35924D4A3BB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82706863"/>
        <c:axId val="382703119"/>
      </c:barChart>
      <c:catAx>
        <c:axId val="382706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382703119"/>
        <c:crosses val="autoZero"/>
        <c:auto val="1"/>
        <c:lblAlgn val="ctr"/>
        <c:lblOffset val="100"/>
        <c:noMultiLvlLbl val="0"/>
      </c:catAx>
      <c:valAx>
        <c:axId val="382703119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it-IT" sz="1050">
                    <a:latin typeface="Trebuchet MS" panose="020B0603020202020204" pitchFamily="34" charset="0"/>
                  </a:rPr>
                  <a:t>MILIARDI DI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crossAx val="382706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ontserrat" panose="00000500000000000000" pitchFamily="2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Grandissime</c:v>
                </c:pt>
              </c:strCache>
            </c:strRef>
          </c:tx>
          <c:spPr>
            <a:solidFill>
              <a:srgbClr val="002E5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DSO</c:v>
                </c:pt>
                <c:pt idx="1">
                  <c:v>DIH</c:v>
                </c:pt>
                <c:pt idx="2">
                  <c:v>DPO</c:v>
                </c:pt>
                <c:pt idx="3">
                  <c:v>C2C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52</c:v>
                </c:pt>
                <c:pt idx="1">
                  <c:v>24</c:v>
                </c:pt>
                <c:pt idx="2">
                  <c:v>85</c:v>
                </c:pt>
                <c:pt idx="3">
                  <c:v>-8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93-4229-BC9E-1434AE602DF2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Grandi</c:v>
                </c:pt>
              </c:strCache>
            </c:strRef>
          </c:tx>
          <c:spPr>
            <a:solidFill>
              <a:srgbClr val="017DC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DSO</c:v>
                </c:pt>
                <c:pt idx="1">
                  <c:v>DIH</c:v>
                </c:pt>
                <c:pt idx="2">
                  <c:v>DPO</c:v>
                </c:pt>
                <c:pt idx="3">
                  <c:v>C2C</c:v>
                </c:pt>
              </c:strCache>
            </c:strRef>
          </c:cat>
          <c:val>
            <c:numRef>
              <c:f>Foglio1!$C$2:$C$5</c:f>
              <c:numCache>
                <c:formatCode>General</c:formatCode>
                <c:ptCount val="4"/>
                <c:pt idx="0">
                  <c:v>75</c:v>
                </c:pt>
                <c:pt idx="1">
                  <c:v>49</c:v>
                </c:pt>
                <c:pt idx="2">
                  <c:v>85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93-4229-BC9E-1434AE602DF2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Medie</c:v>
                </c:pt>
              </c:strCache>
            </c:strRef>
          </c:tx>
          <c:spPr>
            <a:solidFill>
              <a:srgbClr val="00BBE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DSO</c:v>
                </c:pt>
                <c:pt idx="1">
                  <c:v>DIH</c:v>
                </c:pt>
                <c:pt idx="2">
                  <c:v>DPO</c:v>
                </c:pt>
                <c:pt idx="3">
                  <c:v>C2C</c:v>
                </c:pt>
              </c:strCache>
            </c:strRef>
          </c:cat>
          <c:val>
            <c:numRef>
              <c:f>Foglio1!$D$2:$D$5</c:f>
              <c:numCache>
                <c:formatCode>General</c:formatCode>
                <c:ptCount val="4"/>
                <c:pt idx="0">
                  <c:v>94</c:v>
                </c:pt>
                <c:pt idx="1">
                  <c:v>58</c:v>
                </c:pt>
                <c:pt idx="2">
                  <c:v>97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93-4229-BC9E-1434AE602DF2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Piccole</c:v>
                </c:pt>
              </c:strCache>
            </c:strRef>
          </c:tx>
          <c:spPr>
            <a:solidFill>
              <a:srgbClr val="92E6F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Foglio1!$A$2:$A$5</c:f>
              <c:strCache>
                <c:ptCount val="4"/>
                <c:pt idx="0">
                  <c:v>DSO</c:v>
                </c:pt>
                <c:pt idx="1">
                  <c:v>DIH</c:v>
                </c:pt>
                <c:pt idx="2">
                  <c:v>DPO</c:v>
                </c:pt>
                <c:pt idx="3">
                  <c:v>C2C</c:v>
                </c:pt>
              </c:strCache>
            </c:strRef>
          </c:cat>
          <c:val>
            <c:numRef>
              <c:f>Foglio1!$E$2:$E$5</c:f>
              <c:numCache>
                <c:formatCode>General</c:formatCode>
                <c:ptCount val="4"/>
                <c:pt idx="0">
                  <c:v>106</c:v>
                </c:pt>
                <c:pt idx="1">
                  <c:v>63</c:v>
                </c:pt>
                <c:pt idx="2">
                  <c:v>113</c:v>
                </c:pt>
                <c:pt idx="3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93-4229-BC9E-1434AE602D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83855952"/>
        <c:axId val="1083856784"/>
      </c:barChart>
      <c:catAx>
        <c:axId val="1083855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1083856784"/>
        <c:crosses val="autoZero"/>
        <c:auto val="1"/>
        <c:lblAlgn val="ctr"/>
        <c:lblOffset val="100"/>
        <c:noMultiLvlLbl val="0"/>
      </c:catAx>
      <c:valAx>
        <c:axId val="1083856784"/>
        <c:scaling>
          <c:orientation val="minMax"/>
          <c:min val="-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r>
                  <a:rPr lang="it-IT" sz="1600"/>
                  <a:t>GIORNI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en-US"/>
          </a:p>
        </c:txPr>
        <c:crossAx val="108385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002060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image" Target="../media/image28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960C90-C230-294B-A9F8-6DAB3E5B560D}" type="doc">
      <dgm:prSet loTypeId="urn:microsoft.com/office/officeart/2005/8/layout/venn2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0731B9A-00DF-BF4E-84E1-D723C4EFCF43}">
      <dgm:prSet phldrT="[Testo]"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Soddisfare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i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fabbisogni</a:t>
          </a:r>
          <a:r>
            <a:rPr lang="en-US" sz="1600" dirty="0">
              <a:solidFill>
                <a:schemeClr val="tx1"/>
              </a:solidFill>
            </a:rPr>
            <a:t> (tempi e </a:t>
          </a:r>
          <a:r>
            <a:rPr lang="en-US" sz="1600" dirty="0" err="1">
              <a:solidFill>
                <a:schemeClr val="tx1"/>
              </a:solidFill>
            </a:rPr>
            <a:t>requisiti</a:t>
          </a:r>
          <a:r>
            <a:rPr lang="en-US" sz="1600" dirty="0">
              <a:solidFill>
                <a:schemeClr val="tx1"/>
              </a:solidFill>
            </a:rPr>
            <a:t>)</a:t>
          </a:r>
        </a:p>
      </dgm:t>
    </dgm:pt>
    <dgm:pt modelId="{F7699D7E-BBB5-234A-A8B3-1F38439DAB8A}" type="parTrans" cxnId="{36B32C3C-0AD7-F94F-9D09-06683F28980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FD09A2A6-565E-0E43-B53E-993114544EB5}" type="sibTrans" cxnId="{36B32C3C-0AD7-F94F-9D09-06683F28980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97E6E717-5F35-864A-BD00-4AB34A10909A}">
      <dgm:prSet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Ridurre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i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rischi</a:t>
          </a:r>
          <a:r>
            <a:rPr lang="en-US" sz="1600" dirty="0">
              <a:solidFill>
                <a:schemeClr val="tx1"/>
              </a:solidFill>
            </a:rPr>
            <a:t> e </a:t>
          </a:r>
          <a:r>
            <a:rPr lang="en-US" sz="1600" dirty="0" err="1">
              <a:solidFill>
                <a:schemeClr val="tx1"/>
              </a:solidFill>
            </a:rPr>
            <a:t>migliorare</a:t>
          </a:r>
          <a:r>
            <a:rPr lang="en-US" sz="1600" dirty="0">
              <a:solidFill>
                <a:schemeClr val="tx1"/>
              </a:solidFill>
            </a:rPr>
            <a:t> le </a:t>
          </a:r>
          <a:r>
            <a:rPr lang="en-US" sz="1600" dirty="0" err="1">
              <a:solidFill>
                <a:schemeClr val="tx1"/>
              </a:solidFill>
            </a:rPr>
            <a:t>relazioni</a:t>
          </a:r>
          <a:endParaRPr lang="en-US" sz="1600" dirty="0">
            <a:solidFill>
              <a:schemeClr val="tx1"/>
            </a:solidFill>
          </a:endParaRPr>
        </a:p>
      </dgm:t>
    </dgm:pt>
    <dgm:pt modelId="{1232CF68-0DFA-5644-A935-310C1E97EE7E}" type="parTrans" cxnId="{DF2584D2-5849-AB4A-82D7-0553292FEECF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C4CAA8B4-7BDE-4F46-A126-5CC2B9F203F0}" type="sibTrans" cxnId="{DF2584D2-5849-AB4A-82D7-0553292FEECF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8C22CAA-7BC7-7B47-B478-82AE352076B3}">
      <dgm:prSet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Migliorare</a:t>
          </a:r>
          <a:r>
            <a:rPr lang="en-US" sz="1600" dirty="0">
              <a:solidFill>
                <a:schemeClr val="tx1"/>
              </a:solidFill>
            </a:rPr>
            <a:t> la </a:t>
          </a:r>
          <a:r>
            <a:rPr lang="en-US" sz="1600" dirty="0" err="1">
              <a:solidFill>
                <a:schemeClr val="tx1"/>
              </a:solidFill>
            </a:rPr>
            <a:t>qualità</a:t>
          </a:r>
          <a:r>
            <a:rPr lang="en-US" sz="1600" dirty="0">
              <a:solidFill>
                <a:schemeClr val="tx1"/>
              </a:solidFill>
            </a:rPr>
            <a:t> e la </a:t>
          </a:r>
          <a:r>
            <a:rPr lang="en-US" sz="1600" dirty="0" err="1">
              <a:solidFill>
                <a:schemeClr val="tx1"/>
              </a:solidFill>
            </a:rPr>
            <a:t>reputazione</a:t>
          </a:r>
          <a:endParaRPr lang="en-US" sz="1600" dirty="0">
            <a:solidFill>
              <a:schemeClr val="tx1"/>
            </a:solidFill>
          </a:endParaRPr>
        </a:p>
      </dgm:t>
    </dgm:pt>
    <dgm:pt modelId="{217B8A2C-9F21-8E48-AE53-E92AD13849C4}" type="parTrans" cxnId="{14867F1C-76CE-2645-A98D-0245DA07A84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82551807-EE2E-EC4C-A90E-39653D9F6C93}" type="sibTrans" cxnId="{14867F1C-76CE-2645-A98D-0245DA07A84D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CD92354-291C-FC40-B262-0FA64B6A9F3B}">
      <dgm:prSet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Contribuire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all’innovazione</a:t>
          </a:r>
          <a:endParaRPr lang="en-US" sz="1600" dirty="0">
            <a:solidFill>
              <a:schemeClr val="tx1"/>
            </a:solidFill>
          </a:endParaRPr>
        </a:p>
      </dgm:t>
    </dgm:pt>
    <dgm:pt modelId="{AF7B69E1-E45E-734E-BF7C-42F4CA5D13EE}" type="parTrans" cxnId="{1359046C-DF06-FA4F-9E17-65746BE3AB5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605D920-5157-1C44-A845-25914D360B5C}" type="sibTrans" cxnId="{1359046C-DF06-FA4F-9E17-65746BE3AB5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B082B11-2958-704B-86FB-825F26B9AA5F}">
      <dgm:prSet custT="1"/>
      <dgm:spPr/>
      <dgm:t>
        <a:bodyPr/>
        <a:lstStyle/>
        <a:p>
          <a:r>
            <a:rPr lang="en-US" sz="1600" dirty="0" err="1">
              <a:solidFill>
                <a:schemeClr val="tx1"/>
              </a:solidFill>
            </a:rPr>
            <a:t>Impatto</a:t>
          </a:r>
          <a:r>
            <a:rPr lang="en-US" sz="1600" dirty="0">
              <a:solidFill>
                <a:schemeClr val="tx1"/>
              </a:solidFill>
            </a:rPr>
            <a:t> </a:t>
          </a:r>
          <a:r>
            <a:rPr lang="en-US" sz="1600" dirty="0" err="1">
              <a:solidFill>
                <a:schemeClr val="tx1"/>
              </a:solidFill>
            </a:rPr>
            <a:t>economico</a:t>
          </a:r>
          <a:r>
            <a:rPr lang="en-US" sz="1600" dirty="0">
              <a:solidFill>
                <a:schemeClr val="tx1"/>
              </a:solidFill>
            </a:rPr>
            <a:t> e </a:t>
          </a:r>
          <a:r>
            <a:rPr lang="en-US" sz="1600" dirty="0" err="1">
              <a:solidFill>
                <a:schemeClr val="tx1"/>
              </a:solidFill>
            </a:rPr>
            <a:t>finanziario</a:t>
          </a:r>
          <a:endParaRPr lang="en-US" sz="1600" dirty="0">
            <a:solidFill>
              <a:schemeClr val="tx1"/>
            </a:solidFill>
          </a:endParaRPr>
        </a:p>
      </dgm:t>
    </dgm:pt>
    <dgm:pt modelId="{C1E08085-8BAE-2E46-B8B1-5B6BBCBA52A4}" type="parTrans" cxnId="{FC6AD063-11E9-B34F-A40A-46F7F221222C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534AD699-3B84-1F4D-B53F-04D5C25F0B59}" type="sibTrans" cxnId="{FC6AD063-11E9-B34F-A40A-46F7F221222C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EF575295-A433-4A4E-984D-DA04D336AF82}" type="pres">
      <dgm:prSet presAssocID="{62960C90-C230-294B-A9F8-6DAB3E5B560D}" presName="Name0" presStyleCnt="0">
        <dgm:presLayoutVars>
          <dgm:chMax val="7"/>
          <dgm:resizeHandles val="exact"/>
        </dgm:presLayoutVars>
      </dgm:prSet>
      <dgm:spPr/>
    </dgm:pt>
    <dgm:pt modelId="{5BCED5E7-D1DF-214F-9FE2-C9FAECA58CF1}" type="pres">
      <dgm:prSet presAssocID="{62960C90-C230-294B-A9F8-6DAB3E5B560D}" presName="comp1" presStyleCnt="0"/>
      <dgm:spPr/>
    </dgm:pt>
    <dgm:pt modelId="{A6433563-16BB-8344-866B-0468F77D274A}" type="pres">
      <dgm:prSet presAssocID="{62960C90-C230-294B-A9F8-6DAB3E5B560D}" presName="circle1" presStyleLbl="node1" presStyleIdx="0" presStyleCnt="5"/>
      <dgm:spPr/>
    </dgm:pt>
    <dgm:pt modelId="{956803FD-E2CF-984D-8A11-AF2E215F0478}" type="pres">
      <dgm:prSet presAssocID="{62960C90-C230-294B-A9F8-6DAB3E5B560D}" presName="c1text" presStyleLbl="node1" presStyleIdx="0" presStyleCnt="5">
        <dgm:presLayoutVars>
          <dgm:bulletEnabled val="1"/>
        </dgm:presLayoutVars>
      </dgm:prSet>
      <dgm:spPr/>
    </dgm:pt>
    <dgm:pt modelId="{9D6045D2-172F-9349-A130-44404426F673}" type="pres">
      <dgm:prSet presAssocID="{62960C90-C230-294B-A9F8-6DAB3E5B560D}" presName="comp2" presStyleCnt="0"/>
      <dgm:spPr/>
    </dgm:pt>
    <dgm:pt modelId="{3A783B77-2C4F-304C-945B-B59EF31FE60B}" type="pres">
      <dgm:prSet presAssocID="{62960C90-C230-294B-A9F8-6DAB3E5B560D}" presName="circle2" presStyleLbl="node1" presStyleIdx="1" presStyleCnt="5"/>
      <dgm:spPr/>
    </dgm:pt>
    <dgm:pt modelId="{99774FDC-40EE-394C-ABD5-98BA3E543483}" type="pres">
      <dgm:prSet presAssocID="{62960C90-C230-294B-A9F8-6DAB3E5B560D}" presName="c2text" presStyleLbl="node1" presStyleIdx="1" presStyleCnt="5">
        <dgm:presLayoutVars>
          <dgm:bulletEnabled val="1"/>
        </dgm:presLayoutVars>
      </dgm:prSet>
      <dgm:spPr/>
    </dgm:pt>
    <dgm:pt modelId="{BCCAC542-327F-2041-ACD2-EAA9AF3FA4D7}" type="pres">
      <dgm:prSet presAssocID="{62960C90-C230-294B-A9F8-6DAB3E5B560D}" presName="comp3" presStyleCnt="0"/>
      <dgm:spPr/>
    </dgm:pt>
    <dgm:pt modelId="{7F97E43F-430B-734E-BFB4-A5FCEB45DD14}" type="pres">
      <dgm:prSet presAssocID="{62960C90-C230-294B-A9F8-6DAB3E5B560D}" presName="circle3" presStyleLbl="node1" presStyleIdx="2" presStyleCnt="5"/>
      <dgm:spPr/>
    </dgm:pt>
    <dgm:pt modelId="{7FB49362-4CB3-1B41-BCFC-5E0459089877}" type="pres">
      <dgm:prSet presAssocID="{62960C90-C230-294B-A9F8-6DAB3E5B560D}" presName="c3text" presStyleLbl="node1" presStyleIdx="2" presStyleCnt="5">
        <dgm:presLayoutVars>
          <dgm:bulletEnabled val="1"/>
        </dgm:presLayoutVars>
      </dgm:prSet>
      <dgm:spPr/>
    </dgm:pt>
    <dgm:pt modelId="{A89EF93A-97C2-DD41-9E62-85BD7D2F2C5F}" type="pres">
      <dgm:prSet presAssocID="{62960C90-C230-294B-A9F8-6DAB3E5B560D}" presName="comp4" presStyleCnt="0"/>
      <dgm:spPr/>
    </dgm:pt>
    <dgm:pt modelId="{8E7BA399-AA2E-1E4D-A35A-D97ED4516978}" type="pres">
      <dgm:prSet presAssocID="{62960C90-C230-294B-A9F8-6DAB3E5B560D}" presName="circle4" presStyleLbl="node1" presStyleIdx="3" presStyleCnt="5"/>
      <dgm:spPr/>
    </dgm:pt>
    <dgm:pt modelId="{31725D55-30DD-B04B-BB1A-F870843C6F0A}" type="pres">
      <dgm:prSet presAssocID="{62960C90-C230-294B-A9F8-6DAB3E5B560D}" presName="c4text" presStyleLbl="node1" presStyleIdx="3" presStyleCnt="5">
        <dgm:presLayoutVars>
          <dgm:bulletEnabled val="1"/>
        </dgm:presLayoutVars>
      </dgm:prSet>
      <dgm:spPr/>
    </dgm:pt>
    <dgm:pt modelId="{31030695-68FA-2342-9071-F4818E63A733}" type="pres">
      <dgm:prSet presAssocID="{62960C90-C230-294B-A9F8-6DAB3E5B560D}" presName="comp5" presStyleCnt="0"/>
      <dgm:spPr/>
    </dgm:pt>
    <dgm:pt modelId="{DAD0CB1C-60FB-C44F-A038-8B271A1EA5A4}" type="pres">
      <dgm:prSet presAssocID="{62960C90-C230-294B-A9F8-6DAB3E5B560D}" presName="circle5" presStyleLbl="node1" presStyleIdx="4" presStyleCnt="5" custScaleX="89988" custScaleY="91391" custLinFactNeighborY="5043"/>
      <dgm:spPr/>
    </dgm:pt>
    <dgm:pt modelId="{2DE667D8-CA33-ED42-9CBA-F7B683D3943E}" type="pres">
      <dgm:prSet presAssocID="{62960C90-C230-294B-A9F8-6DAB3E5B560D}" presName="c5text" presStyleLbl="node1" presStyleIdx="4" presStyleCnt="5">
        <dgm:presLayoutVars>
          <dgm:bulletEnabled val="1"/>
        </dgm:presLayoutVars>
      </dgm:prSet>
      <dgm:spPr/>
    </dgm:pt>
  </dgm:ptLst>
  <dgm:cxnLst>
    <dgm:cxn modelId="{4F2A6F02-1D1B-664F-9A42-1D8828789970}" type="presOf" srcId="{60731B9A-00DF-BF4E-84E1-D723C4EFCF43}" destId="{DAD0CB1C-60FB-C44F-A038-8B271A1EA5A4}" srcOrd="0" destOrd="0" presId="urn:microsoft.com/office/officeart/2005/8/layout/venn2"/>
    <dgm:cxn modelId="{14867F1C-76CE-2645-A98D-0245DA07A84D}" srcId="{62960C90-C230-294B-A9F8-6DAB3E5B560D}" destId="{B8C22CAA-7BC7-7B47-B478-82AE352076B3}" srcOrd="2" destOrd="0" parTransId="{217B8A2C-9F21-8E48-AE53-E92AD13849C4}" sibTransId="{82551807-EE2E-EC4C-A90E-39653D9F6C93}"/>
    <dgm:cxn modelId="{36B32C3C-0AD7-F94F-9D09-06683F289802}" srcId="{62960C90-C230-294B-A9F8-6DAB3E5B560D}" destId="{60731B9A-00DF-BF4E-84E1-D723C4EFCF43}" srcOrd="4" destOrd="0" parTransId="{F7699D7E-BBB5-234A-A8B3-1F38439DAB8A}" sibTransId="{FD09A2A6-565E-0E43-B53E-993114544EB5}"/>
    <dgm:cxn modelId="{B527FA61-B7DC-1E46-B795-49845620DAAE}" type="presOf" srcId="{BB082B11-2958-704B-86FB-825F26B9AA5F}" destId="{31725D55-30DD-B04B-BB1A-F870843C6F0A}" srcOrd="1" destOrd="0" presId="urn:microsoft.com/office/officeart/2005/8/layout/venn2"/>
    <dgm:cxn modelId="{FC6AD063-11E9-B34F-A40A-46F7F221222C}" srcId="{62960C90-C230-294B-A9F8-6DAB3E5B560D}" destId="{BB082B11-2958-704B-86FB-825F26B9AA5F}" srcOrd="3" destOrd="0" parTransId="{C1E08085-8BAE-2E46-B8B1-5B6BBCBA52A4}" sibTransId="{534AD699-3B84-1F4D-B53F-04D5C25F0B59}"/>
    <dgm:cxn modelId="{CA17604B-FF9E-F440-95CE-FAF63F78CE3E}" type="presOf" srcId="{4CD92354-291C-FC40-B262-0FA64B6A9F3B}" destId="{956803FD-E2CF-984D-8A11-AF2E215F0478}" srcOrd="1" destOrd="0" presId="urn:microsoft.com/office/officeart/2005/8/layout/venn2"/>
    <dgm:cxn modelId="{1359046C-DF06-FA4F-9E17-65746BE3AB5A}" srcId="{62960C90-C230-294B-A9F8-6DAB3E5B560D}" destId="{4CD92354-291C-FC40-B262-0FA64B6A9F3B}" srcOrd="0" destOrd="0" parTransId="{AF7B69E1-E45E-734E-BF7C-42F4CA5D13EE}" sibTransId="{2605D920-5157-1C44-A845-25914D360B5C}"/>
    <dgm:cxn modelId="{6846BC75-490E-4841-A898-82BC096FE835}" type="presOf" srcId="{BB082B11-2958-704B-86FB-825F26B9AA5F}" destId="{8E7BA399-AA2E-1E4D-A35A-D97ED4516978}" srcOrd="0" destOrd="0" presId="urn:microsoft.com/office/officeart/2005/8/layout/venn2"/>
    <dgm:cxn modelId="{660AC576-CEAA-7B4C-8E4C-E7EFF47C00B9}" type="presOf" srcId="{97E6E717-5F35-864A-BD00-4AB34A10909A}" destId="{3A783B77-2C4F-304C-945B-B59EF31FE60B}" srcOrd="0" destOrd="0" presId="urn:microsoft.com/office/officeart/2005/8/layout/venn2"/>
    <dgm:cxn modelId="{C75B9E8A-028F-AF43-843F-CF847359A2D8}" type="presOf" srcId="{60731B9A-00DF-BF4E-84E1-D723C4EFCF43}" destId="{2DE667D8-CA33-ED42-9CBA-F7B683D3943E}" srcOrd="1" destOrd="0" presId="urn:microsoft.com/office/officeart/2005/8/layout/venn2"/>
    <dgm:cxn modelId="{3483B3C4-72A3-3743-B9CC-0F688CD3A816}" type="presOf" srcId="{B8C22CAA-7BC7-7B47-B478-82AE352076B3}" destId="{7F97E43F-430B-734E-BFB4-A5FCEB45DD14}" srcOrd="0" destOrd="0" presId="urn:microsoft.com/office/officeart/2005/8/layout/venn2"/>
    <dgm:cxn modelId="{E4FDE5CB-7691-8043-A9B5-7225E2D22E2A}" type="presOf" srcId="{B8C22CAA-7BC7-7B47-B478-82AE352076B3}" destId="{7FB49362-4CB3-1B41-BCFC-5E0459089877}" srcOrd="1" destOrd="0" presId="urn:microsoft.com/office/officeart/2005/8/layout/venn2"/>
    <dgm:cxn modelId="{DF2584D2-5849-AB4A-82D7-0553292FEECF}" srcId="{62960C90-C230-294B-A9F8-6DAB3E5B560D}" destId="{97E6E717-5F35-864A-BD00-4AB34A10909A}" srcOrd="1" destOrd="0" parTransId="{1232CF68-0DFA-5644-A935-310C1E97EE7E}" sibTransId="{C4CAA8B4-7BDE-4F46-A126-5CC2B9F203F0}"/>
    <dgm:cxn modelId="{6E619AED-D8D7-BE46-BBC6-D32352E75CE3}" type="presOf" srcId="{62960C90-C230-294B-A9F8-6DAB3E5B560D}" destId="{EF575295-A433-4A4E-984D-DA04D336AF82}" srcOrd="0" destOrd="0" presId="urn:microsoft.com/office/officeart/2005/8/layout/venn2"/>
    <dgm:cxn modelId="{106596EE-8C8B-A143-A249-8C980770EF7C}" type="presOf" srcId="{4CD92354-291C-FC40-B262-0FA64B6A9F3B}" destId="{A6433563-16BB-8344-866B-0468F77D274A}" srcOrd="0" destOrd="0" presId="urn:microsoft.com/office/officeart/2005/8/layout/venn2"/>
    <dgm:cxn modelId="{2EC637F3-5AC4-A341-A5CF-996379DC7F8C}" type="presOf" srcId="{97E6E717-5F35-864A-BD00-4AB34A10909A}" destId="{99774FDC-40EE-394C-ABD5-98BA3E543483}" srcOrd="1" destOrd="0" presId="urn:microsoft.com/office/officeart/2005/8/layout/venn2"/>
    <dgm:cxn modelId="{F406541A-D2C1-9F4F-810A-EB6E115CA752}" type="presParOf" srcId="{EF575295-A433-4A4E-984D-DA04D336AF82}" destId="{5BCED5E7-D1DF-214F-9FE2-C9FAECA58CF1}" srcOrd="0" destOrd="0" presId="urn:microsoft.com/office/officeart/2005/8/layout/venn2"/>
    <dgm:cxn modelId="{6BBA01CF-71FB-E044-9317-41626ABE4863}" type="presParOf" srcId="{5BCED5E7-D1DF-214F-9FE2-C9FAECA58CF1}" destId="{A6433563-16BB-8344-866B-0468F77D274A}" srcOrd="0" destOrd="0" presId="urn:microsoft.com/office/officeart/2005/8/layout/venn2"/>
    <dgm:cxn modelId="{AE2E634D-AC73-9D4A-9162-6D25B497B03A}" type="presParOf" srcId="{5BCED5E7-D1DF-214F-9FE2-C9FAECA58CF1}" destId="{956803FD-E2CF-984D-8A11-AF2E215F0478}" srcOrd="1" destOrd="0" presId="urn:microsoft.com/office/officeart/2005/8/layout/venn2"/>
    <dgm:cxn modelId="{B169F577-4692-5A4A-95D4-B7DC517BA2E2}" type="presParOf" srcId="{EF575295-A433-4A4E-984D-DA04D336AF82}" destId="{9D6045D2-172F-9349-A130-44404426F673}" srcOrd="1" destOrd="0" presId="urn:microsoft.com/office/officeart/2005/8/layout/venn2"/>
    <dgm:cxn modelId="{B79EA0BF-877D-C34C-82B0-4FD456096C4F}" type="presParOf" srcId="{9D6045D2-172F-9349-A130-44404426F673}" destId="{3A783B77-2C4F-304C-945B-B59EF31FE60B}" srcOrd="0" destOrd="0" presId="urn:microsoft.com/office/officeart/2005/8/layout/venn2"/>
    <dgm:cxn modelId="{2B062B61-1316-9746-81DC-CB587F89D4D5}" type="presParOf" srcId="{9D6045D2-172F-9349-A130-44404426F673}" destId="{99774FDC-40EE-394C-ABD5-98BA3E543483}" srcOrd="1" destOrd="0" presId="urn:microsoft.com/office/officeart/2005/8/layout/venn2"/>
    <dgm:cxn modelId="{5378E208-6584-5043-8CCC-BFDE2E14C856}" type="presParOf" srcId="{EF575295-A433-4A4E-984D-DA04D336AF82}" destId="{BCCAC542-327F-2041-ACD2-EAA9AF3FA4D7}" srcOrd="2" destOrd="0" presId="urn:microsoft.com/office/officeart/2005/8/layout/venn2"/>
    <dgm:cxn modelId="{48F5B7FE-F083-2148-B739-9305E83ACA3E}" type="presParOf" srcId="{BCCAC542-327F-2041-ACD2-EAA9AF3FA4D7}" destId="{7F97E43F-430B-734E-BFB4-A5FCEB45DD14}" srcOrd="0" destOrd="0" presId="urn:microsoft.com/office/officeart/2005/8/layout/venn2"/>
    <dgm:cxn modelId="{5AC12B43-7380-6948-9055-1BB2255A55CF}" type="presParOf" srcId="{BCCAC542-327F-2041-ACD2-EAA9AF3FA4D7}" destId="{7FB49362-4CB3-1B41-BCFC-5E0459089877}" srcOrd="1" destOrd="0" presId="urn:microsoft.com/office/officeart/2005/8/layout/venn2"/>
    <dgm:cxn modelId="{36558533-554F-8E46-8D5C-9BEB2AD2FE66}" type="presParOf" srcId="{EF575295-A433-4A4E-984D-DA04D336AF82}" destId="{A89EF93A-97C2-DD41-9E62-85BD7D2F2C5F}" srcOrd="3" destOrd="0" presId="urn:microsoft.com/office/officeart/2005/8/layout/venn2"/>
    <dgm:cxn modelId="{34083DD8-E778-3C4F-B07D-0C41BB7B5245}" type="presParOf" srcId="{A89EF93A-97C2-DD41-9E62-85BD7D2F2C5F}" destId="{8E7BA399-AA2E-1E4D-A35A-D97ED4516978}" srcOrd="0" destOrd="0" presId="urn:microsoft.com/office/officeart/2005/8/layout/venn2"/>
    <dgm:cxn modelId="{DD4A2466-EEAC-9247-9426-7F0DEF4237BD}" type="presParOf" srcId="{A89EF93A-97C2-DD41-9E62-85BD7D2F2C5F}" destId="{31725D55-30DD-B04B-BB1A-F870843C6F0A}" srcOrd="1" destOrd="0" presId="urn:microsoft.com/office/officeart/2005/8/layout/venn2"/>
    <dgm:cxn modelId="{E033B6F5-808B-724C-88FD-E26DDE7E4196}" type="presParOf" srcId="{EF575295-A433-4A4E-984D-DA04D336AF82}" destId="{31030695-68FA-2342-9071-F4818E63A733}" srcOrd="4" destOrd="0" presId="urn:microsoft.com/office/officeart/2005/8/layout/venn2"/>
    <dgm:cxn modelId="{95690C58-0806-874A-9AB4-3CFDAFBFD46C}" type="presParOf" srcId="{31030695-68FA-2342-9071-F4818E63A733}" destId="{DAD0CB1C-60FB-C44F-A038-8B271A1EA5A4}" srcOrd="0" destOrd="0" presId="urn:microsoft.com/office/officeart/2005/8/layout/venn2"/>
    <dgm:cxn modelId="{BFBE5D6B-2D5B-0045-8EE2-0BBB65C9BFFC}" type="presParOf" srcId="{31030695-68FA-2342-9071-F4818E63A733}" destId="{2DE667D8-CA33-ED42-9CBA-F7B683D3943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2E5784-9320-4E38-837B-BD1DB3F64938}" type="doc">
      <dgm:prSet loTypeId="urn:microsoft.com/office/officeart/2005/8/layout/b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CDBA46-12F8-4119-AD2B-D25E49933B86}">
      <dgm:prSet custT="1"/>
      <dgm:spPr>
        <a:solidFill>
          <a:srgbClr val="4F6C88"/>
        </a:solidFill>
      </dgm:spPr>
      <dgm:t>
        <a:bodyPr/>
        <a:lstStyle/>
        <a:p>
          <a:r>
            <a:rPr lang="it-IT" sz="1800" b="1" dirty="0">
              <a:latin typeface="Trebuchet MS" panose="020B0603020202020204" pitchFamily="34" charset="0"/>
            </a:rPr>
            <a:t>Il settore del retail affronta gravi criticità</a:t>
          </a:r>
        </a:p>
      </dgm:t>
    </dgm:pt>
    <dgm:pt modelId="{B0444D96-B6A3-491C-93D3-F0E06A2F9C6C}" type="parTrans" cxnId="{D19E7F1A-96CB-493E-83D8-2D297A2F012B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685ABC42-A214-4F61-8145-B2FE77DADDDE}" type="sibTrans" cxnId="{D19E7F1A-96CB-493E-83D8-2D297A2F012B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3F82F25C-BF54-4E5A-9EAE-70EBB802FE70}">
      <dgm:prSet custT="1"/>
      <dgm:spPr/>
      <dgm:t>
        <a:bodyPr/>
        <a:lstStyle/>
        <a:p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Aziende di moda </a:t>
          </a:r>
          <a:r>
            <a:rPr lang="it-IT" sz="1500" b="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chiedono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la sospensione  dell'affitto dei punti vendita </a:t>
          </a:r>
        </a:p>
      </dgm:t>
    </dgm:pt>
    <dgm:pt modelId="{61B5CE03-A1DD-4AC4-8FAB-48C127C26E9B}" type="parTrans" cxnId="{99961A5B-B714-4176-A4EB-BDA1FD4890FE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70BC6412-E44B-4119-8BCC-E475BEA8F453}" type="sibTrans" cxnId="{99961A5B-B714-4176-A4EB-BDA1FD4890FE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61E696B9-8651-4CB4-ACDC-47D52A2C5F0A}">
      <dgm:prSet custT="1"/>
      <dgm:spPr/>
      <dgm:t>
        <a:bodyPr/>
        <a:lstStyle/>
        <a:p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Il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gruppo H&amp;M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chiuderà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otto punti vendita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in Italia tra maggio e novembre prossimi</a:t>
          </a:r>
        </a:p>
      </dgm:t>
    </dgm:pt>
    <dgm:pt modelId="{07128F1D-75AA-49E4-8136-A8AD5C94F9DE}" type="parTrans" cxnId="{D9458F98-9C1A-439D-82DC-A8CB25D69264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84400097-503A-4F1C-A263-157AC4D99957}" type="sibTrans" cxnId="{D9458F98-9C1A-439D-82DC-A8CB25D69264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ACD1E4C6-CB48-4B4E-9230-C7EA44247E28}">
      <dgm:prSet custT="1"/>
      <dgm:spPr/>
      <dgm:t>
        <a:bodyPr/>
        <a:lstStyle/>
        <a:p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Il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30% dei punti vendita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in Lombardia teme che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di non riaprire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più i negozi per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mancanza di liquidità</a:t>
          </a:r>
        </a:p>
      </dgm:t>
    </dgm:pt>
    <dgm:pt modelId="{469EDBCC-34F8-4117-9496-E952A8A06F22}" type="parTrans" cxnId="{4E7E0309-FC06-4FBC-A147-0F6D0F081BA5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1BCAEF18-FC37-42F3-8D2A-8E2F9087A65C}" type="sibTrans" cxnId="{4E7E0309-FC06-4FBC-A147-0F6D0F081BA5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E6859BB0-0FE6-614A-82BA-64638E859115}">
      <dgm:prSet custT="1"/>
      <dgm:spPr/>
      <dgm:t>
        <a:bodyPr/>
        <a:lstStyle/>
        <a:p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Stagione primavera estate saltata: </a:t>
          </a:r>
          <a:r>
            <a:rPr lang="it-IT" sz="1500" b="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ripensare le collezioni?</a:t>
          </a:r>
          <a:endParaRPr lang="it-IT" sz="1500" b="1" kern="1200" dirty="0">
            <a:solidFill>
              <a:srgbClr val="002C5B"/>
            </a:solidFill>
            <a:latin typeface="Trebuchet MS" panose="020B0603020202020204" pitchFamily="34" charset="0"/>
            <a:ea typeface="+mn-ea"/>
            <a:cs typeface="+mn-cs"/>
          </a:endParaRPr>
        </a:p>
      </dgm:t>
    </dgm:pt>
    <dgm:pt modelId="{DE68F79F-4C98-E44F-BAA7-6497BFEA0CB9}" type="parTrans" cxnId="{0B96AB0D-901E-764D-A525-A1441678481C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C73460C1-925A-8840-ACB5-6347B87D64B5}" type="sibTrans" cxnId="{0B96AB0D-901E-764D-A525-A1441678481C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625556D5-5045-C140-8B12-98410A9888A7}">
      <dgm:prSet custT="1"/>
      <dgm:spPr/>
      <dgm:t>
        <a:bodyPr/>
        <a:lstStyle/>
        <a:p>
          <a:r>
            <a:rPr lang="it-IT" sz="1500" b="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Prodotti a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rischio obsolescenza</a:t>
          </a:r>
        </a:p>
      </dgm:t>
    </dgm:pt>
    <dgm:pt modelId="{1D71AE1A-F9B3-254A-A1CB-076CC8C0BB2E}" type="parTrans" cxnId="{30AFD901-CD2E-A140-AA67-64E753B9C4A5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EE5C80F3-DBF0-DB46-86CB-D7CB6519C067}" type="sibTrans" cxnId="{30AFD901-CD2E-A140-AA67-64E753B9C4A5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5791C3A2-351D-4943-A274-EEAD0B75343B}" type="pres">
      <dgm:prSet presAssocID="{EF2E5784-9320-4E38-837B-BD1DB3F64938}" presName="diagram" presStyleCnt="0">
        <dgm:presLayoutVars>
          <dgm:dir/>
          <dgm:animLvl val="lvl"/>
          <dgm:resizeHandles val="exact"/>
        </dgm:presLayoutVars>
      </dgm:prSet>
      <dgm:spPr/>
    </dgm:pt>
    <dgm:pt modelId="{D24514F7-1372-4F2E-B23C-2852917F86DE}" type="pres">
      <dgm:prSet presAssocID="{ADCDBA46-12F8-4119-AD2B-D25E49933B86}" presName="compNode" presStyleCnt="0"/>
      <dgm:spPr/>
    </dgm:pt>
    <dgm:pt modelId="{8E6A6638-B73D-4BEA-87A2-656B6DAA7696}" type="pres">
      <dgm:prSet presAssocID="{ADCDBA46-12F8-4119-AD2B-D25E49933B86}" presName="childRect" presStyleLbl="bgAcc1" presStyleIdx="0" presStyleCnt="1">
        <dgm:presLayoutVars>
          <dgm:bulletEnabled val="1"/>
        </dgm:presLayoutVars>
      </dgm:prSet>
      <dgm:spPr/>
    </dgm:pt>
    <dgm:pt modelId="{267CFD54-33FC-4721-8F1E-6ABE253182CF}" type="pres">
      <dgm:prSet presAssocID="{ADCDBA46-12F8-4119-AD2B-D25E49933B8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1F62D81-064D-4A29-B4DD-E0E45B8B8362}" type="pres">
      <dgm:prSet presAssocID="{ADCDBA46-12F8-4119-AD2B-D25E49933B86}" presName="parentRect" presStyleLbl="alignNode1" presStyleIdx="0" presStyleCnt="1"/>
      <dgm:spPr/>
    </dgm:pt>
    <dgm:pt modelId="{E76BCA09-3130-4B91-B380-8D88E48B4670}" type="pres">
      <dgm:prSet presAssocID="{ADCDBA46-12F8-4119-AD2B-D25E49933B86}" presName="adorn" presStyleLbl="fgAccFollowNode1" presStyleIdx="0" presStyleCnt="1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tint val="40000"/>
              <a:hueOff val="0"/>
              <a:satOff val="0"/>
              <a:lumOff val="0"/>
              <a:alpha val="90000"/>
            </a:schemeClr>
          </a:solidFill>
        </a:ln>
      </dgm:spPr>
    </dgm:pt>
  </dgm:ptLst>
  <dgm:cxnLst>
    <dgm:cxn modelId="{30AFD901-CD2E-A140-AA67-64E753B9C4A5}" srcId="{ADCDBA46-12F8-4119-AD2B-D25E49933B86}" destId="{625556D5-5045-C140-8B12-98410A9888A7}" srcOrd="1" destOrd="0" parTransId="{1D71AE1A-F9B3-254A-A1CB-076CC8C0BB2E}" sibTransId="{EE5C80F3-DBF0-DB46-86CB-D7CB6519C067}"/>
    <dgm:cxn modelId="{4E7E0309-FC06-4FBC-A147-0F6D0F081BA5}" srcId="{ADCDBA46-12F8-4119-AD2B-D25E49933B86}" destId="{ACD1E4C6-CB48-4B4E-9230-C7EA44247E28}" srcOrd="4" destOrd="0" parTransId="{469EDBCC-34F8-4117-9496-E952A8A06F22}" sibTransId="{1BCAEF18-FC37-42F3-8D2A-8E2F9087A65C}"/>
    <dgm:cxn modelId="{0B96AB0D-901E-764D-A525-A1441678481C}" srcId="{ADCDBA46-12F8-4119-AD2B-D25E49933B86}" destId="{E6859BB0-0FE6-614A-82BA-64638E859115}" srcOrd="0" destOrd="0" parTransId="{DE68F79F-4C98-E44F-BAA7-6497BFEA0CB9}" sibTransId="{C73460C1-925A-8840-ACB5-6347B87D64B5}"/>
    <dgm:cxn modelId="{D19E7F1A-96CB-493E-83D8-2D297A2F012B}" srcId="{EF2E5784-9320-4E38-837B-BD1DB3F64938}" destId="{ADCDBA46-12F8-4119-AD2B-D25E49933B86}" srcOrd="0" destOrd="0" parTransId="{B0444D96-B6A3-491C-93D3-F0E06A2F9C6C}" sibTransId="{685ABC42-A214-4F61-8145-B2FE77DADDDE}"/>
    <dgm:cxn modelId="{09E29D3B-2EA4-DD44-9D03-D25AB3A99001}" type="presOf" srcId="{625556D5-5045-C140-8B12-98410A9888A7}" destId="{8E6A6638-B73D-4BEA-87A2-656B6DAA7696}" srcOrd="0" destOrd="1" presId="urn:microsoft.com/office/officeart/2005/8/layout/bList2"/>
    <dgm:cxn modelId="{99961A5B-B714-4176-A4EB-BDA1FD4890FE}" srcId="{ADCDBA46-12F8-4119-AD2B-D25E49933B86}" destId="{3F82F25C-BF54-4E5A-9EAE-70EBB802FE70}" srcOrd="2" destOrd="0" parTransId="{61B5CE03-A1DD-4AC4-8FAB-48C127C26E9B}" sibTransId="{70BC6412-E44B-4119-8BCC-E475BEA8F453}"/>
    <dgm:cxn modelId="{1481066C-C611-4457-B702-F33E1882A4A7}" type="presOf" srcId="{ADCDBA46-12F8-4119-AD2B-D25E49933B86}" destId="{31F62D81-064D-4A29-B4DD-E0E45B8B8362}" srcOrd="1" destOrd="0" presId="urn:microsoft.com/office/officeart/2005/8/layout/bList2"/>
    <dgm:cxn modelId="{2AB8EF7C-3652-436C-A367-513617908BBB}" type="presOf" srcId="{ACD1E4C6-CB48-4B4E-9230-C7EA44247E28}" destId="{8E6A6638-B73D-4BEA-87A2-656B6DAA7696}" srcOrd="0" destOrd="4" presId="urn:microsoft.com/office/officeart/2005/8/layout/bList2"/>
    <dgm:cxn modelId="{D9458F98-9C1A-439D-82DC-A8CB25D69264}" srcId="{ADCDBA46-12F8-4119-AD2B-D25E49933B86}" destId="{61E696B9-8651-4CB4-ACDC-47D52A2C5F0A}" srcOrd="3" destOrd="0" parTransId="{07128F1D-75AA-49E4-8136-A8AD5C94F9DE}" sibTransId="{84400097-503A-4F1C-A263-157AC4D99957}"/>
    <dgm:cxn modelId="{C24FC7A9-5493-4C8B-A9AF-AD53FB25578A}" type="presOf" srcId="{3F82F25C-BF54-4E5A-9EAE-70EBB802FE70}" destId="{8E6A6638-B73D-4BEA-87A2-656B6DAA7696}" srcOrd="0" destOrd="2" presId="urn:microsoft.com/office/officeart/2005/8/layout/bList2"/>
    <dgm:cxn modelId="{E4543DCD-E47C-41A9-94F2-233CC5392D5D}" type="presOf" srcId="{ADCDBA46-12F8-4119-AD2B-D25E49933B86}" destId="{267CFD54-33FC-4721-8F1E-6ABE253182CF}" srcOrd="0" destOrd="0" presId="urn:microsoft.com/office/officeart/2005/8/layout/bList2"/>
    <dgm:cxn modelId="{F5E72ED9-A184-4FA6-8CDA-B0C21B6C76E2}" type="presOf" srcId="{EF2E5784-9320-4E38-837B-BD1DB3F64938}" destId="{5791C3A2-351D-4943-A274-EEAD0B75343B}" srcOrd="0" destOrd="0" presId="urn:microsoft.com/office/officeart/2005/8/layout/bList2"/>
    <dgm:cxn modelId="{5EB2CEFB-4B87-41B6-BC23-015A31A1C2DE}" type="presOf" srcId="{61E696B9-8651-4CB4-ACDC-47D52A2C5F0A}" destId="{8E6A6638-B73D-4BEA-87A2-656B6DAA7696}" srcOrd="0" destOrd="3" presId="urn:microsoft.com/office/officeart/2005/8/layout/bList2"/>
    <dgm:cxn modelId="{0D5DDBFB-89E6-0241-937D-205A85790C15}" type="presOf" srcId="{E6859BB0-0FE6-614A-82BA-64638E859115}" destId="{8E6A6638-B73D-4BEA-87A2-656B6DAA7696}" srcOrd="0" destOrd="0" presId="urn:microsoft.com/office/officeart/2005/8/layout/bList2"/>
    <dgm:cxn modelId="{3327AA2C-55B8-452D-B21B-1EE43B47221C}" type="presParOf" srcId="{5791C3A2-351D-4943-A274-EEAD0B75343B}" destId="{D24514F7-1372-4F2E-B23C-2852917F86DE}" srcOrd="0" destOrd="0" presId="urn:microsoft.com/office/officeart/2005/8/layout/bList2"/>
    <dgm:cxn modelId="{4E4851CC-D017-4DDE-BAEC-F2639B6FBA89}" type="presParOf" srcId="{D24514F7-1372-4F2E-B23C-2852917F86DE}" destId="{8E6A6638-B73D-4BEA-87A2-656B6DAA7696}" srcOrd="0" destOrd="0" presId="urn:microsoft.com/office/officeart/2005/8/layout/bList2"/>
    <dgm:cxn modelId="{4DCF76F7-F1AD-4853-B076-BAFEC85B9D72}" type="presParOf" srcId="{D24514F7-1372-4F2E-B23C-2852917F86DE}" destId="{267CFD54-33FC-4721-8F1E-6ABE253182CF}" srcOrd="1" destOrd="0" presId="urn:microsoft.com/office/officeart/2005/8/layout/bList2"/>
    <dgm:cxn modelId="{94FD32E3-865E-457A-841D-2F01575E6D1C}" type="presParOf" srcId="{D24514F7-1372-4F2E-B23C-2852917F86DE}" destId="{31F62D81-064D-4A29-B4DD-E0E45B8B8362}" srcOrd="2" destOrd="0" presId="urn:microsoft.com/office/officeart/2005/8/layout/bList2"/>
    <dgm:cxn modelId="{AF507CB1-CB30-4A9E-8C8B-6C417534A78B}" type="presParOf" srcId="{D24514F7-1372-4F2E-B23C-2852917F86DE}" destId="{E76BCA09-3130-4B91-B380-8D88E48B467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2E5784-9320-4E38-837B-BD1DB3F64938}" type="doc">
      <dgm:prSet loTypeId="urn:microsoft.com/office/officeart/2005/8/layout/b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CDBA46-12F8-4119-AD2B-D25E49933B86}">
      <dgm:prSet custT="1"/>
      <dgm:spPr>
        <a:solidFill>
          <a:srgbClr val="4F6C88"/>
        </a:solidFill>
      </dgm:spPr>
      <dgm:t>
        <a:bodyPr/>
        <a:lstStyle/>
        <a:p>
          <a:r>
            <a:rPr lang="it-IT" sz="1800" b="1" dirty="0">
              <a:latin typeface="Trebuchet MS" panose="020B0603020202020204" pitchFamily="34" charset="0"/>
            </a:rPr>
            <a:t>Supply chain del food è ok, ma attenzione ai segnali esteri</a:t>
          </a:r>
        </a:p>
      </dgm:t>
    </dgm:pt>
    <dgm:pt modelId="{B0444D96-B6A3-491C-93D3-F0E06A2F9C6C}" type="parTrans" cxnId="{D19E7F1A-96CB-493E-83D8-2D297A2F012B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685ABC42-A214-4F61-8145-B2FE77DADDDE}" type="sibTrans" cxnId="{D19E7F1A-96CB-493E-83D8-2D297A2F012B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ADB39F8E-ABB3-493C-9CD1-661BC9BF76A2}">
      <dgm:prSet custT="1"/>
      <dgm:spPr/>
      <dgm:t>
        <a:bodyPr/>
        <a:lstStyle/>
        <a:p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Cambiano i consumi, ma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la GDO cresce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(≈+2% rispetto all’anno precedente, Gruppo Arena registra crescita di quasi il 44% dal primo gennaio al 24 aprile)</a:t>
          </a:r>
        </a:p>
      </dgm:t>
    </dgm:pt>
    <dgm:pt modelId="{D8041D49-B136-4103-9912-FE5B584A571B}" type="parTrans" cxnId="{00C44CA5-16D5-4100-A228-033B47590F40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529FF9FB-46A7-4662-AB17-2E17E55BE77F}" type="sibTrans" cxnId="{00C44CA5-16D5-4100-A228-033B47590F40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DB33ED31-DA04-49DE-A901-D270643755B5}">
      <dgm:prSet custT="1"/>
      <dgm:spPr/>
      <dgm:t>
        <a:bodyPr/>
        <a:lstStyle/>
        <a:p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Variazioni nella domanda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hanno portato ad alcuni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effetti di stock-out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(lievito di birra, farine) e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eccesso di offerta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in </a:t>
          </a:r>
          <a:r>
            <a:rPr lang="it-IT" sz="15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rPr>
            <a:t>alt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ri (prodotti pasquali invenduti) </a:t>
          </a:r>
        </a:p>
      </dgm:t>
    </dgm:pt>
    <dgm:pt modelId="{B3004684-4190-4FE6-BF0E-C4004A3F903E}" type="parTrans" cxnId="{2483FF3C-734A-4B71-BF9E-DDF883235F99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E4AA53FA-D3F2-4A51-A325-3E85A3971674}" type="sibTrans" cxnId="{2483FF3C-734A-4B71-BF9E-DDF883235F99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41DE35B8-9978-4A82-A584-AA928635DD36}">
      <dgm:prSet custT="1"/>
      <dgm:spPr/>
      <dgm:t>
        <a:bodyPr/>
        <a:lstStyle/>
        <a:p>
          <a:r>
            <a:rPr lang="en-US" sz="1500" i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“The coronavirus pandemic could </a:t>
          </a:r>
          <a:r>
            <a:rPr lang="en-US" sz="1500" b="1" i="1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rPr>
            <a:t>threaten g</a:t>
          </a:r>
          <a:r>
            <a:rPr lang="en-US" sz="1500" b="1" i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lobal food supply</a:t>
          </a:r>
          <a:r>
            <a:rPr lang="en-US" sz="1500" i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, UN warns” (CNN)</a:t>
          </a:r>
          <a:endParaRPr lang="it-IT" sz="1500" i="1" kern="1200" dirty="0">
            <a:solidFill>
              <a:srgbClr val="002C5B"/>
            </a:solidFill>
            <a:latin typeface="Trebuchet MS" panose="020B0603020202020204" pitchFamily="34" charset="0"/>
            <a:ea typeface="+mn-ea"/>
            <a:cs typeface="+mn-cs"/>
          </a:endParaRPr>
        </a:p>
      </dgm:t>
    </dgm:pt>
    <dgm:pt modelId="{A7D7A59E-3F9D-47B6-B6BE-30DCB7A93556}" type="parTrans" cxnId="{0679DFA3-90BC-456D-A964-74D0D0585C43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F521E78A-8126-4879-94FE-E5236C45740B}" type="sibTrans" cxnId="{0679DFA3-90BC-456D-A964-74D0D0585C43}">
      <dgm:prSet/>
      <dgm:spPr/>
      <dgm:t>
        <a:bodyPr/>
        <a:lstStyle/>
        <a:p>
          <a:endParaRPr lang="it-IT">
            <a:latin typeface="Trebuchet MS" panose="020B0603020202020204" pitchFamily="34" charset="0"/>
          </a:endParaRPr>
        </a:p>
      </dgm:t>
    </dgm:pt>
    <dgm:pt modelId="{5791C3A2-351D-4943-A274-EEAD0B75343B}" type="pres">
      <dgm:prSet presAssocID="{EF2E5784-9320-4E38-837B-BD1DB3F64938}" presName="diagram" presStyleCnt="0">
        <dgm:presLayoutVars>
          <dgm:dir/>
          <dgm:animLvl val="lvl"/>
          <dgm:resizeHandles val="exact"/>
        </dgm:presLayoutVars>
      </dgm:prSet>
      <dgm:spPr/>
    </dgm:pt>
    <dgm:pt modelId="{D24514F7-1372-4F2E-B23C-2852917F86DE}" type="pres">
      <dgm:prSet presAssocID="{ADCDBA46-12F8-4119-AD2B-D25E49933B86}" presName="compNode" presStyleCnt="0"/>
      <dgm:spPr/>
    </dgm:pt>
    <dgm:pt modelId="{8E6A6638-B73D-4BEA-87A2-656B6DAA7696}" type="pres">
      <dgm:prSet presAssocID="{ADCDBA46-12F8-4119-AD2B-D25E49933B86}" presName="childRect" presStyleLbl="bgAcc1" presStyleIdx="0" presStyleCnt="1">
        <dgm:presLayoutVars>
          <dgm:bulletEnabled val="1"/>
        </dgm:presLayoutVars>
      </dgm:prSet>
      <dgm:spPr/>
    </dgm:pt>
    <dgm:pt modelId="{267CFD54-33FC-4721-8F1E-6ABE253182CF}" type="pres">
      <dgm:prSet presAssocID="{ADCDBA46-12F8-4119-AD2B-D25E49933B8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1F62D81-064D-4A29-B4DD-E0E45B8B8362}" type="pres">
      <dgm:prSet presAssocID="{ADCDBA46-12F8-4119-AD2B-D25E49933B86}" presName="parentRect" presStyleLbl="alignNode1" presStyleIdx="0" presStyleCnt="1"/>
      <dgm:spPr/>
    </dgm:pt>
    <dgm:pt modelId="{E76BCA09-3130-4B91-B380-8D88E48B4670}" type="pres">
      <dgm:prSet presAssocID="{ADCDBA46-12F8-4119-AD2B-D25E49933B86}" presName="adorn" presStyleLbl="fgAccFollowNode1" presStyleIdx="0" presStyleCnt="1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</dgm:ptLst>
  <dgm:cxnLst>
    <dgm:cxn modelId="{D19E7F1A-96CB-493E-83D8-2D297A2F012B}" srcId="{EF2E5784-9320-4E38-837B-BD1DB3F64938}" destId="{ADCDBA46-12F8-4119-AD2B-D25E49933B86}" srcOrd="0" destOrd="0" parTransId="{B0444D96-B6A3-491C-93D3-F0E06A2F9C6C}" sibTransId="{685ABC42-A214-4F61-8145-B2FE77DADDDE}"/>
    <dgm:cxn modelId="{2483FF3C-734A-4B71-BF9E-DDF883235F99}" srcId="{ADCDBA46-12F8-4119-AD2B-D25E49933B86}" destId="{DB33ED31-DA04-49DE-A901-D270643755B5}" srcOrd="1" destOrd="0" parTransId="{B3004684-4190-4FE6-BF0E-C4004A3F903E}" sibTransId="{E4AA53FA-D3F2-4A51-A325-3E85A3971674}"/>
    <dgm:cxn modelId="{1481066C-C611-4457-B702-F33E1882A4A7}" type="presOf" srcId="{ADCDBA46-12F8-4119-AD2B-D25E49933B86}" destId="{31F62D81-064D-4A29-B4DD-E0E45B8B8362}" srcOrd="1" destOrd="0" presId="urn:microsoft.com/office/officeart/2005/8/layout/bList2"/>
    <dgm:cxn modelId="{5A77D476-628C-4448-AAC1-278CE947D00E}" type="presOf" srcId="{ADB39F8E-ABB3-493C-9CD1-661BC9BF76A2}" destId="{8E6A6638-B73D-4BEA-87A2-656B6DAA7696}" srcOrd="0" destOrd="0" presId="urn:microsoft.com/office/officeart/2005/8/layout/bList2"/>
    <dgm:cxn modelId="{9F88F887-AFC5-4AE8-9732-8AD1DC5B2D50}" type="presOf" srcId="{41DE35B8-9978-4A82-A584-AA928635DD36}" destId="{8E6A6638-B73D-4BEA-87A2-656B6DAA7696}" srcOrd="0" destOrd="2" presId="urn:microsoft.com/office/officeart/2005/8/layout/bList2"/>
    <dgm:cxn modelId="{0679DFA3-90BC-456D-A964-74D0D0585C43}" srcId="{ADCDBA46-12F8-4119-AD2B-D25E49933B86}" destId="{41DE35B8-9978-4A82-A584-AA928635DD36}" srcOrd="2" destOrd="0" parTransId="{A7D7A59E-3F9D-47B6-B6BE-30DCB7A93556}" sibTransId="{F521E78A-8126-4879-94FE-E5236C45740B}"/>
    <dgm:cxn modelId="{00C44CA5-16D5-4100-A228-033B47590F40}" srcId="{ADCDBA46-12F8-4119-AD2B-D25E49933B86}" destId="{ADB39F8E-ABB3-493C-9CD1-661BC9BF76A2}" srcOrd="0" destOrd="0" parTransId="{D8041D49-B136-4103-9912-FE5B584A571B}" sibTransId="{529FF9FB-46A7-4662-AB17-2E17E55BE77F}"/>
    <dgm:cxn modelId="{1FDE40B4-6F36-4DCB-AE1D-EC301DD1774E}" type="presOf" srcId="{DB33ED31-DA04-49DE-A901-D270643755B5}" destId="{8E6A6638-B73D-4BEA-87A2-656B6DAA7696}" srcOrd="0" destOrd="1" presId="urn:microsoft.com/office/officeart/2005/8/layout/bList2"/>
    <dgm:cxn modelId="{E4543DCD-E47C-41A9-94F2-233CC5392D5D}" type="presOf" srcId="{ADCDBA46-12F8-4119-AD2B-D25E49933B86}" destId="{267CFD54-33FC-4721-8F1E-6ABE253182CF}" srcOrd="0" destOrd="0" presId="urn:microsoft.com/office/officeart/2005/8/layout/bList2"/>
    <dgm:cxn modelId="{F5E72ED9-A184-4FA6-8CDA-B0C21B6C76E2}" type="presOf" srcId="{EF2E5784-9320-4E38-837B-BD1DB3F64938}" destId="{5791C3A2-351D-4943-A274-EEAD0B75343B}" srcOrd="0" destOrd="0" presId="urn:microsoft.com/office/officeart/2005/8/layout/bList2"/>
    <dgm:cxn modelId="{3327AA2C-55B8-452D-B21B-1EE43B47221C}" type="presParOf" srcId="{5791C3A2-351D-4943-A274-EEAD0B75343B}" destId="{D24514F7-1372-4F2E-B23C-2852917F86DE}" srcOrd="0" destOrd="0" presId="urn:microsoft.com/office/officeart/2005/8/layout/bList2"/>
    <dgm:cxn modelId="{4E4851CC-D017-4DDE-BAEC-F2639B6FBA89}" type="presParOf" srcId="{D24514F7-1372-4F2E-B23C-2852917F86DE}" destId="{8E6A6638-B73D-4BEA-87A2-656B6DAA7696}" srcOrd="0" destOrd="0" presId="urn:microsoft.com/office/officeart/2005/8/layout/bList2"/>
    <dgm:cxn modelId="{4DCF76F7-F1AD-4853-B076-BAFEC85B9D72}" type="presParOf" srcId="{D24514F7-1372-4F2E-B23C-2852917F86DE}" destId="{267CFD54-33FC-4721-8F1E-6ABE253182CF}" srcOrd="1" destOrd="0" presId="urn:microsoft.com/office/officeart/2005/8/layout/bList2"/>
    <dgm:cxn modelId="{94FD32E3-865E-457A-841D-2F01575E6D1C}" type="presParOf" srcId="{D24514F7-1372-4F2E-B23C-2852917F86DE}" destId="{31F62D81-064D-4A29-B4DD-E0E45B8B8362}" srcOrd="2" destOrd="0" presId="urn:microsoft.com/office/officeart/2005/8/layout/bList2"/>
    <dgm:cxn modelId="{AF507CB1-CB30-4A9E-8C8B-6C417534A78B}" type="presParOf" srcId="{D24514F7-1372-4F2E-B23C-2852917F86DE}" destId="{E76BCA09-3130-4B91-B380-8D88E48B467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2E5784-9320-4E38-837B-BD1DB3F64938}" type="doc">
      <dgm:prSet loTypeId="urn:microsoft.com/office/officeart/2005/8/layout/b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DCDBA46-12F8-4119-AD2B-D25E49933B86}">
      <dgm:prSet custT="1"/>
      <dgm:spPr>
        <a:solidFill>
          <a:srgbClr val="4F6C88"/>
        </a:solidFill>
      </dgm:spPr>
      <dgm:t>
        <a:bodyPr/>
        <a:lstStyle/>
        <a:p>
          <a:r>
            <a:rPr lang="it-IT" sz="1800" b="1" dirty="0"/>
            <a:t>Esplosione dell’e-commerce: è davvero un boom?</a:t>
          </a:r>
        </a:p>
      </dgm:t>
    </dgm:pt>
    <dgm:pt modelId="{B0444D96-B6A3-491C-93D3-F0E06A2F9C6C}" type="parTrans" cxnId="{D19E7F1A-96CB-493E-83D8-2D297A2F012B}">
      <dgm:prSet/>
      <dgm:spPr/>
      <dgm:t>
        <a:bodyPr/>
        <a:lstStyle/>
        <a:p>
          <a:endParaRPr lang="it-IT"/>
        </a:p>
      </dgm:t>
    </dgm:pt>
    <dgm:pt modelId="{685ABC42-A214-4F61-8145-B2FE77DADDDE}" type="sibTrans" cxnId="{D19E7F1A-96CB-493E-83D8-2D297A2F012B}">
      <dgm:prSet/>
      <dgm:spPr/>
      <dgm:t>
        <a:bodyPr/>
        <a:lstStyle/>
        <a:p>
          <a:endParaRPr lang="it-IT"/>
        </a:p>
      </dgm:t>
    </dgm:pt>
    <dgm:pt modelId="{7B660854-549E-4468-8BD3-42B4F8B364AF}">
      <dgm:prSet custT="1"/>
      <dgm:spPr/>
      <dgm:t>
        <a:bodyPr/>
        <a:lstStyle/>
        <a:p>
          <a:r>
            <a:rPr lang="it-IT" sz="1500" b="0" u="none" dirty="0">
              <a:solidFill>
                <a:srgbClr val="002C5B"/>
              </a:solidFill>
              <a:latin typeface="Trebuchet MS" panose="020B0603020202020204" pitchFamily="34" charset="0"/>
            </a:rPr>
            <a:t>Il </a:t>
          </a:r>
          <a:r>
            <a:rPr lang="it-IT" sz="1500" b="1" u="none" dirty="0">
              <a:solidFill>
                <a:srgbClr val="002C5B"/>
              </a:solidFill>
              <a:latin typeface="Trebuchet MS" panose="020B0603020202020204" pitchFamily="34" charset="0"/>
            </a:rPr>
            <a:t>77% delle aziende </a:t>
          </a:r>
          <a:r>
            <a:rPr lang="it-IT" sz="1500" b="0" u="none" dirty="0">
              <a:solidFill>
                <a:srgbClr val="002C5B"/>
              </a:solidFill>
              <a:latin typeface="Trebuchet MS" panose="020B0603020202020204" pitchFamily="34" charset="0"/>
            </a:rPr>
            <a:t>che vende online dichiara di </a:t>
          </a:r>
          <a:r>
            <a:rPr lang="it-IT" sz="1500" b="1" u="none" dirty="0">
              <a:solidFill>
                <a:srgbClr val="002C5B"/>
              </a:solidFill>
              <a:latin typeface="Trebuchet MS" panose="020B0603020202020204" pitchFamily="34" charset="0"/>
            </a:rPr>
            <a:t>aver acquisito nuovi clienti </a:t>
          </a:r>
          <a:r>
            <a:rPr lang="it-IT" sz="1500" b="0" u="none" dirty="0">
              <a:solidFill>
                <a:srgbClr val="002C5B"/>
              </a:solidFill>
              <a:latin typeface="Trebuchet MS" panose="020B0603020202020204" pitchFamily="34" charset="0"/>
            </a:rPr>
            <a:t>(</a:t>
          </a:r>
          <a:r>
            <a:rPr lang="it-IT" sz="1500" b="0" u="none" dirty="0" err="1">
              <a:solidFill>
                <a:srgbClr val="002C5B"/>
              </a:solidFill>
              <a:latin typeface="Trebuchet MS" panose="020B0603020202020204" pitchFamily="34" charset="0"/>
            </a:rPr>
            <a:t>Netcomm</a:t>
          </a:r>
          <a:r>
            <a:rPr lang="it-IT" sz="1500" b="0" u="none" dirty="0">
              <a:solidFill>
                <a:srgbClr val="002C5B"/>
              </a:solidFill>
              <a:latin typeface="Trebuchet MS" panose="020B0603020202020204" pitchFamily="34" charset="0"/>
            </a:rPr>
            <a:t>)</a:t>
          </a:r>
          <a:endParaRPr lang="it-IT" sz="1500" dirty="0">
            <a:solidFill>
              <a:srgbClr val="002C5B"/>
            </a:solidFill>
            <a:latin typeface="Trebuchet MS" panose="020B0603020202020204" pitchFamily="34" charset="0"/>
          </a:endParaRPr>
        </a:p>
      </dgm:t>
    </dgm:pt>
    <dgm:pt modelId="{EF48B771-2972-4000-8A9C-0B97884A87AB}" type="parTrans" cxnId="{BE8C8BA5-70D3-4A5F-86DD-4E87B039E559}">
      <dgm:prSet/>
      <dgm:spPr/>
      <dgm:t>
        <a:bodyPr/>
        <a:lstStyle/>
        <a:p>
          <a:endParaRPr lang="it-IT"/>
        </a:p>
      </dgm:t>
    </dgm:pt>
    <dgm:pt modelId="{2D4F1DD3-97A7-44E9-8EC4-22510955C2E9}" type="sibTrans" cxnId="{BE8C8BA5-70D3-4A5F-86DD-4E87B039E559}">
      <dgm:prSet/>
      <dgm:spPr/>
      <dgm:t>
        <a:bodyPr/>
        <a:lstStyle/>
        <a:p>
          <a:endParaRPr lang="it-IT"/>
        </a:p>
      </dgm:t>
    </dgm:pt>
    <dgm:pt modelId="{7AD94D35-4B18-4B51-8B41-F878506BFB0A}">
      <dgm:prSet custT="1"/>
      <dgm:spPr/>
      <dgm:t>
        <a:bodyPr/>
        <a:lstStyle/>
        <a:p>
          <a:r>
            <a:rPr lang="it-IT" sz="1500" b="0" i="1" u="none" dirty="0">
              <a:solidFill>
                <a:srgbClr val="002C5B"/>
              </a:solidFill>
              <a:latin typeface="Trebuchet MS" panose="020B0603020202020204" pitchFamily="34" charset="0"/>
            </a:rPr>
            <a:t>«Il </a:t>
          </a:r>
          <a:r>
            <a:rPr lang="it-IT" sz="1500" b="1" i="1" u="none" dirty="0">
              <a:solidFill>
                <a:srgbClr val="002C5B"/>
              </a:solidFill>
              <a:latin typeface="Trebuchet MS" panose="020B0603020202020204" pitchFamily="34" charset="0"/>
            </a:rPr>
            <a:t>boom negli acquisti </a:t>
          </a:r>
          <a:r>
            <a:rPr lang="it-IT" sz="1500" b="0" i="1" u="none" dirty="0">
              <a:solidFill>
                <a:srgbClr val="002C5B"/>
              </a:solidFill>
              <a:latin typeface="Trebuchet MS" panose="020B0603020202020204" pitchFamily="34" charset="0"/>
            </a:rPr>
            <a:t>online c’è stato, ma riguarda principalmente i </a:t>
          </a:r>
          <a:r>
            <a:rPr lang="it-IT" sz="1500" b="1" i="1" u="none" dirty="0">
              <a:solidFill>
                <a:srgbClr val="002C5B"/>
              </a:solidFill>
              <a:latin typeface="Trebuchet MS" panose="020B0603020202020204" pitchFamily="34" charset="0"/>
            </a:rPr>
            <a:t>beni di prima necessità</a:t>
          </a:r>
          <a:r>
            <a:rPr lang="it-IT" sz="1500" b="0" i="1" u="none" dirty="0">
              <a:solidFill>
                <a:srgbClr val="002C5B"/>
              </a:solidFill>
              <a:latin typeface="Trebuchet MS" panose="020B0603020202020204" pitchFamily="34" charset="0"/>
            </a:rPr>
            <a:t>: bibite +57%, te, caffè, insolubili (+50%), pasta e farine (+29%)</a:t>
          </a:r>
          <a:endParaRPr lang="it-IT" sz="1500" i="1" dirty="0">
            <a:solidFill>
              <a:srgbClr val="002C5B"/>
            </a:solidFill>
            <a:latin typeface="Trebuchet MS" panose="020B0603020202020204" pitchFamily="34" charset="0"/>
          </a:endParaRPr>
        </a:p>
      </dgm:t>
    </dgm:pt>
    <dgm:pt modelId="{64790B00-C82C-47EA-96F3-32FEEFDDEF06}" type="parTrans" cxnId="{77A72B98-5688-47C8-AAFD-DC716A8760D5}">
      <dgm:prSet/>
      <dgm:spPr/>
      <dgm:t>
        <a:bodyPr/>
        <a:lstStyle/>
        <a:p>
          <a:endParaRPr lang="it-IT"/>
        </a:p>
      </dgm:t>
    </dgm:pt>
    <dgm:pt modelId="{C6FBF231-08EF-4656-8F11-94839E9DE2D7}" type="sibTrans" cxnId="{77A72B98-5688-47C8-AAFD-DC716A8760D5}">
      <dgm:prSet/>
      <dgm:spPr/>
      <dgm:t>
        <a:bodyPr/>
        <a:lstStyle/>
        <a:p>
          <a:endParaRPr lang="it-IT"/>
        </a:p>
      </dgm:t>
    </dgm:pt>
    <dgm:pt modelId="{CF5C79DC-D899-4447-BBF8-0E82A819FDD8}">
      <dgm:prSet custT="1"/>
      <dgm:spPr/>
      <dgm:t>
        <a:bodyPr/>
        <a:lstStyle/>
        <a:p>
          <a:r>
            <a:rPr lang="it-IT" sz="1500" i="1" dirty="0">
              <a:solidFill>
                <a:srgbClr val="002C5B"/>
              </a:solidFill>
              <a:latin typeface="Trebuchet MS" panose="020B0603020202020204" pitchFamily="34" charset="0"/>
            </a:rPr>
            <a:t>Difficoltà a far fronte al </a:t>
          </a:r>
          <a:r>
            <a:rPr lang="it-IT" sz="1500" b="1" i="1" dirty="0">
              <a:solidFill>
                <a:srgbClr val="002C5B"/>
              </a:solidFill>
              <a:latin typeface="Trebuchet MS" panose="020B0603020202020204" pitchFamily="34" charset="0"/>
            </a:rPr>
            <a:t>picco di domanda</a:t>
          </a:r>
        </a:p>
      </dgm:t>
    </dgm:pt>
    <dgm:pt modelId="{AED12986-F1B0-9D4A-B69C-44EBC8564ADE}" type="parTrans" cxnId="{876F7E58-140E-D845-BD4E-13EBF516F216}">
      <dgm:prSet/>
      <dgm:spPr/>
      <dgm:t>
        <a:bodyPr/>
        <a:lstStyle/>
        <a:p>
          <a:endParaRPr lang="it-IT"/>
        </a:p>
      </dgm:t>
    </dgm:pt>
    <dgm:pt modelId="{3246FFF2-E82D-DC4E-A5EF-A2DCFBBD85B7}" type="sibTrans" cxnId="{876F7E58-140E-D845-BD4E-13EBF516F216}">
      <dgm:prSet/>
      <dgm:spPr/>
      <dgm:t>
        <a:bodyPr/>
        <a:lstStyle/>
        <a:p>
          <a:endParaRPr lang="it-IT"/>
        </a:p>
      </dgm:t>
    </dgm:pt>
    <dgm:pt modelId="{845EC2BC-9599-1D47-870F-25E18291A091}">
      <dgm:prSet custT="1"/>
      <dgm:spPr/>
      <dgm:t>
        <a:bodyPr/>
        <a:lstStyle/>
        <a:p>
          <a:r>
            <a:rPr lang="it-IT" sz="1500" b="1" i="1" dirty="0">
              <a:solidFill>
                <a:srgbClr val="002C5B"/>
              </a:solidFill>
              <a:latin typeface="Trebuchet MS" panose="020B0603020202020204" pitchFamily="34" charset="0"/>
            </a:rPr>
            <a:t>Effetto permanente?</a:t>
          </a:r>
        </a:p>
      </dgm:t>
    </dgm:pt>
    <dgm:pt modelId="{F7890AA7-51D3-B54C-B5B3-81E97DD45CAB}" type="parTrans" cxnId="{BB6DF519-2CFC-A94B-B0DB-9AD594B96A36}">
      <dgm:prSet/>
      <dgm:spPr/>
      <dgm:t>
        <a:bodyPr/>
        <a:lstStyle/>
        <a:p>
          <a:endParaRPr lang="it-IT"/>
        </a:p>
      </dgm:t>
    </dgm:pt>
    <dgm:pt modelId="{F6E1A458-2C62-3F4F-9C11-5D8C3DFAAFBA}" type="sibTrans" cxnId="{BB6DF519-2CFC-A94B-B0DB-9AD594B96A36}">
      <dgm:prSet/>
      <dgm:spPr/>
      <dgm:t>
        <a:bodyPr/>
        <a:lstStyle/>
        <a:p>
          <a:endParaRPr lang="it-IT"/>
        </a:p>
      </dgm:t>
    </dgm:pt>
    <dgm:pt modelId="{5791C3A2-351D-4943-A274-EEAD0B75343B}" type="pres">
      <dgm:prSet presAssocID="{EF2E5784-9320-4E38-837B-BD1DB3F64938}" presName="diagram" presStyleCnt="0">
        <dgm:presLayoutVars>
          <dgm:dir/>
          <dgm:animLvl val="lvl"/>
          <dgm:resizeHandles val="exact"/>
        </dgm:presLayoutVars>
      </dgm:prSet>
      <dgm:spPr/>
    </dgm:pt>
    <dgm:pt modelId="{D24514F7-1372-4F2E-B23C-2852917F86DE}" type="pres">
      <dgm:prSet presAssocID="{ADCDBA46-12F8-4119-AD2B-D25E49933B86}" presName="compNode" presStyleCnt="0"/>
      <dgm:spPr/>
    </dgm:pt>
    <dgm:pt modelId="{8E6A6638-B73D-4BEA-87A2-656B6DAA7696}" type="pres">
      <dgm:prSet presAssocID="{ADCDBA46-12F8-4119-AD2B-D25E49933B86}" presName="childRect" presStyleLbl="bgAcc1" presStyleIdx="0" presStyleCnt="1" custLinFactNeighborX="570" custLinFactNeighborY="-133">
        <dgm:presLayoutVars>
          <dgm:bulletEnabled val="1"/>
        </dgm:presLayoutVars>
      </dgm:prSet>
      <dgm:spPr/>
    </dgm:pt>
    <dgm:pt modelId="{267CFD54-33FC-4721-8F1E-6ABE253182CF}" type="pres">
      <dgm:prSet presAssocID="{ADCDBA46-12F8-4119-AD2B-D25E49933B8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1F62D81-064D-4A29-B4DD-E0E45B8B8362}" type="pres">
      <dgm:prSet presAssocID="{ADCDBA46-12F8-4119-AD2B-D25E49933B86}" presName="parentRect" presStyleLbl="alignNode1" presStyleIdx="0" presStyleCnt="1"/>
      <dgm:spPr/>
    </dgm:pt>
    <dgm:pt modelId="{E76BCA09-3130-4B91-B380-8D88E48B4670}" type="pres">
      <dgm:prSet presAssocID="{ADCDBA46-12F8-4119-AD2B-D25E49933B86}" presName="adorn" presStyleLbl="fgAccFollowNode1" presStyleIdx="0" presStyleCnt="1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</dgm:ptLst>
  <dgm:cxnLst>
    <dgm:cxn modelId="{C8340415-03A8-574F-B955-929C2C1CD52E}" type="presOf" srcId="{CF5C79DC-D899-4447-BBF8-0E82A819FDD8}" destId="{8E6A6638-B73D-4BEA-87A2-656B6DAA7696}" srcOrd="0" destOrd="2" presId="urn:microsoft.com/office/officeart/2005/8/layout/bList2"/>
    <dgm:cxn modelId="{BB6DF519-2CFC-A94B-B0DB-9AD594B96A36}" srcId="{ADCDBA46-12F8-4119-AD2B-D25E49933B86}" destId="{845EC2BC-9599-1D47-870F-25E18291A091}" srcOrd="3" destOrd="0" parTransId="{F7890AA7-51D3-B54C-B5B3-81E97DD45CAB}" sibTransId="{F6E1A458-2C62-3F4F-9C11-5D8C3DFAAFBA}"/>
    <dgm:cxn modelId="{D19E7F1A-96CB-493E-83D8-2D297A2F012B}" srcId="{EF2E5784-9320-4E38-837B-BD1DB3F64938}" destId="{ADCDBA46-12F8-4119-AD2B-D25E49933B86}" srcOrd="0" destOrd="0" parTransId="{B0444D96-B6A3-491C-93D3-F0E06A2F9C6C}" sibTransId="{685ABC42-A214-4F61-8145-B2FE77DADDDE}"/>
    <dgm:cxn modelId="{35923F26-169C-435F-B9AC-7AB7FDBACD20}" type="presOf" srcId="{7B660854-549E-4468-8BD3-42B4F8B364AF}" destId="{8E6A6638-B73D-4BEA-87A2-656B6DAA7696}" srcOrd="0" destOrd="0" presId="urn:microsoft.com/office/officeart/2005/8/layout/bList2"/>
    <dgm:cxn modelId="{1481066C-C611-4457-B702-F33E1882A4A7}" type="presOf" srcId="{ADCDBA46-12F8-4119-AD2B-D25E49933B86}" destId="{31F62D81-064D-4A29-B4DD-E0E45B8B8362}" srcOrd="1" destOrd="0" presId="urn:microsoft.com/office/officeart/2005/8/layout/bList2"/>
    <dgm:cxn modelId="{D1EC4774-AED4-4645-B7B7-7B23928F1E96}" type="presOf" srcId="{7AD94D35-4B18-4B51-8B41-F878506BFB0A}" destId="{8E6A6638-B73D-4BEA-87A2-656B6DAA7696}" srcOrd="0" destOrd="1" presId="urn:microsoft.com/office/officeart/2005/8/layout/bList2"/>
    <dgm:cxn modelId="{876F7E58-140E-D845-BD4E-13EBF516F216}" srcId="{ADCDBA46-12F8-4119-AD2B-D25E49933B86}" destId="{CF5C79DC-D899-4447-BBF8-0E82A819FDD8}" srcOrd="2" destOrd="0" parTransId="{AED12986-F1B0-9D4A-B69C-44EBC8564ADE}" sibTransId="{3246FFF2-E82D-DC4E-A5EF-A2DCFBBD85B7}"/>
    <dgm:cxn modelId="{1C8C2197-2E8A-D34B-8D3A-6634A6F1EFC7}" type="presOf" srcId="{845EC2BC-9599-1D47-870F-25E18291A091}" destId="{8E6A6638-B73D-4BEA-87A2-656B6DAA7696}" srcOrd="0" destOrd="3" presId="urn:microsoft.com/office/officeart/2005/8/layout/bList2"/>
    <dgm:cxn modelId="{77A72B98-5688-47C8-AAFD-DC716A8760D5}" srcId="{ADCDBA46-12F8-4119-AD2B-D25E49933B86}" destId="{7AD94D35-4B18-4B51-8B41-F878506BFB0A}" srcOrd="1" destOrd="0" parTransId="{64790B00-C82C-47EA-96F3-32FEEFDDEF06}" sibTransId="{C6FBF231-08EF-4656-8F11-94839E9DE2D7}"/>
    <dgm:cxn modelId="{BE8C8BA5-70D3-4A5F-86DD-4E87B039E559}" srcId="{ADCDBA46-12F8-4119-AD2B-D25E49933B86}" destId="{7B660854-549E-4468-8BD3-42B4F8B364AF}" srcOrd="0" destOrd="0" parTransId="{EF48B771-2972-4000-8A9C-0B97884A87AB}" sibTransId="{2D4F1DD3-97A7-44E9-8EC4-22510955C2E9}"/>
    <dgm:cxn modelId="{E4543DCD-E47C-41A9-94F2-233CC5392D5D}" type="presOf" srcId="{ADCDBA46-12F8-4119-AD2B-D25E49933B86}" destId="{267CFD54-33FC-4721-8F1E-6ABE253182CF}" srcOrd="0" destOrd="0" presId="urn:microsoft.com/office/officeart/2005/8/layout/bList2"/>
    <dgm:cxn modelId="{F5E72ED9-A184-4FA6-8CDA-B0C21B6C76E2}" type="presOf" srcId="{EF2E5784-9320-4E38-837B-BD1DB3F64938}" destId="{5791C3A2-351D-4943-A274-EEAD0B75343B}" srcOrd="0" destOrd="0" presId="urn:microsoft.com/office/officeart/2005/8/layout/bList2"/>
    <dgm:cxn modelId="{3327AA2C-55B8-452D-B21B-1EE43B47221C}" type="presParOf" srcId="{5791C3A2-351D-4943-A274-EEAD0B75343B}" destId="{D24514F7-1372-4F2E-B23C-2852917F86DE}" srcOrd="0" destOrd="0" presId="urn:microsoft.com/office/officeart/2005/8/layout/bList2"/>
    <dgm:cxn modelId="{4E4851CC-D017-4DDE-BAEC-F2639B6FBA89}" type="presParOf" srcId="{D24514F7-1372-4F2E-B23C-2852917F86DE}" destId="{8E6A6638-B73D-4BEA-87A2-656B6DAA7696}" srcOrd="0" destOrd="0" presId="urn:microsoft.com/office/officeart/2005/8/layout/bList2"/>
    <dgm:cxn modelId="{4DCF76F7-F1AD-4853-B076-BAFEC85B9D72}" type="presParOf" srcId="{D24514F7-1372-4F2E-B23C-2852917F86DE}" destId="{267CFD54-33FC-4721-8F1E-6ABE253182CF}" srcOrd="1" destOrd="0" presId="urn:microsoft.com/office/officeart/2005/8/layout/bList2"/>
    <dgm:cxn modelId="{94FD32E3-865E-457A-841D-2F01575E6D1C}" type="presParOf" srcId="{D24514F7-1372-4F2E-B23C-2852917F86DE}" destId="{31F62D81-064D-4A29-B4DD-E0E45B8B8362}" srcOrd="2" destOrd="0" presId="urn:microsoft.com/office/officeart/2005/8/layout/bList2"/>
    <dgm:cxn modelId="{AF507CB1-CB30-4A9E-8C8B-6C417534A78B}" type="presParOf" srcId="{D24514F7-1372-4F2E-B23C-2852917F86DE}" destId="{E76BCA09-3130-4B91-B380-8D88E48B467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615188-93E8-5B40-96E8-E9F5C2B50376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74117A58-1952-AF4B-9555-31D7BDDD93DB}">
      <dgm:prSet phldrT="[Testo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just"/>
          <a:r>
            <a:rPr lang="it-IT" sz="1000" dirty="0">
              <a:latin typeface="Gill Sans MT" panose="020B0502020104020203" pitchFamily="34" charset="77"/>
            </a:rPr>
            <a:t>Definizione della rete e delle relazioni</a:t>
          </a:r>
        </a:p>
      </dgm:t>
    </dgm:pt>
    <dgm:pt modelId="{15CF8860-F028-1F4F-97F7-8A8BBE7512C9}" type="parTrans" cxnId="{D4A42A97-152E-9245-BC43-399D86F8C9BE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C18C6212-E5FC-874E-81D0-27943E3A390D}" type="sibTrans" cxnId="{D4A42A97-152E-9245-BC43-399D86F8C9BE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E719357E-AE74-0845-8BBB-36841D724F4C}">
      <dgm:prSet phldrT="[Testo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r>
            <a:rPr lang="it-IT" sz="1000" dirty="0">
              <a:latin typeface="Gill Sans MT" panose="020B0502020104020203" pitchFamily="34" charset="77"/>
            </a:rPr>
            <a:t>Marketing di acquisto</a:t>
          </a:r>
        </a:p>
      </dgm:t>
    </dgm:pt>
    <dgm:pt modelId="{9056AC12-2F62-7449-BB1E-B70871437379}" type="parTrans" cxnId="{D66AE550-374D-BB42-8F3A-744CAF81DC12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9D1747CC-B2AA-764B-B5C0-F916F95AA6A8}" type="sibTrans" cxnId="{D66AE550-374D-BB42-8F3A-744CAF81DC12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AF74532B-A63A-F74A-B10A-B0DEC9D6AB31}">
      <dgm:prSet phldrT="[Testo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Gestione fornitori</a:t>
          </a:r>
        </a:p>
      </dgm:t>
    </dgm:pt>
    <dgm:pt modelId="{57AB720E-70DC-C64B-9499-692A935AECE9}" type="parTrans" cxnId="{ADA1E20E-9F17-3A4C-AFF3-73199EBDC405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F43EECAB-D59B-B443-B769-0077BC77C564}" type="sibTrans" cxnId="{ADA1E20E-9F17-3A4C-AFF3-73199EBDC405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19C09FFB-0294-7F4E-B345-1135817262DD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Valutazione strategica</a:t>
          </a:r>
        </a:p>
      </dgm:t>
    </dgm:pt>
    <dgm:pt modelId="{121AA25B-7528-7344-B755-8EC7C03E3363}" type="parTrans" cxnId="{46E76AC0-7079-3842-99AF-F6E54B1C043F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28BCE7D9-C6D4-B747-8547-E2EF4C9AFD1A}" type="sibTrans" cxnId="{46E76AC0-7079-3842-99AF-F6E54B1C043F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18662F7E-5E71-A041-9984-624D6795F91A}" type="pres">
      <dgm:prSet presAssocID="{00615188-93E8-5B40-96E8-E9F5C2B50376}" presName="Name0" presStyleCnt="0">
        <dgm:presLayoutVars>
          <dgm:dir/>
          <dgm:resizeHandles val="exact"/>
        </dgm:presLayoutVars>
      </dgm:prSet>
      <dgm:spPr/>
    </dgm:pt>
    <dgm:pt modelId="{F19377C8-A017-A544-94FD-15ED1BAF73D8}" type="pres">
      <dgm:prSet presAssocID="{74117A58-1952-AF4B-9555-31D7BDDD93DB}" presName="parTxOnly" presStyleLbl="node1" presStyleIdx="0" presStyleCnt="4" custScaleY="41747">
        <dgm:presLayoutVars>
          <dgm:bulletEnabled val="1"/>
        </dgm:presLayoutVars>
      </dgm:prSet>
      <dgm:spPr/>
    </dgm:pt>
    <dgm:pt modelId="{E3D8012B-4899-0546-86BA-3AE2EC6862EE}" type="pres">
      <dgm:prSet presAssocID="{C18C6212-E5FC-874E-81D0-27943E3A390D}" presName="parSpace" presStyleCnt="0"/>
      <dgm:spPr/>
    </dgm:pt>
    <dgm:pt modelId="{D266A832-7B7C-744C-B666-63990CC2C876}" type="pres">
      <dgm:prSet presAssocID="{E719357E-AE74-0845-8BBB-36841D724F4C}" presName="parTxOnly" presStyleLbl="node1" presStyleIdx="1" presStyleCnt="4" custScaleY="41747">
        <dgm:presLayoutVars>
          <dgm:bulletEnabled val="1"/>
        </dgm:presLayoutVars>
      </dgm:prSet>
      <dgm:spPr/>
    </dgm:pt>
    <dgm:pt modelId="{CC45605C-D0A0-5642-A1CE-027E1682586B}" type="pres">
      <dgm:prSet presAssocID="{9D1747CC-B2AA-764B-B5C0-F916F95AA6A8}" presName="parSpace" presStyleCnt="0"/>
      <dgm:spPr/>
    </dgm:pt>
    <dgm:pt modelId="{1B0620A7-5190-4048-9423-6FF3CDE88BBF}" type="pres">
      <dgm:prSet presAssocID="{AF74532B-A63A-F74A-B10A-B0DEC9D6AB31}" presName="parTxOnly" presStyleLbl="node1" presStyleIdx="2" presStyleCnt="4" custScaleY="41747">
        <dgm:presLayoutVars>
          <dgm:bulletEnabled val="1"/>
        </dgm:presLayoutVars>
      </dgm:prSet>
      <dgm:spPr/>
    </dgm:pt>
    <dgm:pt modelId="{8006673C-C9DD-004C-961D-F33DADAD3663}" type="pres">
      <dgm:prSet presAssocID="{F43EECAB-D59B-B443-B769-0077BC77C564}" presName="parSpace" presStyleCnt="0"/>
      <dgm:spPr/>
    </dgm:pt>
    <dgm:pt modelId="{58537556-1664-274A-82BE-77DB16AA3BAB}" type="pres">
      <dgm:prSet presAssocID="{19C09FFB-0294-7F4E-B345-1135817262DD}" presName="parTxOnly" presStyleLbl="node1" presStyleIdx="3" presStyleCnt="4" custScaleY="41747" custLinFactNeighborX="-1760">
        <dgm:presLayoutVars>
          <dgm:bulletEnabled val="1"/>
        </dgm:presLayoutVars>
      </dgm:prSet>
      <dgm:spPr/>
    </dgm:pt>
  </dgm:ptLst>
  <dgm:cxnLst>
    <dgm:cxn modelId="{ADA1E20E-9F17-3A4C-AFF3-73199EBDC405}" srcId="{00615188-93E8-5B40-96E8-E9F5C2B50376}" destId="{AF74532B-A63A-F74A-B10A-B0DEC9D6AB31}" srcOrd="2" destOrd="0" parTransId="{57AB720E-70DC-C64B-9499-692A935AECE9}" sibTransId="{F43EECAB-D59B-B443-B769-0077BC77C564}"/>
    <dgm:cxn modelId="{C3791F24-EF59-F547-A88D-8797D77C5E65}" type="presOf" srcId="{00615188-93E8-5B40-96E8-E9F5C2B50376}" destId="{18662F7E-5E71-A041-9984-624D6795F91A}" srcOrd="0" destOrd="0" presId="urn:microsoft.com/office/officeart/2005/8/layout/hChevron3"/>
    <dgm:cxn modelId="{9DF1324D-A669-0543-B280-8643166922FD}" type="presOf" srcId="{19C09FFB-0294-7F4E-B345-1135817262DD}" destId="{58537556-1664-274A-82BE-77DB16AA3BAB}" srcOrd="0" destOrd="0" presId="urn:microsoft.com/office/officeart/2005/8/layout/hChevron3"/>
    <dgm:cxn modelId="{D66AE550-374D-BB42-8F3A-744CAF81DC12}" srcId="{00615188-93E8-5B40-96E8-E9F5C2B50376}" destId="{E719357E-AE74-0845-8BBB-36841D724F4C}" srcOrd="1" destOrd="0" parTransId="{9056AC12-2F62-7449-BB1E-B70871437379}" sibTransId="{9D1747CC-B2AA-764B-B5C0-F916F95AA6A8}"/>
    <dgm:cxn modelId="{C5906788-CF30-134A-AA0B-62269EC4229F}" type="presOf" srcId="{AF74532B-A63A-F74A-B10A-B0DEC9D6AB31}" destId="{1B0620A7-5190-4048-9423-6FF3CDE88BBF}" srcOrd="0" destOrd="0" presId="urn:microsoft.com/office/officeart/2005/8/layout/hChevron3"/>
    <dgm:cxn modelId="{CE608E89-068B-9246-B549-BE73DD36A4F6}" type="presOf" srcId="{74117A58-1952-AF4B-9555-31D7BDDD93DB}" destId="{F19377C8-A017-A544-94FD-15ED1BAF73D8}" srcOrd="0" destOrd="0" presId="urn:microsoft.com/office/officeart/2005/8/layout/hChevron3"/>
    <dgm:cxn modelId="{D4A42A97-152E-9245-BC43-399D86F8C9BE}" srcId="{00615188-93E8-5B40-96E8-E9F5C2B50376}" destId="{74117A58-1952-AF4B-9555-31D7BDDD93DB}" srcOrd="0" destOrd="0" parTransId="{15CF8860-F028-1F4F-97F7-8A8BBE7512C9}" sibTransId="{C18C6212-E5FC-874E-81D0-27943E3A390D}"/>
    <dgm:cxn modelId="{EE5D4EA9-AEF6-9043-92C4-291440D93483}" type="presOf" srcId="{E719357E-AE74-0845-8BBB-36841D724F4C}" destId="{D266A832-7B7C-744C-B666-63990CC2C876}" srcOrd="0" destOrd="0" presId="urn:microsoft.com/office/officeart/2005/8/layout/hChevron3"/>
    <dgm:cxn modelId="{46E76AC0-7079-3842-99AF-F6E54B1C043F}" srcId="{00615188-93E8-5B40-96E8-E9F5C2B50376}" destId="{19C09FFB-0294-7F4E-B345-1135817262DD}" srcOrd="3" destOrd="0" parTransId="{121AA25B-7528-7344-B755-8EC7C03E3363}" sibTransId="{28BCE7D9-C6D4-B747-8547-E2EF4C9AFD1A}"/>
    <dgm:cxn modelId="{EE529341-1A5A-5C45-9A0A-D725DFEB6EF4}" type="presParOf" srcId="{18662F7E-5E71-A041-9984-624D6795F91A}" destId="{F19377C8-A017-A544-94FD-15ED1BAF73D8}" srcOrd="0" destOrd="0" presId="urn:microsoft.com/office/officeart/2005/8/layout/hChevron3"/>
    <dgm:cxn modelId="{B23B3BE0-22B7-9C4C-9ADD-1EF19D216C6B}" type="presParOf" srcId="{18662F7E-5E71-A041-9984-624D6795F91A}" destId="{E3D8012B-4899-0546-86BA-3AE2EC6862EE}" srcOrd="1" destOrd="0" presId="urn:microsoft.com/office/officeart/2005/8/layout/hChevron3"/>
    <dgm:cxn modelId="{44DF2FB5-809B-2442-97C2-58063BC30BC2}" type="presParOf" srcId="{18662F7E-5E71-A041-9984-624D6795F91A}" destId="{D266A832-7B7C-744C-B666-63990CC2C876}" srcOrd="2" destOrd="0" presId="urn:microsoft.com/office/officeart/2005/8/layout/hChevron3"/>
    <dgm:cxn modelId="{63293233-73C5-7248-9C9D-082767F92058}" type="presParOf" srcId="{18662F7E-5E71-A041-9984-624D6795F91A}" destId="{CC45605C-D0A0-5642-A1CE-027E1682586B}" srcOrd="3" destOrd="0" presId="urn:microsoft.com/office/officeart/2005/8/layout/hChevron3"/>
    <dgm:cxn modelId="{44E747B5-1A7D-7E48-9269-48EB55E06A8B}" type="presParOf" srcId="{18662F7E-5E71-A041-9984-624D6795F91A}" destId="{1B0620A7-5190-4048-9423-6FF3CDE88BBF}" srcOrd="4" destOrd="0" presId="urn:microsoft.com/office/officeart/2005/8/layout/hChevron3"/>
    <dgm:cxn modelId="{E7522889-C256-0241-AAEB-402449E4EB92}" type="presParOf" srcId="{18662F7E-5E71-A041-9984-624D6795F91A}" destId="{8006673C-C9DD-004C-961D-F33DADAD3663}" srcOrd="5" destOrd="0" presId="urn:microsoft.com/office/officeart/2005/8/layout/hChevron3"/>
    <dgm:cxn modelId="{4516390C-B1EE-584D-A0B8-A0861AA33A2E}" type="presParOf" srcId="{18662F7E-5E71-A041-9984-624D6795F91A}" destId="{58537556-1664-274A-82BE-77DB16AA3BAB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C1FE1E-4EC6-214C-90FE-E2B9AD978B12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E4F5F6F1-3C34-AE40-96AC-F771582E1A6D}">
      <dgm:prSet phldrT="[Testo]" custT="1"/>
      <dgm:spPr>
        <a:solidFill>
          <a:srgbClr val="7186A8"/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Definizione specifiche</a:t>
          </a:r>
        </a:p>
      </dgm:t>
    </dgm:pt>
    <dgm:pt modelId="{3BC4E1B9-59F8-E240-95C7-7CF6DFD97342}" type="parTrans" cxnId="{8C28923A-0144-2344-AE80-6A101A63B7CF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0C38C3BB-2F54-F543-A8B2-5FD8489687FB}" type="sibTrans" cxnId="{8C28923A-0144-2344-AE80-6A101A63B7CF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F8447FC2-B518-2A4A-A41E-2F87B958AB77}">
      <dgm:prSet phldrT="[Testo]" custT="1"/>
      <dgm:spPr>
        <a:solidFill>
          <a:srgbClr val="7186A8"/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Marketing di acquisto</a:t>
          </a:r>
        </a:p>
      </dgm:t>
    </dgm:pt>
    <dgm:pt modelId="{8554DAF1-3220-E249-A722-3F8122B73A98}" type="parTrans" cxnId="{ED629A4F-9A04-3B46-9E92-156286369396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A818F973-28EE-0743-8B17-27B3747FFDF2}" type="sibTrans" cxnId="{ED629A4F-9A04-3B46-9E92-156286369396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A19C298C-CCE5-9E40-AFDD-C0CD7140B75F}">
      <dgm:prSet phldrT="[Testo]" custT="1"/>
      <dgm:spPr>
        <a:solidFill>
          <a:srgbClr val="7186A8"/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Richiesta offerta</a:t>
          </a:r>
        </a:p>
      </dgm:t>
    </dgm:pt>
    <dgm:pt modelId="{FE8E7679-30FF-1C4C-92D0-9488012FCA86}" type="parTrans" cxnId="{B583B3D5-036A-254F-8C9C-6F515BC0F7D3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FB0E567F-A40E-FC40-8925-58AB89AB22F0}" type="sibTrans" cxnId="{B583B3D5-036A-254F-8C9C-6F515BC0F7D3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BCE6C4B5-D6B5-FC47-ACC7-0A0F3FEB17A2}">
      <dgm:prSet custT="1"/>
      <dgm:spPr>
        <a:solidFill>
          <a:srgbClr val="7186A8"/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Negoziazione e selezione</a:t>
          </a:r>
        </a:p>
      </dgm:t>
    </dgm:pt>
    <dgm:pt modelId="{91AA7186-7205-534A-8541-EC4517CCE1D0}" type="parTrans" cxnId="{E6010D51-D47E-1044-933B-EA6CA6D5AC17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CA91BD7F-C07D-944F-AA0F-4916E19D8197}" type="sibTrans" cxnId="{E6010D51-D47E-1044-933B-EA6CA6D5AC17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CCADA8B1-D2A9-3B47-93E3-B592E8D5BCFB}">
      <dgm:prSet custT="1"/>
      <dgm:spPr>
        <a:solidFill>
          <a:srgbClr val="7186A8"/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Contratto</a:t>
          </a:r>
        </a:p>
      </dgm:t>
    </dgm:pt>
    <dgm:pt modelId="{A74E7AAF-CE32-8F40-BDCB-F7C41A0B820D}" type="parTrans" cxnId="{A01B042A-E610-D043-94A9-352A40E1BE46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E0185F39-5384-1044-9BCA-37C69BCA7E1E}" type="sibTrans" cxnId="{A01B042A-E610-D043-94A9-352A40E1BE46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3F90E17D-BFF9-DC4E-8A80-2A39FEBAE600}" type="pres">
      <dgm:prSet presAssocID="{53C1FE1E-4EC6-214C-90FE-E2B9AD978B12}" presName="Name0" presStyleCnt="0">
        <dgm:presLayoutVars>
          <dgm:dir/>
          <dgm:resizeHandles val="exact"/>
        </dgm:presLayoutVars>
      </dgm:prSet>
      <dgm:spPr/>
    </dgm:pt>
    <dgm:pt modelId="{46D7F477-CB1D-9942-8F47-3D004B27B0A5}" type="pres">
      <dgm:prSet presAssocID="{E4F5F6F1-3C34-AE40-96AC-F771582E1A6D}" presName="parTxOnly" presStyleLbl="node1" presStyleIdx="0" presStyleCnt="5" custScaleY="104479">
        <dgm:presLayoutVars>
          <dgm:bulletEnabled val="1"/>
        </dgm:presLayoutVars>
      </dgm:prSet>
      <dgm:spPr/>
    </dgm:pt>
    <dgm:pt modelId="{BE92FBE7-D369-784D-83F0-4405EA54006B}" type="pres">
      <dgm:prSet presAssocID="{0C38C3BB-2F54-F543-A8B2-5FD8489687FB}" presName="parSpace" presStyleCnt="0"/>
      <dgm:spPr/>
    </dgm:pt>
    <dgm:pt modelId="{056460E7-D9F2-6842-A924-0C68CF783DE7}" type="pres">
      <dgm:prSet presAssocID="{F8447FC2-B518-2A4A-A41E-2F87B958AB77}" presName="parTxOnly" presStyleLbl="node1" presStyleIdx="1" presStyleCnt="5" custScaleX="121038" custScaleY="104479">
        <dgm:presLayoutVars>
          <dgm:bulletEnabled val="1"/>
        </dgm:presLayoutVars>
      </dgm:prSet>
      <dgm:spPr/>
    </dgm:pt>
    <dgm:pt modelId="{22EF79A1-FFE4-DE40-BCEA-DA07C5AE7ADD}" type="pres">
      <dgm:prSet presAssocID="{A818F973-28EE-0743-8B17-27B3747FFDF2}" presName="parSpace" presStyleCnt="0"/>
      <dgm:spPr/>
    </dgm:pt>
    <dgm:pt modelId="{B4296C7E-FBF8-6D47-AF77-15DA9C82C1FC}" type="pres">
      <dgm:prSet presAssocID="{A19C298C-CCE5-9E40-AFDD-C0CD7140B75F}" presName="parTxOnly" presStyleLbl="node1" presStyleIdx="2" presStyleCnt="5" custScaleX="115108" custScaleY="104479">
        <dgm:presLayoutVars>
          <dgm:bulletEnabled val="1"/>
        </dgm:presLayoutVars>
      </dgm:prSet>
      <dgm:spPr/>
    </dgm:pt>
    <dgm:pt modelId="{BB436355-32EA-D44A-AE33-EC87557B9253}" type="pres">
      <dgm:prSet presAssocID="{FB0E567F-A40E-FC40-8925-58AB89AB22F0}" presName="parSpace" presStyleCnt="0"/>
      <dgm:spPr/>
    </dgm:pt>
    <dgm:pt modelId="{B3C784DC-99C3-BB48-865D-4BE7826F74A3}" type="pres">
      <dgm:prSet presAssocID="{BCE6C4B5-D6B5-FC47-ACC7-0A0F3FEB17A2}" presName="parTxOnly" presStyleLbl="node1" presStyleIdx="3" presStyleCnt="5" custScaleX="136762" custScaleY="104479">
        <dgm:presLayoutVars>
          <dgm:bulletEnabled val="1"/>
        </dgm:presLayoutVars>
      </dgm:prSet>
      <dgm:spPr/>
    </dgm:pt>
    <dgm:pt modelId="{3A28C149-0898-7240-B390-2C318B9A247F}" type="pres">
      <dgm:prSet presAssocID="{CA91BD7F-C07D-944F-AA0F-4916E19D8197}" presName="parSpace" presStyleCnt="0"/>
      <dgm:spPr/>
    </dgm:pt>
    <dgm:pt modelId="{DC6DA105-61D7-E14E-9126-2CFF6D4FFF71}" type="pres">
      <dgm:prSet presAssocID="{CCADA8B1-D2A9-3B47-93E3-B592E8D5BCFB}" presName="parTxOnly" presStyleLbl="node1" presStyleIdx="4" presStyleCnt="5" custScaleX="119646" custScaleY="104479">
        <dgm:presLayoutVars>
          <dgm:bulletEnabled val="1"/>
        </dgm:presLayoutVars>
      </dgm:prSet>
      <dgm:spPr/>
    </dgm:pt>
  </dgm:ptLst>
  <dgm:cxnLst>
    <dgm:cxn modelId="{FBBC600C-D028-3544-9587-5EDD0D8D3123}" type="presOf" srcId="{A19C298C-CCE5-9E40-AFDD-C0CD7140B75F}" destId="{B4296C7E-FBF8-6D47-AF77-15DA9C82C1FC}" srcOrd="0" destOrd="0" presId="urn:microsoft.com/office/officeart/2005/8/layout/hChevron3"/>
    <dgm:cxn modelId="{A01B042A-E610-D043-94A9-352A40E1BE46}" srcId="{53C1FE1E-4EC6-214C-90FE-E2B9AD978B12}" destId="{CCADA8B1-D2A9-3B47-93E3-B592E8D5BCFB}" srcOrd="4" destOrd="0" parTransId="{A74E7AAF-CE32-8F40-BDCB-F7C41A0B820D}" sibTransId="{E0185F39-5384-1044-9BCA-37C69BCA7E1E}"/>
    <dgm:cxn modelId="{8C28923A-0144-2344-AE80-6A101A63B7CF}" srcId="{53C1FE1E-4EC6-214C-90FE-E2B9AD978B12}" destId="{E4F5F6F1-3C34-AE40-96AC-F771582E1A6D}" srcOrd="0" destOrd="0" parTransId="{3BC4E1B9-59F8-E240-95C7-7CF6DFD97342}" sibTransId="{0C38C3BB-2F54-F543-A8B2-5FD8489687FB}"/>
    <dgm:cxn modelId="{A5CE773E-4048-7746-8507-953D9653907D}" type="presOf" srcId="{E4F5F6F1-3C34-AE40-96AC-F771582E1A6D}" destId="{46D7F477-CB1D-9942-8F47-3D004B27B0A5}" srcOrd="0" destOrd="0" presId="urn:microsoft.com/office/officeart/2005/8/layout/hChevron3"/>
    <dgm:cxn modelId="{ED629A4F-9A04-3B46-9E92-156286369396}" srcId="{53C1FE1E-4EC6-214C-90FE-E2B9AD978B12}" destId="{F8447FC2-B518-2A4A-A41E-2F87B958AB77}" srcOrd="1" destOrd="0" parTransId="{8554DAF1-3220-E249-A722-3F8122B73A98}" sibTransId="{A818F973-28EE-0743-8B17-27B3747FFDF2}"/>
    <dgm:cxn modelId="{E6010D51-D47E-1044-933B-EA6CA6D5AC17}" srcId="{53C1FE1E-4EC6-214C-90FE-E2B9AD978B12}" destId="{BCE6C4B5-D6B5-FC47-ACC7-0A0F3FEB17A2}" srcOrd="3" destOrd="0" parTransId="{91AA7186-7205-534A-8541-EC4517CCE1D0}" sibTransId="{CA91BD7F-C07D-944F-AA0F-4916E19D8197}"/>
    <dgm:cxn modelId="{248FBF78-339F-3745-A224-BDEC8DAD1144}" type="presOf" srcId="{CCADA8B1-D2A9-3B47-93E3-B592E8D5BCFB}" destId="{DC6DA105-61D7-E14E-9126-2CFF6D4FFF71}" srcOrd="0" destOrd="0" presId="urn:microsoft.com/office/officeart/2005/8/layout/hChevron3"/>
    <dgm:cxn modelId="{1E915D7D-0061-FB40-AA9B-9F0957301437}" type="presOf" srcId="{BCE6C4B5-D6B5-FC47-ACC7-0A0F3FEB17A2}" destId="{B3C784DC-99C3-BB48-865D-4BE7826F74A3}" srcOrd="0" destOrd="0" presId="urn:microsoft.com/office/officeart/2005/8/layout/hChevron3"/>
    <dgm:cxn modelId="{788C2FD3-0ED0-7840-9B7A-58B3F5AF6102}" type="presOf" srcId="{53C1FE1E-4EC6-214C-90FE-E2B9AD978B12}" destId="{3F90E17D-BFF9-DC4E-8A80-2A39FEBAE600}" srcOrd="0" destOrd="0" presId="urn:microsoft.com/office/officeart/2005/8/layout/hChevron3"/>
    <dgm:cxn modelId="{B583B3D5-036A-254F-8C9C-6F515BC0F7D3}" srcId="{53C1FE1E-4EC6-214C-90FE-E2B9AD978B12}" destId="{A19C298C-CCE5-9E40-AFDD-C0CD7140B75F}" srcOrd="2" destOrd="0" parTransId="{FE8E7679-30FF-1C4C-92D0-9488012FCA86}" sibTransId="{FB0E567F-A40E-FC40-8925-58AB89AB22F0}"/>
    <dgm:cxn modelId="{6D1E5AF0-CC03-1245-864E-157808751C15}" type="presOf" srcId="{F8447FC2-B518-2A4A-A41E-2F87B958AB77}" destId="{056460E7-D9F2-6842-A924-0C68CF783DE7}" srcOrd="0" destOrd="0" presId="urn:microsoft.com/office/officeart/2005/8/layout/hChevron3"/>
    <dgm:cxn modelId="{1AEA5479-D5A3-9349-B3DF-3D72BE7F5E7B}" type="presParOf" srcId="{3F90E17D-BFF9-DC4E-8A80-2A39FEBAE600}" destId="{46D7F477-CB1D-9942-8F47-3D004B27B0A5}" srcOrd="0" destOrd="0" presId="urn:microsoft.com/office/officeart/2005/8/layout/hChevron3"/>
    <dgm:cxn modelId="{AAAC0240-FD5D-2749-8E73-106867ABA210}" type="presParOf" srcId="{3F90E17D-BFF9-DC4E-8A80-2A39FEBAE600}" destId="{BE92FBE7-D369-784D-83F0-4405EA54006B}" srcOrd="1" destOrd="0" presId="urn:microsoft.com/office/officeart/2005/8/layout/hChevron3"/>
    <dgm:cxn modelId="{E302DE95-8C32-9A45-BCDC-7BE9479282C5}" type="presParOf" srcId="{3F90E17D-BFF9-DC4E-8A80-2A39FEBAE600}" destId="{056460E7-D9F2-6842-A924-0C68CF783DE7}" srcOrd="2" destOrd="0" presId="urn:microsoft.com/office/officeart/2005/8/layout/hChevron3"/>
    <dgm:cxn modelId="{46BCF33F-7D0A-0946-8D2F-BD86CA13DD61}" type="presParOf" srcId="{3F90E17D-BFF9-DC4E-8A80-2A39FEBAE600}" destId="{22EF79A1-FFE4-DE40-BCEA-DA07C5AE7ADD}" srcOrd="3" destOrd="0" presId="urn:microsoft.com/office/officeart/2005/8/layout/hChevron3"/>
    <dgm:cxn modelId="{F2255BA9-290B-CA4A-ABAB-11B9A5295A68}" type="presParOf" srcId="{3F90E17D-BFF9-DC4E-8A80-2A39FEBAE600}" destId="{B4296C7E-FBF8-6D47-AF77-15DA9C82C1FC}" srcOrd="4" destOrd="0" presId="urn:microsoft.com/office/officeart/2005/8/layout/hChevron3"/>
    <dgm:cxn modelId="{DD8BE55E-5A9D-8D4C-831D-A72684B571D2}" type="presParOf" srcId="{3F90E17D-BFF9-DC4E-8A80-2A39FEBAE600}" destId="{BB436355-32EA-D44A-AE33-EC87557B9253}" srcOrd="5" destOrd="0" presId="urn:microsoft.com/office/officeart/2005/8/layout/hChevron3"/>
    <dgm:cxn modelId="{A5813C6E-BE08-184A-B9BE-422F37595D33}" type="presParOf" srcId="{3F90E17D-BFF9-DC4E-8A80-2A39FEBAE600}" destId="{B3C784DC-99C3-BB48-865D-4BE7826F74A3}" srcOrd="6" destOrd="0" presId="urn:microsoft.com/office/officeart/2005/8/layout/hChevron3"/>
    <dgm:cxn modelId="{35905AE3-C004-054F-B2CC-D7A3D235F14B}" type="presParOf" srcId="{3F90E17D-BFF9-DC4E-8A80-2A39FEBAE600}" destId="{3A28C149-0898-7240-B390-2C318B9A247F}" srcOrd="7" destOrd="0" presId="urn:microsoft.com/office/officeart/2005/8/layout/hChevron3"/>
    <dgm:cxn modelId="{359AF398-F0A0-824F-B988-E580C82CD929}" type="presParOf" srcId="{3F90E17D-BFF9-DC4E-8A80-2A39FEBAE600}" destId="{DC6DA105-61D7-E14E-9126-2CFF6D4FFF71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2A0EE8-8412-C94B-AC79-97C3153B4D68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08D0322E-6BFF-8643-A48C-7A264F891691}">
      <dgm:prSet phldrT="[Testo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Emissione dell'ordine</a:t>
          </a:r>
        </a:p>
      </dgm:t>
    </dgm:pt>
    <dgm:pt modelId="{07B32574-996B-7C41-A630-6F318A68889C}" type="parTrans" cxnId="{23B94AA4-C78B-0A44-982E-0EFF9B919D56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6E3F2697-3A4C-114F-8915-FE5D2B741BFD}" type="sibTrans" cxnId="{23B94AA4-C78B-0A44-982E-0EFF9B919D56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658E6BF8-CE97-C745-91E4-61E83B3C0357}">
      <dgm:prSet phldrT="[Testo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Ricezione e controllo</a:t>
          </a:r>
        </a:p>
      </dgm:t>
    </dgm:pt>
    <dgm:pt modelId="{41313E09-5F9D-0A4B-A2A6-F5306BFD7ACE}" type="parTrans" cxnId="{43F22039-3062-7F41-9AC6-EC8868473F2C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851817E7-DF2A-5047-AC60-C44307C8881A}" type="sibTrans" cxnId="{43F22039-3062-7F41-9AC6-EC8868473F2C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AA6C6C8C-4B59-9647-A399-C120E1BBC62C}">
      <dgm:prSet phldrT="[Testo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Pagamento</a:t>
          </a:r>
        </a:p>
      </dgm:t>
    </dgm:pt>
    <dgm:pt modelId="{E1FBD6B0-C473-F84F-B8BD-22337F5DD6C9}" type="parTrans" cxnId="{90AD3A64-9AEC-5B4C-9D29-C99D6C605655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F2F88092-BCDF-3E45-9C49-59477D0F8632}" type="sibTrans" cxnId="{90AD3A64-9AEC-5B4C-9D29-C99D6C605655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C54D2DE0-0946-6842-8EA4-1CC72030464A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it-IT" sz="1000" dirty="0">
              <a:latin typeface="Gill Sans MT" panose="020B0502020104020203" pitchFamily="34" charset="77"/>
            </a:rPr>
            <a:t>Valutazione operativa</a:t>
          </a:r>
        </a:p>
      </dgm:t>
    </dgm:pt>
    <dgm:pt modelId="{4840F0D2-BE16-9747-B131-E3B6F9260F3B}" type="parTrans" cxnId="{01175DC4-06E4-E047-B4F0-930F56419249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D9094DAF-33D0-1A47-BD99-07515A0618F4}" type="sibTrans" cxnId="{01175DC4-06E4-E047-B4F0-930F56419249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56E044F0-8975-AB4B-93DE-FE0BAB7DCDC8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it-IT" sz="1000" dirty="0" err="1">
              <a:latin typeface="Gill Sans MT" panose="020B0502020104020203" pitchFamily="34" charset="77"/>
            </a:rPr>
            <a:t>Expediting</a:t>
          </a:r>
          <a:endParaRPr lang="it-IT" sz="1000" dirty="0">
            <a:latin typeface="Gill Sans MT" panose="020B0502020104020203" pitchFamily="34" charset="77"/>
          </a:endParaRPr>
        </a:p>
      </dgm:t>
    </dgm:pt>
    <dgm:pt modelId="{4B9512CA-A2C5-264C-9686-C734AA3259F5}" type="parTrans" cxnId="{3DDB6EC0-BF97-4947-B10D-CB328C2A5225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75DBC588-1701-424C-965D-44D3E36BFB4B}" type="sibTrans" cxnId="{3DDB6EC0-BF97-4947-B10D-CB328C2A5225}">
      <dgm:prSet/>
      <dgm:spPr/>
      <dgm:t>
        <a:bodyPr/>
        <a:lstStyle/>
        <a:p>
          <a:endParaRPr lang="it-IT" sz="1000">
            <a:latin typeface="Gill Sans MT" panose="020B0502020104020203" pitchFamily="34" charset="77"/>
          </a:endParaRPr>
        </a:p>
      </dgm:t>
    </dgm:pt>
    <dgm:pt modelId="{AEB7852B-538F-AF4D-8577-15EC68EDB426}" type="pres">
      <dgm:prSet presAssocID="{6D2A0EE8-8412-C94B-AC79-97C3153B4D68}" presName="Name0" presStyleCnt="0">
        <dgm:presLayoutVars>
          <dgm:dir/>
          <dgm:resizeHandles val="exact"/>
        </dgm:presLayoutVars>
      </dgm:prSet>
      <dgm:spPr/>
    </dgm:pt>
    <dgm:pt modelId="{DCA3E09E-3DBE-7A44-A037-F6868815E5AB}" type="pres">
      <dgm:prSet presAssocID="{08D0322E-6BFF-8643-A48C-7A264F891691}" presName="parTxOnly" presStyleLbl="node1" presStyleIdx="0" presStyleCnt="5">
        <dgm:presLayoutVars>
          <dgm:bulletEnabled val="1"/>
        </dgm:presLayoutVars>
      </dgm:prSet>
      <dgm:spPr/>
    </dgm:pt>
    <dgm:pt modelId="{1F888B4E-6112-A74B-ABF8-9828FB8ACF91}" type="pres">
      <dgm:prSet presAssocID="{6E3F2697-3A4C-114F-8915-FE5D2B741BFD}" presName="parSpace" presStyleCnt="0"/>
      <dgm:spPr/>
    </dgm:pt>
    <dgm:pt modelId="{7237020B-E0D0-7147-9E18-F86115A28C43}" type="pres">
      <dgm:prSet presAssocID="{56E044F0-8975-AB4B-93DE-FE0BAB7DCDC8}" presName="parTxOnly" presStyleLbl="node1" presStyleIdx="1" presStyleCnt="5" custScaleX="115263">
        <dgm:presLayoutVars>
          <dgm:bulletEnabled val="1"/>
        </dgm:presLayoutVars>
      </dgm:prSet>
      <dgm:spPr/>
    </dgm:pt>
    <dgm:pt modelId="{04366B1A-F084-534F-8423-2065ED831C54}" type="pres">
      <dgm:prSet presAssocID="{75DBC588-1701-424C-965D-44D3E36BFB4B}" presName="parSpace" presStyleCnt="0"/>
      <dgm:spPr/>
    </dgm:pt>
    <dgm:pt modelId="{A9BBEF4E-400B-C44D-A3BB-03807BC3BDF4}" type="pres">
      <dgm:prSet presAssocID="{658E6BF8-CE97-C745-91E4-61E83B3C0357}" presName="parTxOnly" presStyleLbl="node1" presStyleIdx="2" presStyleCnt="5" custScaleX="120937">
        <dgm:presLayoutVars>
          <dgm:bulletEnabled val="1"/>
        </dgm:presLayoutVars>
      </dgm:prSet>
      <dgm:spPr/>
    </dgm:pt>
    <dgm:pt modelId="{0640A4B3-AF38-E448-8AE9-8AC5585913FF}" type="pres">
      <dgm:prSet presAssocID="{851817E7-DF2A-5047-AC60-C44307C8881A}" presName="parSpace" presStyleCnt="0"/>
      <dgm:spPr/>
    </dgm:pt>
    <dgm:pt modelId="{A4D99FD2-486E-1B45-8D94-E867BEA86210}" type="pres">
      <dgm:prSet presAssocID="{AA6C6C8C-4B59-9647-A399-C120E1BBC62C}" presName="parTxOnly" presStyleLbl="node1" presStyleIdx="3" presStyleCnt="5" custScaleX="122856">
        <dgm:presLayoutVars>
          <dgm:bulletEnabled val="1"/>
        </dgm:presLayoutVars>
      </dgm:prSet>
      <dgm:spPr/>
    </dgm:pt>
    <dgm:pt modelId="{2E5BB579-8135-0140-99D9-C18E91834ADA}" type="pres">
      <dgm:prSet presAssocID="{F2F88092-BCDF-3E45-9C49-59477D0F8632}" presName="parSpace" presStyleCnt="0"/>
      <dgm:spPr/>
    </dgm:pt>
    <dgm:pt modelId="{D4A0E51A-953F-794C-B92C-76470A24BBBC}" type="pres">
      <dgm:prSet presAssocID="{C54D2DE0-0946-6842-8EA4-1CC72030464A}" presName="parTxOnly" presStyleLbl="node1" presStyleIdx="4" presStyleCnt="5" custScaleX="118625">
        <dgm:presLayoutVars>
          <dgm:bulletEnabled val="1"/>
        </dgm:presLayoutVars>
      </dgm:prSet>
      <dgm:spPr/>
    </dgm:pt>
  </dgm:ptLst>
  <dgm:cxnLst>
    <dgm:cxn modelId="{08995506-11A7-3E42-B9B8-7507A35A6571}" type="presOf" srcId="{AA6C6C8C-4B59-9647-A399-C120E1BBC62C}" destId="{A4D99FD2-486E-1B45-8D94-E867BEA86210}" srcOrd="0" destOrd="0" presId="urn:microsoft.com/office/officeart/2005/8/layout/hChevron3"/>
    <dgm:cxn modelId="{6F9A6520-C2D1-E946-BACB-C11DE2982454}" type="presOf" srcId="{56E044F0-8975-AB4B-93DE-FE0BAB7DCDC8}" destId="{7237020B-E0D0-7147-9E18-F86115A28C43}" srcOrd="0" destOrd="0" presId="urn:microsoft.com/office/officeart/2005/8/layout/hChevron3"/>
    <dgm:cxn modelId="{FB4E2F28-4323-B940-92A7-B4A3A5E25D4A}" type="presOf" srcId="{C54D2DE0-0946-6842-8EA4-1CC72030464A}" destId="{D4A0E51A-953F-794C-B92C-76470A24BBBC}" srcOrd="0" destOrd="0" presId="urn:microsoft.com/office/officeart/2005/8/layout/hChevron3"/>
    <dgm:cxn modelId="{43F22039-3062-7F41-9AC6-EC8868473F2C}" srcId="{6D2A0EE8-8412-C94B-AC79-97C3153B4D68}" destId="{658E6BF8-CE97-C745-91E4-61E83B3C0357}" srcOrd="2" destOrd="0" parTransId="{41313E09-5F9D-0A4B-A2A6-F5306BFD7ACE}" sibTransId="{851817E7-DF2A-5047-AC60-C44307C8881A}"/>
    <dgm:cxn modelId="{C587B840-6D37-C043-962C-A18DADD18C86}" type="presOf" srcId="{08D0322E-6BFF-8643-A48C-7A264F891691}" destId="{DCA3E09E-3DBE-7A44-A037-F6868815E5AB}" srcOrd="0" destOrd="0" presId="urn:microsoft.com/office/officeart/2005/8/layout/hChevron3"/>
    <dgm:cxn modelId="{90AD3A64-9AEC-5B4C-9D29-C99D6C605655}" srcId="{6D2A0EE8-8412-C94B-AC79-97C3153B4D68}" destId="{AA6C6C8C-4B59-9647-A399-C120E1BBC62C}" srcOrd="3" destOrd="0" parTransId="{E1FBD6B0-C473-F84F-B8BD-22337F5DD6C9}" sibTransId="{F2F88092-BCDF-3E45-9C49-59477D0F8632}"/>
    <dgm:cxn modelId="{23B94AA4-C78B-0A44-982E-0EFF9B919D56}" srcId="{6D2A0EE8-8412-C94B-AC79-97C3153B4D68}" destId="{08D0322E-6BFF-8643-A48C-7A264F891691}" srcOrd="0" destOrd="0" parTransId="{07B32574-996B-7C41-A630-6F318A68889C}" sibTransId="{6E3F2697-3A4C-114F-8915-FE5D2B741BFD}"/>
    <dgm:cxn modelId="{89A473A4-F93F-2245-998A-7F9DE36CEFFD}" type="presOf" srcId="{658E6BF8-CE97-C745-91E4-61E83B3C0357}" destId="{A9BBEF4E-400B-C44D-A3BB-03807BC3BDF4}" srcOrd="0" destOrd="0" presId="urn:microsoft.com/office/officeart/2005/8/layout/hChevron3"/>
    <dgm:cxn modelId="{69012AA9-ABF7-264D-89D4-DEF6B0E4B0A1}" type="presOf" srcId="{6D2A0EE8-8412-C94B-AC79-97C3153B4D68}" destId="{AEB7852B-538F-AF4D-8577-15EC68EDB426}" srcOrd="0" destOrd="0" presId="urn:microsoft.com/office/officeart/2005/8/layout/hChevron3"/>
    <dgm:cxn modelId="{3DDB6EC0-BF97-4947-B10D-CB328C2A5225}" srcId="{6D2A0EE8-8412-C94B-AC79-97C3153B4D68}" destId="{56E044F0-8975-AB4B-93DE-FE0BAB7DCDC8}" srcOrd="1" destOrd="0" parTransId="{4B9512CA-A2C5-264C-9686-C734AA3259F5}" sibTransId="{75DBC588-1701-424C-965D-44D3E36BFB4B}"/>
    <dgm:cxn modelId="{01175DC4-06E4-E047-B4F0-930F56419249}" srcId="{6D2A0EE8-8412-C94B-AC79-97C3153B4D68}" destId="{C54D2DE0-0946-6842-8EA4-1CC72030464A}" srcOrd="4" destOrd="0" parTransId="{4840F0D2-BE16-9747-B131-E3B6F9260F3B}" sibTransId="{D9094DAF-33D0-1A47-BD99-07515A0618F4}"/>
    <dgm:cxn modelId="{E5D4B45D-1E99-F940-86AD-C64267363D7F}" type="presParOf" srcId="{AEB7852B-538F-AF4D-8577-15EC68EDB426}" destId="{DCA3E09E-3DBE-7A44-A037-F6868815E5AB}" srcOrd="0" destOrd="0" presId="urn:microsoft.com/office/officeart/2005/8/layout/hChevron3"/>
    <dgm:cxn modelId="{6B879A8F-F144-044D-8C90-64EE2ABDC068}" type="presParOf" srcId="{AEB7852B-538F-AF4D-8577-15EC68EDB426}" destId="{1F888B4E-6112-A74B-ABF8-9828FB8ACF91}" srcOrd="1" destOrd="0" presId="urn:microsoft.com/office/officeart/2005/8/layout/hChevron3"/>
    <dgm:cxn modelId="{985FEF4D-4B0B-A44C-84B6-57CDDDE1FFC6}" type="presParOf" srcId="{AEB7852B-538F-AF4D-8577-15EC68EDB426}" destId="{7237020B-E0D0-7147-9E18-F86115A28C43}" srcOrd="2" destOrd="0" presId="urn:microsoft.com/office/officeart/2005/8/layout/hChevron3"/>
    <dgm:cxn modelId="{D379EA52-7BF4-784A-9FE1-F00AE4E26B19}" type="presParOf" srcId="{AEB7852B-538F-AF4D-8577-15EC68EDB426}" destId="{04366B1A-F084-534F-8423-2065ED831C54}" srcOrd="3" destOrd="0" presId="urn:microsoft.com/office/officeart/2005/8/layout/hChevron3"/>
    <dgm:cxn modelId="{8BED8A11-D4B5-6B4A-9DEB-23E20D35C1F1}" type="presParOf" srcId="{AEB7852B-538F-AF4D-8577-15EC68EDB426}" destId="{A9BBEF4E-400B-C44D-A3BB-03807BC3BDF4}" srcOrd="4" destOrd="0" presId="urn:microsoft.com/office/officeart/2005/8/layout/hChevron3"/>
    <dgm:cxn modelId="{BA05532D-1ECA-1E40-9116-88B51721850D}" type="presParOf" srcId="{AEB7852B-538F-AF4D-8577-15EC68EDB426}" destId="{0640A4B3-AF38-E448-8AE9-8AC5585913FF}" srcOrd="5" destOrd="0" presId="urn:microsoft.com/office/officeart/2005/8/layout/hChevron3"/>
    <dgm:cxn modelId="{1BF8CE6E-69F4-F54E-95F8-ED561407C0B8}" type="presParOf" srcId="{AEB7852B-538F-AF4D-8577-15EC68EDB426}" destId="{A4D99FD2-486E-1B45-8D94-E867BEA86210}" srcOrd="6" destOrd="0" presId="urn:microsoft.com/office/officeart/2005/8/layout/hChevron3"/>
    <dgm:cxn modelId="{9007DAD6-B94A-BF47-8598-5CE3B8086E35}" type="presParOf" srcId="{AEB7852B-538F-AF4D-8577-15EC68EDB426}" destId="{2E5BB579-8135-0140-99D9-C18E91834ADA}" srcOrd="7" destOrd="0" presId="urn:microsoft.com/office/officeart/2005/8/layout/hChevron3"/>
    <dgm:cxn modelId="{850661E2-BEE0-874A-A1E4-5600C57C3553}" type="presParOf" srcId="{AEB7852B-538F-AF4D-8577-15EC68EDB426}" destId="{D4A0E51A-953F-794C-B92C-76470A24BBB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33563-16BB-8344-866B-0468F77D274A}">
      <dsp:nvSpPr>
        <dsp:cNvPr id="0" name=""/>
        <dsp:cNvSpPr/>
      </dsp:nvSpPr>
      <dsp:spPr>
        <a:xfrm>
          <a:off x="2181036" y="0"/>
          <a:ext cx="5409750" cy="540975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</a:rPr>
            <a:t>Contribuire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all’innovazione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871582" y="270487"/>
        <a:ext cx="2028656" cy="540975"/>
      </dsp:txXfrm>
    </dsp:sp>
    <dsp:sp modelId="{3A783B77-2C4F-304C-945B-B59EF31FE60B}">
      <dsp:nvSpPr>
        <dsp:cNvPr id="0" name=""/>
        <dsp:cNvSpPr/>
      </dsp:nvSpPr>
      <dsp:spPr>
        <a:xfrm>
          <a:off x="2586767" y="811462"/>
          <a:ext cx="4598287" cy="4598287"/>
        </a:xfrm>
        <a:prstGeom prst="ellipse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</a:rPr>
            <a:t>Ridurre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i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rischi</a:t>
          </a:r>
          <a:r>
            <a:rPr lang="en-US" sz="1600" kern="1200" dirty="0">
              <a:solidFill>
                <a:schemeClr val="tx1"/>
              </a:solidFill>
            </a:rPr>
            <a:t> e </a:t>
          </a:r>
          <a:r>
            <a:rPr lang="en-US" sz="1600" kern="1200" dirty="0" err="1">
              <a:solidFill>
                <a:schemeClr val="tx1"/>
              </a:solidFill>
            </a:rPr>
            <a:t>migliorare</a:t>
          </a:r>
          <a:r>
            <a:rPr lang="en-US" sz="1600" kern="1200" dirty="0">
              <a:solidFill>
                <a:schemeClr val="tx1"/>
              </a:solidFill>
            </a:rPr>
            <a:t> le </a:t>
          </a:r>
          <a:r>
            <a:rPr lang="en-US" sz="1600" kern="1200" dirty="0" err="1">
              <a:solidFill>
                <a:schemeClr val="tx1"/>
              </a:solidFill>
            </a:rPr>
            <a:t>relazioni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894405" y="1075864"/>
        <a:ext cx="1983011" cy="528803"/>
      </dsp:txXfrm>
    </dsp:sp>
    <dsp:sp modelId="{7F97E43F-430B-734E-BFB4-A5FCEB45DD14}">
      <dsp:nvSpPr>
        <dsp:cNvPr id="0" name=""/>
        <dsp:cNvSpPr/>
      </dsp:nvSpPr>
      <dsp:spPr>
        <a:xfrm>
          <a:off x="2992498" y="1622924"/>
          <a:ext cx="3786825" cy="3786825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</a:rPr>
            <a:t>Migliorare</a:t>
          </a:r>
          <a:r>
            <a:rPr lang="en-US" sz="1600" kern="1200" dirty="0">
              <a:solidFill>
                <a:schemeClr val="tx1"/>
              </a:solidFill>
            </a:rPr>
            <a:t> la </a:t>
          </a:r>
          <a:r>
            <a:rPr lang="en-US" sz="1600" kern="1200" dirty="0" err="1">
              <a:solidFill>
                <a:schemeClr val="tx1"/>
              </a:solidFill>
            </a:rPr>
            <a:t>qualità</a:t>
          </a:r>
          <a:r>
            <a:rPr lang="en-US" sz="1600" kern="1200" dirty="0">
              <a:solidFill>
                <a:schemeClr val="tx1"/>
              </a:solidFill>
            </a:rPr>
            <a:t> e la </a:t>
          </a:r>
          <a:r>
            <a:rPr lang="en-US" sz="1600" kern="1200" dirty="0" err="1">
              <a:solidFill>
                <a:schemeClr val="tx1"/>
              </a:solidFill>
            </a:rPr>
            <a:t>reputazione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906070" y="1884215"/>
        <a:ext cx="1959681" cy="522581"/>
      </dsp:txXfrm>
    </dsp:sp>
    <dsp:sp modelId="{8E7BA399-AA2E-1E4D-A35A-D97ED4516978}">
      <dsp:nvSpPr>
        <dsp:cNvPr id="0" name=""/>
        <dsp:cNvSpPr/>
      </dsp:nvSpPr>
      <dsp:spPr>
        <a:xfrm>
          <a:off x="3398229" y="2434387"/>
          <a:ext cx="2975362" cy="2975362"/>
        </a:xfrm>
        <a:prstGeom prst="ellipse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</a:rPr>
            <a:t>Impatto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economico</a:t>
          </a:r>
          <a:r>
            <a:rPr lang="en-US" sz="1600" kern="1200" dirty="0">
              <a:solidFill>
                <a:schemeClr val="tx1"/>
              </a:solidFill>
            </a:rPr>
            <a:t> e </a:t>
          </a:r>
          <a:r>
            <a:rPr lang="en-US" sz="1600" kern="1200" dirty="0" err="1">
              <a:solidFill>
                <a:schemeClr val="tx1"/>
              </a:solidFill>
            </a:rPr>
            <a:t>finanziario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082563" y="2702170"/>
        <a:ext cx="1606695" cy="535565"/>
      </dsp:txXfrm>
    </dsp:sp>
    <dsp:sp modelId="{DAD0CB1C-60FB-C44F-A038-8B271A1EA5A4}">
      <dsp:nvSpPr>
        <dsp:cNvPr id="0" name=""/>
        <dsp:cNvSpPr/>
      </dsp:nvSpPr>
      <dsp:spPr>
        <a:xfrm>
          <a:off x="3912285" y="3432140"/>
          <a:ext cx="1947250" cy="1977609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1"/>
              </a:solidFill>
            </a:rPr>
            <a:t>Soddisfare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i</a:t>
          </a:r>
          <a:r>
            <a:rPr lang="en-US" sz="1600" kern="1200" dirty="0">
              <a:solidFill>
                <a:schemeClr val="tx1"/>
              </a:solidFill>
            </a:rPr>
            <a:t> </a:t>
          </a:r>
          <a:r>
            <a:rPr lang="en-US" sz="1600" kern="1200" dirty="0" err="1">
              <a:solidFill>
                <a:schemeClr val="tx1"/>
              </a:solidFill>
            </a:rPr>
            <a:t>fabbisogni</a:t>
          </a:r>
          <a:r>
            <a:rPr lang="en-US" sz="1600" kern="1200" dirty="0">
              <a:solidFill>
                <a:schemeClr val="tx1"/>
              </a:solidFill>
            </a:rPr>
            <a:t> (tempi e </a:t>
          </a:r>
          <a:r>
            <a:rPr lang="en-US" sz="1600" kern="1200" dirty="0" err="1">
              <a:solidFill>
                <a:schemeClr val="tx1"/>
              </a:solidFill>
            </a:rPr>
            <a:t>requisiti</a:t>
          </a:r>
          <a:r>
            <a:rPr lang="en-US" sz="1600" kern="1200" dirty="0">
              <a:solidFill>
                <a:schemeClr val="tx1"/>
              </a:solidFill>
            </a:rPr>
            <a:t>)</a:t>
          </a:r>
        </a:p>
      </dsp:txBody>
      <dsp:txXfrm>
        <a:off x="4197454" y="3926542"/>
        <a:ext cx="1376913" cy="988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A6638-B73D-4BEA-87A2-656B6DAA7696}">
      <dsp:nvSpPr>
        <dsp:cNvPr id="0" name=""/>
        <dsp:cNvSpPr/>
      </dsp:nvSpPr>
      <dsp:spPr>
        <a:xfrm>
          <a:off x="258629" y="2600"/>
          <a:ext cx="3561337" cy="265846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Stagione primavera estate saltata: </a:t>
          </a:r>
          <a:r>
            <a:rPr lang="it-IT" sz="1500" b="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ripensare le collezioni?</a:t>
          </a:r>
          <a:endParaRPr lang="it-IT" sz="1500" b="1" kern="1200" dirty="0">
            <a:solidFill>
              <a:srgbClr val="002C5B"/>
            </a:solidFill>
            <a:latin typeface="Trebuchet MS" panose="020B0603020202020204" pitchFamily="34" charset="0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Prodotti a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rischio obsolescenza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Aziende di moda </a:t>
          </a:r>
          <a:r>
            <a:rPr lang="it-IT" sz="1500" b="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chiedono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la sospensione  dell'affitto dei punti vendita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Il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gruppo H&amp;M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chiuderà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otto punti vendita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in Italia tra maggio e novembre prossimi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Il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30% dei punti vendita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in Lombardia teme che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di non riaprire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più i negozi per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mancanza di liquidità</a:t>
          </a:r>
        </a:p>
      </dsp:txBody>
      <dsp:txXfrm>
        <a:off x="320920" y="64891"/>
        <a:ext cx="3436755" cy="2596171"/>
      </dsp:txXfrm>
    </dsp:sp>
    <dsp:sp modelId="{31F62D81-064D-4A29-B4DD-E0E45B8B8362}">
      <dsp:nvSpPr>
        <dsp:cNvPr id="0" name=""/>
        <dsp:cNvSpPr/>
      </dsp:nvSpPr>
      <dsp:spPr>
        <a:xfrm>
          <a:off x="258629" y="2661063"/>
          <a:ext cx="3561337" cy="1143139"/>
        </a:xfrm>
        <a:prstGeom prst="rect">
          <a:avLst/>
        </a:prstGeom>
        <a:solidFill>
          <a:srgbClr val="4F6C88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latin typeface="Trebuchet MS" panose="020B0603020202020204" pitchFamily="34" charset="0"/>
            </a:rPr>
            <a:t>Il settore del retail affronta gravi criticità</a:t>
          </a:r>
        </a:p>
      </dsp:txBody>
      <dsp:txXfrm>
        <a:off x="258629" y="2661063"/>
        <a:ext cx="2507983" cy="1143139"/>
      </dsp:txXfrm>
    </dsp:sp>
    <dsp:sp modelId="{E76BCA09-3130-4B91-B380-8D88E48B4670}">
      <dsp:nvSpPr>
        <dsp:cNvPr id="0" name=""/>
        <dsp:cNvSpPr/>
      </dsp:nvSpPr>
      <dsp:spPr>
        <a:xfrm>
          <a:off x="2867357" y="2842640"/>
          <a:ext cx="1246467" cy="124646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tint val="40000"/>
              <a:hueOff val="0"/>
              <a:satOff val="0"/>
              <a:lumOff val="0"/>
              <a:alpha val="9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A6638-B73D-4BEA-87A2-656B6DAA7696}">
      <dsp:nvSpPr>
        <dsp:cNvPr id="0" name=""/>
        <dsp:cNvSpPr/>
      </dsp:nvSpPr>
      <dsp:spPr>
        <a:xfrm>
          <a:off x="203189" y="1861"/>
          <a:ext cx="3663766" cy="273492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Cambiano i consumi, ma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la GDO cresce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(≈+2% rispetto all’anno precedente, Gruppo Arena registra crescita di quasi il 44% dal primo gennaio al 24 aprile)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Variazioni nella domanda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hanno portato ad alcuni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effetti di stock-out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(lievito di birra, farine) e </a:t>
          </a:r>
          <a:r>
            <a:rPr lang="it-IT" sz="1500" b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eccesso di offerta 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in </a:t>
          </a:r>
          <a:r>
            <a:rPr lang="it-IT" sz="1500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rPr>
            <a:t>alt</a:t>
          </a:r>
          <a:r>
            <a:rPr lang="it-IT" sz="1500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ri (prodotti pasquali invenduti)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“The coronavirus pandemic could </a:t>
          </a:r>
          <a:r>
            <a:rPr lang="en-US" sz="1500" b="1" i="1" kern="1200" dirty="0">
              <a:solidFill>
                <a:srgbClr val="002060"/>
              </a:solidFill>
              <a:latin typeface="Trebuchet MS" panose="020B0603020202020204" pitchFamily="34" charset="0"/>
              <a:ea typeface="+mn-ea"/>
              <a:cs typeface="+mn-cs"/>
            </a:rPr>
            <a:t>threaten g</a:t>
          </a:r>
          <a:r>
            <a:rPr lang="en-US" sz="1500" b="1" i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lobal food supply</a:t>
          </a:r>
          <a:r>
            <a:rPr lang="en-US" sz="1500" i="1" kern="1200" dirty="0">
              <a:solidFill>
                <a:srgbClr val="002C5B"/>
              </a:solidFill>
              <a:latin typeface="Trebuchet MS" panose="020B0603020202020204" pitchFamily="34" charset="0"/>
              <a:ea typeface="+mn-ea"/>
              <a:cs typeface="+mn-cs"/>
            </a:rPr>
            <a:t>, UN warns” (CNN)</a:t>
          </a:r>
          <a:endParaRPr lang="it-IT" sz="1500" i="1" kern="1200" dirty="0">
            <a:solidFill>
              <a:srgbClr val="002C5B"/>
            </a:solidFill>
            <a:latin typeface="Trebuchet MS" panose="020B0603020202020204" pitchFamily="34" charset="0"/>
            <a:ea typeface="+mn-ea"/>
            <a:cs typeface="+mn-cs"/>
          </a:endParaRPr>
        </a:p>
      </dsp:txBody>
      <dsp:txXfrm>
        <a:off x="267272" y="65944"/>
        <a:ext cx="3535600" cy="2670841"/>
      </dsp:txXfrm>
    </dsp:sp>
    <dsp:sp modelId="{31F62D81-064D-4A29-B4DD-E0E45B8B8362}">
      <dsp:nvSpPr>
        <dsp:cNvPr id="0" name=""/>
        <dsp:cNvSpPr/>
      </dsp:nvSpPr>
      <dsp:spPr>
        <a:xfrm>
          <a:off x="203189" y="2736786"/>
          <a:ext cx="3663766" cy="1176017"/>
        </a:xfrm>
        <a:prstGeom prst="rect">
          <a:avLst/>
        </a:prstGeom>
        <a:solidFill>
          <a:srgbClr val="4F6C88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latin typeface="Trebuchet MS" panose="020B0603020202020204" pitchFamily="34" charset="0"/>
            </a:rPr>
            <a:t>Supply chain del food è ok, ma attenzione ai segnali esteri</a:t>
          </a:r>
        </a:p>
      </dsp:txBody>
      <dsp:txXfrm>
        <a:off x="203189" y="2736786"/>
        <a:ext cx="2580117" cy="1176017"/>
      </dsp:txXfrm>
    </dsp:sp>
    <dsp:sp modelId="{E76BCA09-3130-4B91-B380-8D88E48B4670}">
      <dsp:nvSpPr>
        <dsp:cNvPr id="0" name=""/>
        <dsp:cNvSpPr/>
      </dsp:nvSpPr>
      <dsp:spPr>
        <a:xfrm>
          <a:off x="2886949" y="2923585"/>
          <a:ext cx="1282318" cy="128231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A6638-B73D-4BEA-87A2-656B6DAA7696}">
      <dsp:nvSpPr>
        <dsp:cNvPr id="0" name=""/>
        <dsp:cNvSpPr/>
      </dsp:nvSpPr>
      <dsp:spPr>
        <a:xfrm>
          <a:off x="278928" y="0"/>
          <a:ext cx="3561337" cy="265846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0" u="none" kern="1200" dirty="0">
              <a:solidFill>
                <a:srgbClr val="002C5B"/>
              </a:solidFill>
              <a:latin typeface="Trebuchet MS" panose="020B0603020202020204" pitchFamily="34" charset="0"/>
            </a:rPr>
            <a:t>Il </a:t>
          </a:r>
          <a:r>
            <a:rPr lang="it-IT" sz="1500" b="1" u="none" kern="1200" dirty="0">
              <a:solidFill>
                <a:srgbClr val="002C5B"/>
              </a:solidFill>
              <a:latin typeface="Trebuchet MS" panose="020B0603020202020204" pitchFamily="34" charset="0"/>
            </a:rPr>
            <a:t>77% delle aziende </a:t>
          </a:r>
          <a:r>
            <a:rPr lang="it-IT" sz="1500" b="0" u="none" kern="1200" dirty="0">
              <a:solidFill>
                <a:srgbClr val="002C5B"/>
              </a:solidFill>
              <a:latin typeface="Trebuchet MS" panose="020B0603020202020204" pitchFamily="34" charset="0"/>
            </a:rPr>
            <a:t>che vende online dichiara di </a:t>
          </a:r>
          <a:r>
            <a:rPr lang="it-IT" sz="1500" b="1" u="none" kern="1200" dirty="0">
              <a:solidFill>
                <a:srgbClr val="002C5B"/>
              </a:solidFill>
              <a:latin typeface="Trebuchet MS" panose="020B0603020202020204" pitchFamily="34" charset="0"/>
            </a:rPr>
            <a:t>aver acquisito nuovi clienti </a:t>
          </a:r>
          <a:r>
            <a:rPr lang="it-IT" sz="1500" b="0" u="none" kern="1200" dirty="0">
              <a:solidFill>
                <a:srgbClr val="002C5B"/>
              </a:solidFill>
              <a:latin typeface="Trebuchet MS" panose="020B0603020202020204" pitchFamily="34" charset="0"/>
            </a:rPr>
            <a:t>(</a:t>
          </a:r>
          <a:r>
            <a:rPr lang="it-IT" sz="1500" b="0" u="none" kern="1200" dirty="0" err="1">
              <a:solidFill>
                <a:srgbClr val="002C5B"/>
              </a:solidFill>
              <a:latin typeface="Trebuchet MS" panose="020B0603020202020204" pitchFamily="34" charset="0"/>
            </a:rPr>
            <a:t>Netcomm</a:t>
          </a:r>
          <a:r>
            <a:rPr lang="it-IT" sz="1500" b="0" u="none" kern="1200" dirty="0">
              <a:solidFill>
                <a:srgbClr val="002C5B"/>
              </a:solidFill>
              <a:latin typeface="Trebuchet MS" panose="020B0603020202020204" pitchFamily="34" charset="0"/>
            </a:rPr>
            <a:t>)</a:t>
          </a:r>
          <a:endParaRPr lang="it-IT" sz="1500" kern="1200" dirty="0">
            <a:solidFill>
              <a:srgbClr val="002C5B"/>
            </a:solidFill>
            <a:latin typeface="Trebuchet MS" panose="020B0603020202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0" i="1" u="none" kern="1200" dirty="0">
              <a:solidFill>
                <a:srgbClr val="002C5B"/>
              </a:solidFill>
              <a:latin typeface="Trebuchet MS" panose="020B0603020202020204" pitchFamily="34" charset="0"/>
            </a:rPr>
            <a:t>«Il </a:t>
          </a:r>
          <a:r>
            <a:rPr lang="it-IT" sz="1500" b="1" i="1" u="none" kern="1200" dirty="0">
              <a:solidFill>
                <a:srgbClr val="002C5B"/>
              </a:solidFill>
              <a:latin typeface="Trebuchet MS" panose="020B0603020202020204" pitchFamily="34" charset="0"/>
            </a:rPr>
            <a:t>boom negli acquisti </a:t>
          </a:r>
          <a:r>
            <a:rPr lang="it-IT" sz="1500" b="0" i="1" u="none" kern="1200" dirty="0">
              <a:solidFill>
                <a:srgbClr val="002C5B"/>
              </a:solidFill>
              <a:latin typeface="Trebuchet MS" panose="020B0603020202020204" pitchFamily="34" charset="0"/>
            </a:rPr>
            <a:t>online c’è stato, ma riguarda principalmente i </a:t>
          </a:r>
          <a:r>
            <a:rPr lang="it-IT" sz="1500" b="1" i="1" u="none" kern="1200" dirty="0">
              <a:solidFill>
                <a:srgbClr val="002C5B"/>
              </a:solidFill>
              <a:latin typeface="Trebuchet MS" panose="020B0603020202020204" pitchFamily="34" charset="0"/>
            </a:rPr>
            <a:t>beni di prima necessità</a:t>
          </a:r>
          <a:r>
            <a:rPr lang="it-IT" sz="1500" b="0" i="1" u="none" kern="1200" dirty="0">
              <a:solidFill>
                <a:srgbClr val="002C5B"/>
              </a:solidFill>
              <a:latin typeface="Trebuchet MS" panose="020B0603020202020204" pitchFamily="34" charset="0"/>
            </a:rPr>
            <a:t>: bibite +57%, te, caffè, insolubili (+50%), pasta e farine (+29%)</a:t>
          </a:r>
          <a:endParaRPr lang="it-IT" sz="1500" i="1" kern="1200" dirty="0">
            <a:solidFill>
              <a:srgbClr val="002C5B"/>
            </a:solidFill>
            <a:latin typeface="Trebuchet MS" panose="020B0603020202020204" pitchFamily="34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i="1" kern="1200" dirty="0">
              <a:solidFill>
                <a:srgbClr val="002C5B"/>
              </a:solidFill>
              <a:latin typeface="Trebuchet MS" panose="020B0603020202020204" pitchFamily="34" charset="0"/>
            </a:rPr>
            <a:t>Difficoltà a far fronte al </a:t>
          </a:r>
          <a:r>
            <a:rPr lang="it-IT" sz="1500" b="1" i="1" kern="1200" dirty="0">
              <a:solidFill>
                <a:srgbClr val="002C5B"/>
              </a:solidFill>
              <a:latin typeface="Trebuchet MS" panose="020B0603020202020204" pitchFamily="34" charset="0"/>
            </a:rPr>
            <a:t>picco di domanda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500" b="1" i="1" kern="1200" dirty="0">
              <a:solidFill>
                <a:srgbClr val="002C5B"/>
              </a:solidFill>
              <a:latin typeface="Trebuchet MS" panose="020B0603020202020204" pitchFamily="34" charset="0"/>
            </a:rPr>
            <a:t>Effetto permanente?</a:t>
          </a:r>
        </a:p>
      </dsp:txBody>
      <dsp:txXfrm>
        <a:off x="341219" y="62291"/>
        <a:ext cx="3436755" cy="2596171"/>
      </dsp:txXfrm>
    </dsp:sp>
    <dsp:sp modelId="{31F62D81-064D-4A29-B4DD-E0E45B8B8362}">
      <dsp:nvSpPr>
        <dsp:cNvPr id="0" name=""/>
        <dsp:cNvSpPr/>
      </dsp:nvSpPr>
      <dsp:spPr>
        <a:xfrm>
          <a:off x="258629" y="2661063"/>
          <a:ext cx="3561337" cy="1143139"/>
        </a:xfrm>
        <a:prstGeom prst="rect">
          <a:avLst/>
        </a:prstGeom>
        <a:solidFill>
          <a:srgbClr val="4F6C88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Esplosione dell’e-commerce: è davvero un boom?</a:t>
          </a:r>
        </a:p>
      </dsp:txBody>
      <dsp:txXfrm>
        <a:off x="258629" y="2661063"/>
        <a:ext cx="2507983" cy="1143139"/>
      </dsp:txXfrm>
    </dsp:sp>
    <dsp:sp modelId="{E76BCA09-3130-4B91-B380-8D88E48B4670}">
      <dsp:nvSpPr>
        <dsp:cNvPr id="0" name=""/>
        <dsp:cNvSpPr/>
      </dsp:nvSpPr>
      <dsp:spPr>
        <a:xfrm>
          <a:off x="2867357" y="2842640"/>
          <a:ext cx="1246467" cy="1246467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377C8-A017-A544-94FD-15ED1BAF73D8}">
      <dsp:nvSpPr>
        <dsp:cNvPr id="0" name=""/>
        <dsp:cNvSpPr/>
      </dsp:nvSpPr>
      <dsp:spPr>
        <a:xfrm>
          <a:off x="2749" y="245527"/>
          <a:ext cx="2758710" cy="460671"/>
        </a:xfrm>
        <a:prstGeom prst="homePlate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just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Definizione della rete e delle relazioni</a:t>
          </a:r>
        </a:p>
      </dsp:txBody>
      <dsp:txXfrm>
        <a:off x="2749" y="245527"/>
        <a:ext cx="2643542" cy="460671"/>
      </dsp:txXfrm>
    </dsp:sp>
    <dsp:sp modelId="{D266A832-7B7C-744C-B666-63990CC2C876}">
      <dsp:nvSpPr>
        <dsp:cNvPr id="0" name=""/>
        <dsp:cNvSpPr/>
      </dsp:nvSpPr>
      <dsp:spPr>
        <a:xfrm>
          <a:off x="2209718" y="245527"/>
          <a:ext cx="2758710" cy="460671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Marketing di acquisto</a:t>
          </a:r>
        </a:p>
      </dsp:txBody>
      <dsp:txXfrm>
        <a:off x="2440054" y="245527"/>
        <a:ext cx="2298039" cy="460671"/>
      </dsp:txXfrm>
    </dsp:sp>
    <dsp:sp modelId="{1B0620A7-5190-4048-9423-6FF3CDE88BBF}">
      <dsp:nvSpPr>
        <dsp:cNvPr id="0" name=""/>
        <dsp:cNvSpPr/>
      </dsp:nvSpPr>
      <dsp:spPr>
        <a:xfrm>
          <a:off x="4416686" y="245527"/>
          <a:ext cx="2758710" cy="460671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Gestione fornitori</a:t>
          </a:r>
        </a:p>
      </dsp:txBody>
      <dsp:txXfrm>
        <a:off x="4647022" y="245527"/>
        <a:ext cx="2298039" cy="460671"/>
      </dsp:txXfrm>
    </dsp:sp>
    <dsp:sp modelId="{58537556-1664-274A-82BE-77DB16AA3BAB}">
      <dsp:nvSpPr>
        <dsp:cNvPr id="0" name=""/>
        <dsp:cNvSpPr/>
      </dsp:nvSpPr>
      <dsp:spPr>
        <a:xfrm>
          <a:off x="6613944" y="245527"/>
          <a:ext cx="2758710" cy="460671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Valutazione strategica</a:t>
          </a:r>
        </a:p>
      </dsp:txBody>
      <dsp:txXfrm>
        <a:off x="6844280" y="245527"/>
        <a:ext cx="2298039" cy="4606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7F477-CB1D-9942-8F47-3D004B27B0A5}">
      <dsp:nvSpPr>
        <dsp:cNvPr id="0" name=""/>
        <dsp:cNvSpPr/>
      </dsp:nvSpPr>
      <dsp:spPr>
        <a:xfrm>
          <a:off x="396" y="368396"/>
          <a:ext cx="913866" cy="381919"/>
        </a:xfrm>
        <a:prstGeom prst="homePlate">
          <a:avLst/>
        </a:prstGeom>
        <a:solidFill>
          <a:srgbClr val="7186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Definizione specifiche</a:t>
          </a:r>
        </a:p>
      </dsp:txBody>
      <dsp:txXfrm>
        <a:off x="396" y="368396"/>
        <a:ext cx="818386" cy="381919"/>
      </dsp:txXfrm>
    </dsp:sp>
    <dsp:sp modelId="{056460E7-D9F2-6842-A924-0C68CF783DE7}">
      <dsp:nvSpPr>
        <dsp:cNvPr id="0" name=""/>
        <dsp:cNvSpPr/>
      </dsp:nvSpPr>
      <dsp:spPr>
        <a:xfrm>
          <a:off x="731490" y="368396"/>
          <a:ext cx="1106126" cy="381919"/>
        </a:xfrm>
        <a:prstGeom prst="chevron">
          <a:avLst/>
        </a:prstGeom>
        <a:solidFill>
          <a:srgbClr val="7186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Marketing di acquisto</a:t>
          </a:r>
        </a:p>
      </dsp:txBody>
      <dsp:txXfrm>
        <a:off x="922450" y="368396"/>
        <a:ext cx="724207" cy="381919"/>
      </dsp:txXfrm>
    </dsp:sp>
    <dsp:sp modelId="{B4296C7E-FBF8-6D47-AF77-15DA9C82C1FC}">
      <dsp:nvSpPr>
        <dsp:cNvPr id="0" name=""/>
        <dsp:cNvSpPr/>
      </dsp:nvSpPr>
      <dsp:spPr>
        <a:xfrm>
          <a:off x="1654843" y="368396"/>
          <a:ext cx="1051934" cy="381919"/>
        </a:xfrm>
        <a:prstGeom prst="chevron">
          <a:avLst/>
        </a:prstGeom>
        <a:solidFill>
          <a:srgbClr val="7186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Richiesta offerta</a:t>
          </a:r>
        </a:p>
      </dsp:txBody>
      <dsp:txXfrm>
        <a:off x="1845803" y="368396"/>
        <a:ext cx="670015" cy="381919"/>
      </dsp:txXfrm>
    </dsp:sp>
    <dsp:sp modelId="{B3C784DC-99C3-BB48-865D-4BE7826F74A3}">
      <dsp:nvSpPr>
        <dsp:cNvPr id="0" name=""/>
        <dsp:cNvSpPr/>
      </dsp:nvSpPr>
      <dsp:spPr>
        <a:xfrm>
          <a:off x="2524003" y="368396"/>
          <a:ext cx="1249822" cy="381919"/>
        </a:xfrm>
        <a:prstGeom prst="chevron">
          <a:avLst/>
        </a:prstGeom>
        <a:solidFill>
          <a:srgbClr val="7186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Negoziazione e selezione</a:t>
          </a:r>
        </a:p>
      </dsp:txBody>
      <dsp:txXfrm>
        <a:off x="2714963" y="368396"/>
        <a:ext cx="867903" cy="381919"/>
      </dsp:txXfrm>
    </dsp:sp>
    <dsp:sp modelId="{DC6DA105-61D7-E14E-9126-2CFF6D4FFF71}">
      <dsp:nvSpPr>
        <dsp:cNvPr id="0" name=""/>
        <dsp:cNvSpPr/>
      </dsp:nvSpPr>
      <dsp:spPr>
        <a:xfrm>
          <a:off x="3591053" y="368396"/>
          <a:ext cx="1093405" cy="381919"/>
        </a:xfrm>
        <a:prstGeom prst="chevron">
          <a:avLst/>
        </a:prstGeom>
        <a:solidFill>
          <a:srgbClr val="7186A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Contratto</a:t>
          </a:r>
        </a:p>
      </dsp:txBody>
      <dsp:txXfrm>
        <a:off x="3782013" y="368396"/>
        <a:ext cx="711486" cy="3819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3E09E-3DBE-7A44-A037-F6868815E5AB}">
      <dsp:nvSpPr>
        <dsp:cNvPr id="0" name=""/>
        <dsp:cNvSpPr/>
      </dsp:nvSpPr>
      <dsp:spPr>
        <a:xfrm>
          <a:off x="48" y="370704"/>
          <a:ext cx="944412" cy="377765"/>
        </a:xfrm>
        <a:prstGeom prst="homePlate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Emissione dell'ordine</a:t>
          </a:r>
        </a:p>
      </dsp:txBody>
      <dsp:txXfrm>
        <a:off x="48" y="370704"/>
        <a:ext cx="849971" cy="377765"/>
      </dsp:txXfrm>
    </dsp:sp>
    <dsp:sp modelId="{7237020B-E0D0-7147-9E18-F86115A28C43}">
      <dsp:nvSpPr>
        <dsp:cNvPr id="0" name=""/>
        <dsp:cNvSpPr/>
      </dsp:nvSpPr>
      <dsp:spPr>
        <a:xfrm>
          <a:off x="755579" y="370704"/>
          <a:ext cx="1088558" cy="377765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 err="1">
              <a:latin typeface="Gill Sans MT" panose="020B0502020104020203" pitchFamily="34" charset="77"/>
            </a:rPr>
            <a:t>Expediting</a:t>
          </a:r>
          <a:endParaRPr lang="it-IT" sz="1000" kern="1200" dirty="0">
            <a:latin typeface="Gill Sans MT" panose="020B0502020104020203" pitchFamily="34" charset="77"/>
          </a:endParaRPr>
        </a:p>
      </dsp:txBody>
      <dsp:txXfrm>
        <a:off x="944462" y="370704"/>
        <a:ext cx="710793" cy="377765"/>
      </dsp:txXfrm>
    </dsp:sp>
    <dsp:sp modelId="{A9BBEF4E-400B-C44D-A3BB-03807BC3BDF4}">
      <dsp:nvSpPr>
        <dsp:cNvPr id="0" name=""/>
        <dsp:cNvSpPr/>
      </dsp:nvSpPr>
      <dsp:spPr>
        <a:xfrm>
          <a:off x="1655254" y="370704"/>
          <a:ext cx="1142144" cy="377765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Ricezione e controllo</a:t>
          </a:r>
        </a:p>
      </dsp:txBody>
      <dsp:txXfrm>
        <a:off x="1844137" y="370704"/>
        <a:ext cx="764379" cy="377765"/>
      </dsp:txXfrm>
    </dsp:sp>
    <dsp:sp modelId="{A4D99FD2-486E-1B45-8D94-E867BEA86210}">
      <dsp:nvSpPr>
        <dsp:cNvPr id="0" name=""/>
        <dsp:cNvSpPr/>
      </dsp:nvSpPr>
      <dsp:spPr>
        <a:xfrm>
          <a:off x="2608516" y="370704"/>
          <a:ext cx="1160267" cy="377765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Pagamento</a:t>
          </a:r>
        </a:p>
      </dsp:txBody>
      <dsp:txXfrm>
        <a:off x="2797399" y="370704"/>
        <a:ext cx="782502" cy="377765"/>
      </dsp:txXfrm>
    </dsp:sp>
    <dsp:sp modelId="{D4A0E51A-953F-794C-B92C-76470A24BBBC}">
      <dsp:nvSpPr>
        <dsp:cNvPr id="0" name=""/>
        <dsp:cNvSpPr/>
      </dsp:nvSpPr>
      <dsp:spPr>
        <a:xfrm>
          <a:off x="3579901" y="370704"/>
          <a:ext cx="1120309" cy="377765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Gill Sans MT" panose="020B0502020104020203" pitchFamily="34" charset="77"/>
            </a:rPr>
            <a:t>Valutazione operativa</a:t>
          </a:r>
        </a:p>
      </dsp:txBody>
      <dsp:txXfrm>
        <a:off x="3768784" y="370704"/>
        <a:ext cx="742544" cy="377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17:39.4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5779 4781 24575,'-41'4'0,"0"-1"0,-1 1 0,1-1 0,-1 2 0,1 1 0,-1 0 0,-3 1-547,6-1 1,-1 0 0,-2 0 0,-1 0 0,0 2 0,1 0 36,-1 1 1,-1 0-1,1 1 1,-1 1-1,1 1 1,1 2 509,2 3 0,0 1 0,0 2 0,1 0 0,1 1 0,1-3 0,-1 1 0,0-2 0,2 0 0,1 1 0,1 1 0,-8 5 0,0 0 0,6 3 0,12 1 501,14 5 0,10 2 0,4-1-501,2 2 0,4 1 0,0-1 0,0 3 0,4 4-547,0-8 1,2 4 0,3 3 0,-1-1 0,1-1 0,-2-4 153,5 9 0,0-3 0,2 3 393,-5-9 0,1 3 0,1 2 0,2 0 0,1-2 0,0-3-301,5 0 1,2-2 0,2-2 0,-1-1 0,-1-2 300,0 2 0,0-3 0,0 0 0,2 0 0,2 0 0,4 1 0,0 0 0,-2-3 0,-4-3 0,9 9 0,-4-7 0,-8-14 0,-2-2 871,-4 0 0,2 1-871,8 4 0,8 2 0,2 1 0,-2 0 0,-7-3 0,-2 1 0,1-1 0,2 2-536,5 2 1,2 2 0,1 0-1,-1-1 1,-4-1 535,5 2 0,-5-1 0,1 0 0,0-1 0,0-1 0,4-1 539,-3-4 1,4 0 0,2-1-1,-1-3 1,-2-2-540,-3-5 0,-2-3 0,1-1 0,1 0 0,-3 2 0,2 2 0,0-1 0,3-3 0,1-5 0,-7-3 0,2-5 0,2-3 0,1-3 0,0 0 0,0-1 0,-1 0 0,-1 3 0,-3 1 0,10-2 0,-3 2 0,-1 0 0,1 0 0,4-2-264,-11 3 0,5-1 1,1-2-1,1-1 0,1 1 1,-2 0-1,-2 2 0,-3 2 1,-4 2 263,17-4 0,-6 5 0,-7 0 90,-2-2 0,-9-2-90,-9-14 0,-1-5 1518,-8 14 1,-2-4-1519,-2-8 0,-1-6 0,0 1 0,1 6 0,0 0 0,-1-1 586,0-11 1,-1-2 0,-1-2-587,-2 4 0,-2-2 0,0 1 0,-1 6 0,0-2 0,-2 2 1092,1 0 0,-1-4 0,0 12 1390,-1 10-2482,0-2 0,1 2 0,-1-5 0,-8-15 0,-1-2 0,3 3 0,0 1-622,-5-1 1,-1 4 621,7 13 0,-1 2 0,-13-18 0,-1 1 0,2 4 0,7 6 0,-7-1 0,-12 4 0,-8 2 0,2 1 0,10 3 0,1 1 0,-3-2 0,-5-1 0,-3-1 0,-2-2 0,-1-1 0,5 3 0,-1-3 0,-1 0 0,2 2 0,3 2 0,-1-1 0,3 3 0,-5-2 0,5 4 0,-5-2 0,-2-1 0,0 0 0,1 3 0,4 4 0,-9-1 0,4 6 0,-1-1 0,-5-2 0,-1 1 0,1 3 0,1 6 0,0 4 0,4 0 0,3-4 0,2 1 0,-9 2 0,0 0 0,9 0 0,3 0 0,-5 0 622,-4 0-622,26 0 0,10 0 0,2 0 1284,-5 4-1284,-14 2 0,-3 1 0,-4 6 0,-3-4 0,-1 0 0,10-3 0,3 0 0,-3 1 0,-5 1 0,29-4 0,1-2 0,0 0 0</inkml:trace>
  <inkml:trace contextRef="#ctx0" brushRef="#br0" timeOffset="3798">30897 4042 24575,'-24'6'0,"-17"-4"0,-5-1 0,8 1 0,-2 0-1093,0-1 1,-4 0 0,3 1 187,7 1 1,1 1 0,0 0 904,-1 1 0,1-1 0,-5 4-173,2 2 0,-5 2 0,-2 3 0,-1-1 0,2 1 0,4-2 173,-10 4 0,5-2 0,-4 3 176,4 0 0,-5 3 0,0 0 0,4 0 1,10-4-177,4 2 0,7-2 0,3-1 0,2 0 0,-8 13 0,10-9 0,-1 4 0,-10 15 0,0 3 276,2-1 0,1 0-276,6-12 0,0 0 0,2-1 0,-1 9 0,2 0 941,-3 6 1,0 2-942,1-1 0,1 0 0,3-5 0,0 0 0,1 6 0,2-6 0,6-13 357,5-3 0,3 4-357,7 18 0,3 4 0,-2-18 0,1 0 0,1 2 0,0 8 0,2 2 0,1 1 0,0-8 0,1 0 0,1-1 0,-1-5 0,3-2 0,1-2 0,4 7 0,5 1 0,-5-8 2529,6-8-2529,11 3 0,-8-9 0,9-1 0,3 1 0,-6-1 0,-8-1 0,-3 0 0,5 1-22,4 0 0,5 2 0,3 1 1,2 0-1,-1 2 22,-3 1 0,2 2 0,1 1 0,-1 0 0,-1-2 0,-4-2-533,2-2 0,-4-2 0,1-2 0,2 3 533,-1 1 0,3 3 0,2 0 0,-1 0 0,-3-3 0,-6-5 0,2-4 0,-6-5 0,3-2 0,3-3 0,2-3 0,1-2 0,-3 2 0,3 1 0,-1 0 0,2-1 0,1-2 0,2-1 0,3 0 0,2 0 0,-10 4 0,3 0 0,3 0 0,0-1 0,-2 2 0,-2-1 0,-4 1 0,1 0 0,-5 1 0,-1-1 0,5 0 0,3-1 0,7-1 0,1-1 0,-1 1 0,-7 1 0,-11 1 0,9 0 0,-10-6 0,9-8 0,5-4 0,-16 5 0,0-1 0,4-2-656,-1 1 1,5-2-1,2-1 1,-1 1 0,-3 0 333,-2 1 1,-1 0-1,-1 0 1,1-2 321,1-1 0,3-1 0,0-1 0,-2 1 0,-4 2-160,1-2 1,-3 2-1,1-4 160,1-2 0,2-4 0,-1-1 0,-5 0 509,0-7 0,-5-1 1,-2-1-510,0-3 0,-3-1 0,-1 2 0,-4 11 0,0 2 0,-4 2 0,-3-6 0,-6 3 0,-10 3 0,-5 1 0,1-2 0,-4-1 538,-5-4 0,-4-4 0,0 3-538,6 12 0,1 2 0,-2-1 0,-8-7 0,-3 0 0,3 4 312,-2 2 0,0 3-312,1 2 0,-4-1 0,4 2 0,1 3 0,1 2 0,-9-3 0,-10 0 0,14 6 0,-9 0 0,-3-1 0,-1 0 0,3 1 0,6 1 0,-3-1 0,6 1 0,-7-2 0,5 1 0,-7-2 0,-4-1 0,-1-1 0,3 1 0,6 1 0,9 3 0,-2-3 0,5 2 0,-17-9 0,4 3 0,7 8 0,-6 0 0,5 8 0,-9 1 0,-3 1 0,8 0 0,-2-1 0,2 1 468,2 0 0,-6-1 0,2 2 0,12-1 0,2 3 0,28-3 0</inkml:trace>
  <inkml:trace contextRef="#ctx0" brushRef="#br0" timeOffset="29602">4091 16805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39:30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23166 3564 24575,'-5'-4'0,"-19"-10"0,-10-4 0,-6 4 0,-5-1 0,-3 0-820,7 0 1,-1-2 0,-3 0 0,-1 1 163,2 3 1,0 0-1,-2 1 1,-5 0 0,-4-1 381,15 4 1,-3-1 0,-4 0 0,-2-1 0,-2 0 0,-1 1 0,0-1 0,0 0 0,1 1 0,3 1 0,2 0 0,4 1-196,-6-1 1,4 1 0,2 0 0,2 2 0,-2-1 0,-2-1 0,-3 0 437,5 0 0,-3 0 1,-3-1-1,-2-1 0,-2 1 1,1-1-1,0 1 1,1 0-1,2 0 0,4 1 1,3 2-1,4 0 277,-15 0 0,8 1 0,2 1 0,-2 1-246,1 0 0,-2 0 0,0 1 0,2 0 0,1 0 0,3 0 0,2 1 0,0-1 0,-1 2-391,-8 0 0,-3 1 1,1 1-1,4 0 391,6-1 0,3 1 0,-3 1 0,0 2 0,-4 2 0,-2 1 0,-1 0 0,2-1 0,1 0 0,0-1 0,0 0 0,0 1 0,-2-1 0,3 1 0,1 0 0,-2 1 0,0 0 0,-2-1 0,-3 1 0,6-1 0,-2-1 0,-3 1 0,0 1 0,-1-1 0,0-1 0,2 1 0,1-1 0,4 0 318,-11 0 0,6 0 0,0-1 0,-3 1 1,-7 1-319,16-2 0,-4 1 0,-4 1 0,-2-1 0,-2 2 0,-2-1 0,-1 1 0,0-1 0,0 1 0,1-1 0,3 0 0,1-1 0,4 0 0,3-1-260,-8 2 1,4-2 0,4-1 0,0 1-1,0-1 1,-3 1 0,-5 1 259,7-2 0,-4 2 0,-2-1 0,-3 1 0,-1 0 0,-1 1 0,0-1 0,0 0 0,1 0 0,3 0 0,2-1 0,3 0 0,4-1 0,-9 1 0,6 0 0,3-1 0,0-1 0,-1 1 0,-3 1 0,3-1 0,-3 0 0,-1 0 0,-2 1 0,0-1 0,1 1 0,2-1 0,2 1 0,3 0 0,-7 0 0,5 1 0,2 0 0,-2 0 0,-4 2 0,4 0 0,-4 1 0,-2 1 0,-1 0 0,0 1 0,1 0 0,3 0 0,2-1 23,-6 3 0,5 0 1,0 0-1,1 2 1,-4 0-24,6 0 0,-3 1 0,-1 1 0,0 0 0,1 0 0,2 0 0,3-2 0,-6 2 0,4-2 0,1 2 0,-3 4 0,8 0 0,-2 4 0,-2 2 0,1 1 0,1 0 0,3-3 0,4-2 0,-5 3 0,5-4 0,-2 5 0,0 2 0,-4 4 0,1 2 0,4 1 0,10-3 0,9 4 0,9-1 0,4-1 1359,1 10 0,11 2-1359,4-9 0,7 5 0,5 1 0,0-1 0,0-6 0,-4-6 0,0-5 0,2-1 0,6 2-203,-1-3 1,4 2-1,3 0 1,3 1 0,2 0-1,1-2 1,0-2-1,0-3 203,-1-2 0,1-3 0,0-1 0,1-2 0,1-1 0,1 0 0,2-1 0,2 1-6,-8-2 1,1 0 0,2 0-1,1-1 1,1 0 0,1 0-1,0 0 1,0-1 0,0 0-1,0 0 1,-1 0 0,-1-1 5,-2 0 0,-3 0 0,0 0 0,-1 0 0,0-1 0,1 0 0,0 0 0,2-1 0,1 0 0,3 0 0,3-2 0,3 0-46,-17-1 1,2-1 0,2 0 0,2 0 0,1-1 0,2 0 0,1 0 0,1-1 0,2 0 0,0 0 0,1-1-1,1 1 1,1-1 0,-1 0 0,1 0 0,0 0 0,0 0 0,0-1 0,-1 1 0,0 0 0,-1 0 0,0-1 0,-1 1-1,-2 0 1,0 0 0,-2 0 0,-2 1 0,-1-1 0,-1 1 0,-3 0 45,15-1 0,-3 1 0,-3 0 0,-3 0 0,-1 0 0,-2 0 0,0 0 0,0 0 0,2-1 0,0 1 0,3-1 0,2 0 0,4 0 0,4-1-48,-21 1 1,3 1-1,1-1 1,1 0-1,2-1 1,2 1-1,0-1 1,2 0-1,1 0 1,1 0-1,1 0 1,0 0-1,2 0 1,-1-1-1,2 1 1,0-1-1,0 1 1,0-1-1,0 1 1,1-1-1,-1 0 1,0 1-1,0-1 1,0 0-1,-1 1 1,0-1-1,-1 1 1,-1-1-1,-1 1 1,0-1-1,-2 1 1,-1 0 0,0 0-1,-3 0 1,0 1-1,-2-1 1,-2 1-1,-1-1 48,19-1 0,-2 1 0,-2-1 0,-3 1 0,-2-1 0,-1 1 0,-1 0 0,-2 0 0,1 0 0,0 0 0,-1 0 0,2 0 0,1 0 0,1 0 0,1 0-6,-4 0 1,1 0 0,2 0 0,-1 0 0,2-1 0,0 1 0,0 0 0,0-1-1,1 1 1,-1 0 0,0 0 0,-1-1 0,0 1 0,-1 0 0,-1 1 0,-1-1-1,-2 1 1,-1-1 0,-1 1 5,12 0 0,-2-1 0,-2 0 0,-2 1 0,-2 0 0,0 1 0,1-1 0,0 1 0,2 0 0,2 0 42,-5 0 1,2 1 0,0 1 0,1 0 0,0-1-1,1 1 1,0 0 0,0 0 0,0 0 0,0 0-1,-2 0 1,0-1 0,0 0-43,1 0 0,0-1 0,-1 0 0,-1 0 0,0 0 0,0 0 0,1 0 0,-1 0 0,1 0 0,1 0 0,0 1 0,-1 0 0,1 0 0,0 0 0,2 1 0,0 0 0,0 0 0,0-1 0,0 1 0,-1-1 0,-2 0 0,0 0 0,-3 0 0,-1-2 0,9 0 0,0 0 0,-1-1 0,-1-1 0,-4 1 0,-2-2 0,-5 1 0,-4-1 0,8-5 0,-8 0 0,-2-1 1152,10-1 0,-3-6-1152,-10-5 0,-1-4 0,-6 3 0,4-6 0,-6-4 0,1-10 0,-7-1 0,-12 4 0,-7-2 0,-1 1 519,5-3 0,-1 1 0,-4-1-519,1 8 0,-2 0 0,-5 0 0,-9 1 0,-8 8 0,-8 0 0,-8 1 0,-4 0 0,-2 1 0,0 1 0,3 1 0,4 3-201,-3-4 1,4 4 0,1 1 0,-5 0 0,-6-2 200,14 7 0,-3-2 0,-4 0 0,-2-1 0,-2 0 0,-1-1 0,-2 1 0,0 0 0,1 1 0,0 0 0,1 2 0,1 2 0,3 1 0,-2 2 0,0 1 0,2 1 0,0 2 0,0 1 0,1 0 0,0 0 0,-1 1 0,1-1 0,-1 0 0,-4-2 0,0 1 0,0-1 0,0 1 0,0 0 0,-1 0 0,1 0 0,-1 1 0,-1 1 0,2 0 0,-1 0 0,0 1 0,-1 0 0,0 1 0,0 0 0,1 0 0,0 0 0,2 1 0,0-1-196,-3 1 1,1 1 0,1 0 0,0 0-1,2 0 1,0 1 0,1-1 0,2 0 195,-5 1 0,1-1 0,2 1 0,1-1 0,1 1 0,0 0 0,-6-1 0,-3 1 0,3-1 0,9 1 0,13 1 0,12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43:14.9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18763 3753 24575,'-33'12'0,"0"0"0,1-1 0,1 14 0,0 6 0,2 3 0,3-1 0,2 4 0,4 1 0,-1 3-656,3-5 1,-1 3-1,1 1 1,0 0 0,1-4-438,-2 6 1,2-3 0,0 0 500,-2 4 1,-1 1-1,3-5 1747,4-6 0,0 1-1155,-2 3 0,-3 7 0,1 0 0,3-7 0,3-1 0,0-2 282,-4 7 0,-3 5 0,5-3-282,7 4 0,3-3-882,0-6 1,1 2 881,0-4 0,1 4 0,0-2 0,0 8 0,2 2 0,3-9 0,1 4 0,3 1 0,3-2 0,3 1 0,4-1 0,1-1 0,0 1 0,-2 1 0,1 0 0,0-1 0,4-2 819,-1-6 0,1-2 0,4-3 0,8-1-724,-1-9 1,6-1-1,6-2 1,3-1-1,0-1 1,1-1-1,-3 0 1,-4 0-96,6 2 0,-4-2 0,-1-1 0,3 0 0,3 2-273,-9-3 1,3 1 0,1 0 0,2 1 0,1-1 0,0 1 0,-1-1 0,-1 0 0,-2-2 272,2 1 0,0-1 0,-2 0 0,0-1 0,-1 0 0,1 0 0,1 1 0,2 0 0,0 0 0,0 1 0,1-1 0,-1 0 0,-1 0 0,0 0 0,0 0 0,-2 1 0,0-1 0,0 0 0,2-1 0,2-2 0,-2-2 0,3 0 0,2-1 0,1-2 0,-1 0 0,-1-3 0,-3-2 0,-5-3 0,4-6 0,-5-5 0,-2-2 0,-1-1 0,4 0 0,1 1 0,1 0 0,2-1 0,-1-1 0,0-1 0,-3-1-333,-2 0 1,0-2 0,-2 0 0,0-1 0,-1 0 0,-2 0 332,3-2 0,-2 0 0,0-1 0,-1 1 0,1 1 0,1 0 0,1 0 0,-1 1 0,0 0 0,-2 2 427,-1 0 1,-2 2 0,-1-1-1,0-3-427,-2-2 0,0-4 0,0-2 0,-3 2 0,-4 4 0,5-11 0,-4 0-275,-6 6 0,0-4 0,-1-1 0,-4 0 275,-1-8 0,-4 0 0,-1 0 0,2-1 0,-1 0 0,-2-3 0,-4 10 0,-2-3 0,-1-1 0,-1 2 0,1 2 0,0-7 0,-1 3 0,-3 1 741,-2-1 1,-2 1 0,-12-1-742,0 16 0,-8-1 0,-5-1 0,-4 1 0,-1-1 0,1 3 0,3 1 0,5 2 43,-2-2 1,5 3-1,-2 1 1,-8-4-44,9 7 0,-4-3 0,-5-1 0,-2-2 0,-3-1 0,-1 0 0,-1 0 0,1 1 0,1 1 0,1 2 0,3 2 0,4 4-547,-9-2 1,3 4 0,3 2 0,0 2 0,-1-1 0,-3-1 249,-1-1 1,-2-2 0,-1 0 0,-1 0 0,1 0 0,1 3 0,3 1-153,-5 2 1,2 1 0,1 2 0,1 1-1,3 1 449,-10 1 0,4 1 0,-3 2-530,5-1 0,-3 1 0,1 0 0,3 1 530,-3 0 0,3 0 0,-2 2 280,6-2 0,-2 1 1,-2 1-1,1 1-280,3 3 0,-3 2 0,1 2 0,2-1 0,3-1 0,-1 2 0,4-1 0,-8 2 0,5-2 0,-7 2 0,-5 1 0,-2 2 0,0-1 0,2-1 0,5-1 0,7-1 0,-4 1 0,7-1 0,-4 1 0,-5 0 0,-7 2 0,-1 0 0,6-2 0,13-4 0,3-1 0</inkml:trace>
  <inkml:trace contextRef="#ctx0" brushRef="#br0" timeOffset="8538">24433 3344 24575,'-43'-1'0,"-1"0"0,1 0 0,-1 0 0,1 1 0,-1-1 0,1 0 0,-1-1 0,3 1 0,2-1 0,-3 1 0,-5 1 0,4 1 0,-4 1 0,-4 0 0,-2 1 0,0 1 0,1 0 0,1-1 0,5 1 0,4 0-820,-10 1 1,7-1 0,1 2 0,-6 3 410,10 0 0,-5 1 1,-1 1-1,-2 2 1,0 0-1,1 2 1,4 2-1,3 0 409,-7 6 0,5 0 0,2 3 0,2 5 0,2 7 0,9-5 0,1 7 0,1 3 0,0 4 0,2 1 0,2 1 0,2-1 0,3-1 0,2-4 0,3 7 0,3-3 0,4 0 0,2 0 0,2 1 0,1 2-410,-1-3 0,0 3 1,0 2-1,2 0 1,3-1-1,4-2 0,5-3 1,7-5 399,2-8 0,5-3 0,3-2 0,4-3 0,3-1 0,4-1 0,3-1 1,3 1-1,4 0 10,-19-9 0,4 0 0,1 0 0,3 0 0,3-1 0,1 0 0,2 1 0,2-1 0,1-1 0,1 1 0,2 0 0,0-1 0,1 0 0,0 1 0,0-1 0,1-1 0,-1 1 0,0 0 0,-1 0 0,0-1 0,-1 0 0,-2 1 0,-1-1 0,-1 0 0,-2 0 0,-2 0 0,-2 0 0,10 3 0,-2 0 0,-3-1 0,-2 0 0,-1 0 0,-1 0 0,0 0 0,-1 0 0,1-1 0,0 1 0,2-1 0,2 0 0,1 1 0,3-1 0,3 1 0,-14-4 0,2 1 0,3-1 0,0 1 0,3 0 0,1 1 0,1-1 0,1 1 0,2-1 0,0 1 0,0-1 0,2 1 0,-1 0 0,1-1 0,0 0 0,-1 0 0,1 0 0,-1 0 0,-1 0 0,-1-1 0,0-1 0,-1 1 0,-2-1 0,-1-1 0,-2 0 0,-1 0 0,-2-1 0,-3-1 0,-1 0 0,-3-1 0,-2 0-279,25 1 0,-6-3 1,-4-1-1,-4-2 0,-2 0 1,-1 0-1,1 0 0,1 2 279,7 1 0,1 1 0,0 0 0,-1 0 0,-4-1 0,-4-2 0,-5-3 0,6-6 0,-6-2 0,-18-2 0,-22-1 885,-17 2 1,-8-3-886,1-6 0,-4-5 0,-1-1 0,3 3 0,-3 0 0,1 0 0,-6-7 0,-2-2 0,8 7 3276,8 7-3121,-11-8 1,-4-3-156,15 8 0,0-1 1092,-6-2 0,-4 0 0,4 1 546,6 2 0,4 3-1406,-3 0-232,8 8 0,7 5 0,2 4 0,-32-30 0,21 18 0,-5-5 0,2 2 0,8 8 0,1 0 0,5 6 0,-1-4 0</inkml:trace>
  <inkml:trace contextRef="#ctx0" brushRef="#br0" timeOffset="9804">24311 3333 24575,'34'-4'0,"1"0"0,8 1 0,7 0 0,3 0 0,-5 1 0,-3 2 0,-4 0 0,8-1-403,-7 0 0,8 0 0,3-1 0,2 1 0,-2-1 0,-3 1 1,-8 0 402,8-1 0,-8 1 0,4 2 0,-7 2 0,5 1 0,3 2 0,-2 0 0,-3 2 0,-6 0 0,1 4 0,-6 1 0,2 2 0,2 1 0,1 1 0,3 2 0,4 2 0,-7-3 0,4 1 0,3 3 0,1 0 0,1 1 0,-2-1 0,-1-2 0,-4-1 0,3 1 0,-4-2 0,0 0 0,0 0 0,3 2 0,-1-1 0,3 3 0,2 0 0,-1 1 0,0-1 0,-5 1 0,-5-2 0,11 11 0,-8 0 0,-6-3 0,-7-3 0,-3 3 0,0 0 0,2 5 0,1 5 0,-1 4-410,-7-7 0,1 4 1,-1 4-1,0 2 1,0 0-1,0-1 0,-1-2 1,0-4-247,1 2 1,-1-4-1,-1 0 1,1 0 0,0 5 623,-1-1 0,1 5 0,0 4 0,1 1 0,-2-2 0,-1-5 0,-2-5 0,-3-9 966,-1-2 0,-3-4-934,-7 14 0,-4-3 0,-4-14 0,-6 9 0,-2 3 0,-4 8 0,3-3 0,-6 7 0,3-4 0,3-9 0,1-1 0,1-1 0,-1 3 0,2-8 0,-3-2 0,11-23 0,4 0 0,2 0 0,0 0 0</inkml:trace>
  <inkml:trace contextRef="#ctx0" brushRef="#br0" timeOffset="14173">4727 13487 24575,'-37'-16'0,"0"-1"0,0 1 0,-1-1 0,1 1 0,-6-3 0,0-2 0,4 4 0,13 8 0,13 9 0,-32 4 0,17 7 0,-3 4-820,-3-1 1,-6 2 0,-1 1 0,2 1-274,-4 3 1,2 0 0,-7 5 1082,13-6 1,-6 2-1,-3 3 1,-2 1-1,1 0 1,1-1 0,3-1-1,6-4 10,0 1 0,4-3 0,2-1 0,-5 4 0,-5 3 0,-6 5 0,-3 1 0,3-1 0,7-3 0,12-7 1423,5 5-1423,2 4 0,25-19 0,9-3 0,-4 9 0,0 17 0,-1 5 0,-5-8 0,2 9 0,1 8 0,0 3 0,1 2 0,0-3 0,0-5-316,2 3 1,0-4-1,0 0 1,1 1 0,0 4 315,-3-6 0,-1 2 0,0 2 0,0 2 0,1 0 0,1 0 0,3 1 0,4-2 0,1-2 0,5 1 0,2 1 0,2 1 0,2-1 0,-1 0 0,0-3 0,-2-2 0,-1-3 0,-4-4-454,4 7 1,-4-6-1,0-2 1,5 6 453,-1-3 0,4 7 0,4 3 0,1 0 0,-1 0 0,-2-5 0,-3-7 0,-5-8 0,3-4 0,-4-6 0,2 8 0,5 4-469,-4-5 1,7 5 0,3 4 0,2 1 0,1-1 0,-3-2 0,-3-4 303,1-1 0,-3-4 1,0 0-1,6 4 165,-4 0 0,5 4 0,2 3 0,3 1 0,-1 0 0,0-3 0,-2-3 0,-3-5-526,10 0 1,-2-6 0,-2-3 0,0 1 525,-4 2 0,-3-1 0,4 0 0,8-1 0,-13-6 0,6-1 0,4 1 0,4-1 0,3 0 0,1-1 0,1 1 0,0-1 0,-1-1 0,-2 1 0,-4-1 0,-3 0 0,-5 0 0,13 1 0,-8-1 0,-2 0 0,1 0 0,8 1 50,-12-2 0,4 1 0,3 1 0,2 0 0,2-1 0,0 1 1,2 0-1,-1-1 0,-1 0 0,-1-2 0,-2 0 0,-2-1-50,7-1 0,0-2 0,-1-1 0,-1-1 0,-2 0 0,-2-1 0,-2 1 0,-3 0 0,9-1 0,-5 1 0,-1-1 0,7-2 0,-9 3 0,4 0 0,2-1 0,1 1 0,3-2 0,0-2 0,0-3 0,0-3 0,-9 0 0,2-4 0,2-1 0,1-2 0,0-2 0,-1-1 0,1 0 0,-2-1 0,-2 1 0,-1 0 0,-3 2 0,-4 2 34,8-6 1,-6 3-1,-3 0 1,-1 0 0,3-2-1,5-3-34,-5 4 0,5-1 0,3-1 0,3-2 0,1-1 0,1 0 0,-2-1 0,-2 0 0,-3 1 0,-5 0 0,-5 1 0,-7 1 311,3-14 0,-11 0 0,-5 1 0,0 0-311,3-4 0,-2 1 0,-2-7-166,-4 12 1,-1-5-1,-1-3 1,0-2 0,-1 1-1,0 3 1,-1 3 165,1-7 0,-2 5 0,0 0 0,1-4 0,1 3 0,1-4 0,0-1 0,0-2 0,-1 0 0,-3 0 0,-2 3 0,-2-2 0,-1 0 0,-2-1 0,1 3 0,0 2 0,0 5 0,1-1 0,0 5 0,-1 0 0,-4-6 0,1 6 0,-3-6 0,-1-4 0,-1-2 0,-2-2 0,0 0 0,-1 2 0,0 2 0,1 3 0,0 6 538,-5-5 1,0 6 0,0 2 0,-1 0 0,-1-3-539,-2-4 0,-1-4 0,-1-2 0,0 2 0,1 4 0,2 5 0,-3-1 0,1 7 0,0 1 1371,-8-9 0,-1 4-1371,4 10 0,-2 0 0,8 2 0,-1-2 0,-5-1 0,-4 1 0,-5-2 0,-4-1 0,-3-1 0,2 0 0,2 2 315,1 0 0,2 0 1,0 1-1,-3-1 0,-7-1-315,15 10 0,-3-1 0,-4-2 0,-2 1 0,-2-1 0,-2 0 0,1 0 0,-1 0 0,1 1 0,1 0 0,2 2 0,2 1 0,4 1-154,-8-3 0,5 2 0,1 1 1,2 0-1,-1 2 0,-3 0 1,-3-1 153,0 2 0,-4-1 0,-3-1 0,-1 1 0,-1 0 0,0 1 0,2 2 0,3 1 0,3 2 0,6 3 0,-8 2 0,7 5 0,1 1 0,-9 0 0,11-2 0,-4 0 0,-4 1 0,-2-1 0,-2 1 0,-1 0 0,1 0 0,0 0 0,2 0 0,3-1 0,-8 1 0,3 0 0,0 0 0,1 0 0,0 0 0,-2 1 0,-2 0 0,7-1 0,-1 1 0,-2 0 0,-1 1 0,0 0 0,0-1 0,1 0 0,1 0 0,1 0 0,3-1 0,-10 0 0,3-2 0,2 0 0,1 0 0,-1 1 0,-1 2 0,2 3 0,-2 1 0,-2 1 0,2 1 0,2 0 0,3-1 0,6-2 288,-4 1 0,7-2 0,-4 3-288,-2 0 0,-6 3 0,-1 0 0,9-1 0,16-2 278,15-1-278,4 3 1596,0-6-1596,-3 4 0,2-6 0,2-2 0</inkml:trace>
  <inkml:trace contextRef="#ctx0" brushRef="#br0" timeOffset="18367">15722 15390 24575,'-28'0'0,"-12"0"0,-12-1 0,2 0 0,2-1 0,-3 0-820,9 1 1,-6 1 0,0 0 0,5-1-274,4-1 1,4-1 0,-6 4 1002,1 3 0,-6 3 1,-4 2-1,0 1 0,2 1 1,5 0 89,0 1 0,4 2 0,1-1 0,-5 2 0,0-2 0,-5 0 0,-2 1 0,1 0 0,4 1 0,8 1 679,1 5 0,8 1 1,-2 4-680,-5 5 0,-2 4 0,2 1 0,6-6 0,5-6 0,1 1 377,-9 6 1,-5 4-1,8 5-377,16-4 0,5 3 0,3 2 0,0-2 0,-1 2 0,1-1 0,-1 4 0,0-6 0,-2 3 0,0 2 0,1 1 0,3 0 0,2 6 0,3 2 0,1 0 0,0-4 0,1-7 0,1 2 0,2-2 819,-3-4 0,0 5 0,2-1 0,4-6-496,15 0 0,2-6-323,-9-7 0,4 5 0,0-1 0,7 7 0,5 6 0,4 3 0,0 1 0,-1-1 0,-3-4 0,-4-6-238,0 0 0,-5-4 0,2-1 0,8 5 238,-7-9 0,3 4 0,5 3 0,2 1 0,3 2 0,2 0 0,1 1 0,0-2 0,-1-1 0,0-1 0,-2-4 0,-3-3 0,-2-4-361,8 1 1,-3-6 0,-2-3-1,1-2 1,3 1 0,3 2 360,-4 1 0,3 0 0,3 2 0,2 1 0,2-1 0,-1 1 0,1-1 0,-2-1 0,-2-1 0,-3-2 0,-4-2 0,10 0 0,-6-4 0,-2-1 0,2 0 0,7 1 0,-10 0 0,3 0 0,3 1 0,3 1 0,1-1 0,1 0 0,-1 1 0,0-2 0,-2 1 0,-3-2 0,-2 0 0,3-1 0,-3-1 0,-2-1 0,-1 0 0,0-1 0,1 1 0,3 1 0,-2 1 0,2 1 0,1 1 0,1 0 0,0 0 0,0-2 0,0-1 0,0-3 0,-1-4 0,1-2 0,1-4 0,1-2 0,0-2 0,-1-1 0,-2-1 0,-3-1 0,-3 1 0,-5 1 0,7-5 0,-7 1 0,-2-4 0,5-5 0,-9 4 0,4-4 0,3-4 0,1-2 0,1-2 0,-1-1 0,-2 2 0,-3 0 0,-3 3 0,-5 4-820,2-7 1,-7 3 0,-2 0 0,3-4 605,0-1 1,3-6-1,1-1 1,-2 0-1,-3 3 1,-5 5 213,-4 0 0,-4 4 0,-1 2-31,1-5 0,-2-1 31,-3 3 0,-1-2 0,-1 1 0,-2-2 0,-2 0-56,-2-2 0,0 1 56,1 7 0,-1 1 0,-2 7 0,-2-2 0,-7-11 0,-5-7 0,-3-3 0,1 9 0,-3-4 0,-2 0 0,-1-1 0,1 2-247,3 2 1,1 1-1,-1-1 1,-2 0-1,-2-1 247,5 7 0,-2-2 0,-1 0 0,-1-1 0,-1 0 0,-1 1 0,-1 1 0,-2 2 0,1 2 0,-2 2 0,-1 0 0,-2 1 0,0 0 0,0 1 0,0 0 0,0 1 0,2-1 0,-2 0 0,1 0 0,0 0 0,0 1 0,1 0 0,-1 1 0,-1-1 0,-1 1-133,-3-2 0,-1-1 0,-2 0 0,0 1 0,1 0 0,1 2 0,1 2 1,2 3 132,-5-1 0,1 4 0,2 1 0,1 2 0,3 0 0,-9-2 0,2 1 0,1 1 16,-1 1 1,0 1 0,-4 2-17,7 3 0,-5 2 0,-1 1 0,3 0 0,5 1 0,4-1 0,5 1 0,-2 1 150,-7 0 1,-6 1 0,5 0 0,14 3-151,16 1 2705,4-3-2705,-22 10 0,-12 6 0,6-4 0,-3 3 0,0 0 0,-2 1 0,-1 1 0,-4 1 0,4-4 0,-7 2 0,0 0 0,3-2 0,9-2 0,1 1 0,3-2 1092,-10 1 0,-4 0 0,14-1-273,19 4 0,11-12 0,-8 11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46:02.5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2892 3492 24575,'9'0'0,"-2"0"0,-1-2 0,-1 2 0,0-2 0,-1 2 0,15 0 0,17 0 0,2 2 0,8 2 0,-2-1 0,1 1 0,3-1-456,-4-1 1,6 1 0,0-1 0,-3 1 455,-2 0 0,-3 0 0,1 0 0,0-1 0,0 0 0,-2 0 0,-4 0 0,-1 1 0,-3 0 0,6 0 0,-2-1 0,-4-1 0,0 0 0,9 1 0,-1 0 0,-8-2 0,0 1-490,1 2 0,0 1 490,-7-1 0,1 0 0,4-1 0,3 1 0,0 1 0,3 1 0,2-1 0,7-2 0,3-2 0,0 0-820,-13 2 1,1 1 0,-1 0 0,1-1 688,1-2 1,0 1-1,0-2 1,1 1 130,8-2 0,1-1 0,0 0 0,-5 1 0,-5 2 0,-4-1 0,2 0 0,1-2 0,2-1 0,0 1 0,-6 0 448,3 2 0,-6 1-448,4-4 0,11 4 0,-34-1 819,3 0-819,12 0 0,2 0 0,-3-1 1638,2 2 0,0-1-644,-7-3-994,5 3 0,17-5 92,-15 5 0,5 1-92,7-2 0,8-1 0,2 1 0,-3 0-1093,2 1 1,-2 1 0,4 0 602,-6-1 1,3 0 0,2 0-1,2 0 1,1 0 489,-8 0 0,2 0 0,2 0 0,0 0 0,-1 1 0,-2-1 0,-3 1 0,8-1 0,-4 1 0,0 0 0,6-1 0,-8 1 0,6-1 0,3 0 0,0 0 0,-2 0 0,-4 0 0,-5 1-739,8 0 0,-6 0 0,-1 0 739,-1 0 0,-1 0 0,-4 0-55,-2 0 1,-7 0 54,-2 0 0,1 0 0,4 0 0,-1 0 0,5 0 0,6 0 0,7 0 0,2 0 0,-6 0-88,-7 1 0,-4 1 0,5 0 88,-1-2 0,7 0 0,2 0 0,0 0 0,-3 0 0,-7 1 1092,0 0 0,-6 1 0,5-1-1040,2 0 1,6 0 0,1 0-1,-1 0 1,-6 0-53,10-1 0,3 1 0,-15 0 0,6 0 0,5 1 0,1-1 0,1 1 0,-4-1 0,-5 0-759,4 0 0,-6-1 0,0 0 0,6 0 759,-5 1 0,3 0 0,3-1 0,1 1 0,1 0 0,0 0 0,-1-1 0,3 0 0,1 1 0,-1-2 0,2 1 0,-2 0 0,1 0 0,-2 0-469,-3 0 1,-1 0 0,-1 0 0,0 0 0,1 0 0,-1 0 0,2 0 367,3 0 1,2-1-1,0 0 1,0 0 0,-1 1-1,0-1 1,-2 0 100,1 1 0,1 0 0,-1 1 0,-2-1 0,-3-1 0,-6 0 111,-1-1 1,-5-2-1,5 1-111,7 1 0,7 0 0,2 1 0,-2-1 0,-5-1 0,-1-3 0,-4 0 0,3 1 0,-2 2 0,5 0 0,1 1 0,-1 0 0,-3 0 0,9-1 0,-4-1 0,0 1-370,-9 2 1,-1 2-1,0-1 1,1 0 369,-1-1 0,1 0 0,0-1 0,-1 1 0,12 0 0,-1 1 0,2 0 0,-11 0 0,-1 0 0,3 0 0,6 0 0,-6 0 0,6 0 0,4 0 0,2 0 0,0 0 0,-2 0 0,-3 1 0,-5-1 58,9 1 0,-6 1 1,-1-1-1,5 0-58,-7 0 0,5-1 0,3 0 0,0 0 0,-2 0 0,-3-1 0,-5 1 0,12 0 0,-7 0 0,-2 0 414,-7 0 1,-3 0-1,3 0-414,4 0 0,3 0 0,3 0 0,3 0-404,-8 1 1,4-1 0,1 1 0,2 0-1,0 0 1,-2 0 0,-4 0 403,3 0 0,-6 0 0,1 0 0,3 1 0,6-1 0,-12 0 0,5 1 0,2-1 0,4 0 0,1 1 0,3-1 0,0 1 0,0-1 0,-1 0 0,-1 1 0,-2-1 0,-2 0 0,-4 0 144,7 1 1,-4-1 0,-1 0 0,-2-1 0,0 1 0,0 0-1,0 0 1,2 0-145,0 0 0,1 1 0,1-1 0,1 1 0,-1-1 0,-1 0 0,-2 0 0,-3 0 0,-4 0 0,15-1 0,-4 0 0,-5 0 0,-6 0 0,2 0 0,-5 0 0,5 2 0,2 1 345,4-1 1,4 0-1,0 0-345,-5 2 0,0 0 0,1-1 0,-2-1 0,2 0 0,0-1 0,-3 1 0,-1 1 0,-2 1 0,1-2 0,7-1 0,3-1 0,-10 0 0,2 5 0,-15-5 0</inkml:trace>
  <inkml:trace contextRef="#ctx0" brushRef="#br0" timeOffset="9509">3019 5805 24575,'7'-2'0,"-1"0"0,-2 2 0,21 2 0,21 1 0,6 0 0,-6-1 0,-5-1 0,-3 0 0,5 0-547,-4 0 1,5 1 0,3 0 0,1 0 0,-2-1 0,-4 1-274,3-2 1,-3 0 0,0 0 0,5 0 658,-8 0 0,4 1 1,2-1-1,2 1 0,0 0 1,-1 0-1,-2-1 0,-3 1-460,4-1 0,-3 0 1,-2 0-1,2 1 1,3-1 620,-2 1 0,3 0 0,2 1 0,0-1 0,0 1 0,-3 0 0,-4-1 0,11 1 0,-4 1 0,-3-1 0,-7 0 0,1 2 0,-3-1 0,0 1 0,2-1 0,-11 0 0,-12-3 0,21 4 0,16 2 0,-2 0 0,-13-1 0,-1-1 0,4 1-531,0-1 1,5 0 0,2 1 0,0-1-1,-4 0 531,-1 1 0,-3-1 0,1 0 0,2 0 0,5 0 0,4-1 0,1 1 0,-1-1 0,-3 0 11,1-1 1,-3 0 0,1 0 0,1 0-12,0 0 0,2 0 0,0 1 0,-1-1 0,-4-1 0,5 0 0,-3-2 0,-1 1 539,0 0 0,-1 0 0,-1 0-539,-6 0 0,0 0 0,2 0 0,-3 1 0,2 0 0,0 1 0,-2-1 0,3-1 0,-2 0 0,2 1 0,8 2 0,2 0 0,-3 1 0,-10-2 0,-2-1 0,2 2 0,11 0 0,2 1 0,-2-1 0,-10 1 0,-2 0 0,2-1 0,7 1 0,1 0 0,1-1 0,2-1 0,0-1 0,-3 2 0,-11 0 0,-2 0 0,1 0 0,7-2 0,2-1 0,4 0-204,-9 1 1,3 1 0,1 1 0,0-1 0,-3-1 203,9 0 0,-2-1 0,3 0 0,-7 1 0,3 0 0,2 0 0,-3 0 0,-4 0 0,1-1 0,-5 1 0,1-2 0,12-2 0,2 0 0,-3 0 0,1 2 0,0 0 0,-3-3 0,4-2 0,-2 2 0,-6 2 0,-2 1 0,-2-1 1102,6-5 1,-3 0-1103,1 5 0,-4-1 3276,2-8-2400,-28 11-876,32-7 0,8-1 0,-23 4 0,1 0 984,13-2 0,5-1 0,-7 1-984,1 0 567,-4-1 1,-36 6 0,-2-1 0</inkml:trace>
  <inkml:trace contextRef="#ctx0" brushRef="#br0" timeOffset="41831">3035 8866 24575,'33'-6'0,"-5"-1"0,-22 7 0,0-2 0,-2 2 0,30 0 0,4 0 0,9 0 0,1 0 0,-4 0 0,0 0 0,3 0-656,-8 1 1,3 0-1,1 0 1,2 0 0,-1 0 628,-2-1 0,0 1 1,2-2-1,-1 1 0,1 1 1,1-1-521,1 2 1,1-1 0,1 2 0,-1-1 0,1-1 0,-1 1 151,1-2 0,-1 1 0,1-1 1,0 0-1,-1 0 0,-2 0 395,5 1 0,-1 0 0,-1 0 0,-2 1 0,-3-2-636,6 1 0,-3-2 1,-2 1 635,-9 0 0,-2 0 0,3 0 0,3 2 0,2 0 0,0 0 0,-4 0 0,3-2 0,-2 1-232,3 2 1,3 1-1,-8 0 232,2 0 0,-5-1 0,1-2 0,-8 2 0,1-2 0,7 0 0,6-2 0,-5 0 0,5 0 0,1-1 0,-4 1 0,-3 1 0,-2 0 0,6-1 0,3-1 0,7 0 0,5-1 0,0 0 0,-2 0 0,-8 1 0,4 1 0,-6 1 0,8-1 0,-9 0 0,6-1 0,6 0 0,1 0 0,1 0 0,-1 0 0,-5 0 0,-5 1 0,5-1 0,-6 1 0,-1-1 0,4 1 0,-3 0 0,3-1 0,2 1 0,-2-1 0,-2 0 0,-5 0 0,3-1 0,-6 0 0,-1 0 0,9-1 0,-3-1 0,-1 0 0,2 1 0,1 0 0,3 1 0,-2 0 0,5 0 0,1 0-70,-4 2 1,3-1 0,-1 1 69,-6 1 0,-1 0 0,1 0 0,3 0 0,1 0 0,2 0 0,1-1 0,4 0 0,0-1 0,-5 1 0,-5 1 0,-3 0 0,1-1 0,10-1 0,1-1 0,-12 1 3276,-9 1-3032,-17-4 0,-11 5 0,-2-2 1</inkml:trace>
  <inkml:trace contextRef="#ctx0" brushRef="#br0" timeOffset="53646">19665 8689 24575,'45'-2'0,"0"1"0,0 0 0,0 0 0,0-1 0,0 1 0,0 0 0,0 0 0,2-3 0,-2-1 0,0 0 0,0-1 0,0 1 0,1 0 0,1 1 0,4 1 0,4 2 0,3 0 0,0 1 0,-3-1 0,-6-1 0,-8-1 0,-11-2 0,9-16 0,-88 25 0,4-1 0,0-1 0,-1 1 0,1-1 0</inkml:trace>
  <inkml:trace contextRef="#ctx0" brushRef="#br0" timeOffset="55889">20574 8657 24575,'29'-5'0,"15"2"0,-19 4 0,6 2-656,5 1 1,10 2-1,4-1 1,1 1 0,-5 0-165,-4-1 1,-3 0 0,2 1 0,6-1 409,-6 0 0,4 1 1,4 0-1,2 0 1,1 0-1,-1 0 0,0-1 1,-4-1-60,1-1 1,-2 0 0,0-1 0,0 0 0,-1-1 0,0 1 0,0 0 415,-1 0 1,0 0-1,0 1 1,0 0-1,0-1 1,0 0-1,1-1-73,5 0 1,1 0-1,2-1 1,-1 0-1,-2 0 1,-3-1-1,-3 0 126,1 0 0,-5 0 0,0 0 0,5-1-140,-4 2 1,3 0-1,3 0 1,1 0 0,-2 0-1,-1 0 1,-5-1 139,3 0 0,-5 0 0,1 0 0,5-1 249,-1 1 1,6 0-1,2 0 1,2 0 0,0 0-1,-3 0 1,-4-1-250,0 0 0,-4 0 0,-1 0 0,-1-1 0,2 1 0,1-1 0,2 0 0,-1 0 0,-1 0 0,-3 0 0,12 0 0,-3-1 0,-2 1 0,-3-1 0,-2-1 0,3 0 782,-3 0 0,2-1 0,2 0 0,4-1-782,-10 3 0,4-2 0,3 1 0,0 0 0,-1-1 0,-1 1 0,-4-1 655,2 0 0,-4 0 1,-1-1-1,0 1 0,4-1-523,5 0 0,5 0 0,1-1 0,-2 1 0,-4 0 0,-9 2 1204,2-2 0,-2 1-1336,3 1 0,7-1 0,-1 2 0,-6 1 0,-4 2 0,1 2 0,0 2 0,7 0 0,4 2 0,-1-1 0,-6 1 0,0 1 0,-3 0 0,4 1-162,-3-1 0,3 1 0,3 1 0,2 0 0,3-1 162,-9-2 0,3 1 0,2-1 0,2 1 0,0-1 0,-1 0 0,0-1 0,-1 0-469,1 0 1,-1 0 0,0-1 0,0 0 0,0 0 0,0 0 0,3 0 278,-7 0 1,3 0 0,1 1 0,0-1 0,0 1 0,-1-1 0,0 0 0,-3-1 0,-2 0 99,5-1 0,-1-1 0,-2 0 0,-2-1 0,-2 1 0,-1 0 90,4 0 0,-3 0 0,-2 0 0,-2 0 0,12 0 0,-3 0-102,3-1 0,-7 0 102,-16 0 1772,-7-1-1772,15 2 3276,-17 0-606,15-1-540,-20 0-2130,-1-2 401,3 2-401,-3-1 0,-4 1 0,1 0 0,-6-1 0</inkml:trace>
  <inkml:trace contextRef="#ctx0" brushRef="#br0" timeOffset="83418">3081 11769 24575,'20'0'0,"2"-1"0,-18-2 0,6 1 0,-4-2 0,18 4 0,2-1 0,6 0-585,5 2 0,5 0 0,6 1 1,1-1 584,-10 1 0,3-1 0,2 1 0,0 0 0,2 0 0,-2-1 0,-1 1-547,3-1 1,-1 1 0,0-1 0,0 0 0,0 0 0,1 1 155,-3 0 1,2 0 0,0 1-1,0-1 1,-1 1 0,-3-1 0,-3-1 390,5 0 0,-5-1 0,-2 0 0,3 0-602,6 3 1,1-1 0,0 1-1,-3-1 602,-3-1 0,-3-1 0,1 1 0,4 0 0,0 1 0,-9 0 0,-3-2 1255,-12 0-1255,17 0 0,12 0 0,-8-1 0,6 1 0,1 0 0,-1 1 264,-2-1 1,-1 2-1,0-1 1,3 1-265,-1-1 0,1 0 0,2 0 0,-1 0 0,-3 1 0,4 0 0,-2 1 0,-1 0 0,-1 0 49,3-1 0,-1 0 1,0 0-50,-5 0 0,1-1 0,-1 0 0,-3 0-519,11-1 0,-2 0 519,-6 1 0,2-2 0,-2-1 0,2-2 0,0 1 0,-5 0 0,-1 1 0,2-1-626,8-1 0,3-2 0,-3 1 626,-8 1 0,-1 1 0,3-1 0,-1 1 0,4 0 0,1-1 0,-1 1 0,-5 1 1018,-2-1 0,-3 1 0,2 0-1018,7-1 0,3 1 0,0 1 0,-6 1 0,-2 2 0,-1 1 0,0 0 0,5 0 0,1 1 0,-1-1 0,-5 0 0,-2 1 0,4-2 0,7 1-181,-8-1 0,6-1 0,5 0 1,5 0-1,1 0 0,3 0 0,-1-1 1,0 1-1,-2 0 0,-2-1 0,-5 1 1,-6 0 180,13 0 0,-9 0 0,-2 0 0,2 0 0,8 0 0,-11-1 0,5 0 0,4 0 0,4 0 0,1 0 0,1 0 0,-1 0 0,-2 0 0,-3 0 0,-5 0 0,-6 0 0,-7 0 221,7 0 0,-10 0 0,3 0-221,7 0 0,3 0 0,-2 0 0,-7 0 2192,12 0-2192,-16 0 0,3 0 0,2 1 0,0 0 0,9 0 0,2 1 0,-39-2 0</inkml:trace>
  <inkml:trace contextRef="#ctx0" brushRef="#br0" timeOffset="96533">13805 13380 24575,'30'7'0,"-1"-2"0,12 0 0,7 1 0,5-1 0,-2 0 0,-3 0 0,-6-2 0,-2 0 0,0-1 0,1 0 0,3 0 0,2 0-328,-3 1 0,2 0 0,2 0 1,2 1-1,1-1 0,1 0 1,-1 1-1,1-2 0,-2 1 1,-2-2-38,1 0 1,0 0 0,-1-1 0,0 0 0,0 0 0,-1-1 0,-1 1 0,-2-1 0,-1 1-183,8 0 1,-2 0 0,-1 0 0,-2 0 0,0 0 0,1 0 250,-1 0 0,-1 0 1,0-1-1,0 1 0,1 0 1,-1 1 295,1 1 0,1 0 0,0 1 0,-1 0 0,-2 0 0,-2-1 0,2 0 0,-3 0 0,-1 0 0,6 1 0,-7 0 0,4 0 0,1 1 0,2 0 0,0 0 0,-1 0 0,-1 0 4,3 1 1,-2 0-1,0 0 1,0 0-1,2 0 1,3-1-5,-6 0 0,1 0 0,2 0 0,1-1 0,1 1 0,0-1 0,0 1 0,1-1 0,-2 0-328,2 0 0,0 0 1,0 1-1,0-2 1,1 1-1,-1 0 0,0 0 1,0-1-1,-1 0 328,-1 1 0,-1 0 0,0-1 0,0 1 0,0-1 0,-1 0 0,1-1 0,-1 0 0,1-1 0,0-2 0,2-1 0,1-1 0,0 0 0,-1-1 0,-2 1 0,-3 0 0,-3 0 0,-4 1 471,16 0 1,-9 1-1,5-1-471,0-3 0,7-2 0,0-1 0,-6 1 0,-13 4 0,5 3 3276,2 1-3191,-26 0 0,-9 2 0,-7-2 0</inkml:trace>
  <inkml:trace contextRef="#ctx0" brushRef="#br0" timeOffset="98235">22871 13421 22542,'41'-5'0,"-1"0"0,1 0 0,0 0 0,-4 1 0,-1 0 0,2-1 0,6 0 0,-7 1 0,2 0 0,4 0 0,2-1 0,2 1 0,2-1 0,0 0 0,2 1 0,0-1-235,-8 2 1,2-1 0,2 0 0,1 1 0,1-1 0,1 1 0,0-1 0,0 0 0,0 1 0,0-1 0,-1 1 0,-2 0 0,0-1 0,-3 1-94,6-1 0,-3 0 0,-2 1 1,0-1-1,-1 0 0,0 1 1,1-1-1,2 1 0,3 0 1,2-1 149,-8 2 0,2 0 0,2-1 0,3 1 1,1-1-1,1 1 0,1 0 0,1 0 1,0 0-1,-1-1 0,0 2 0,0-1 0,-3 0 1,-1 1-1,-2-1 0,-2 1 0,-3 0 1,-3 0 121,16 0 0,-7 1 1,-3 0-1,-3 0 1,2 0-1,2 1 1,6-1 55,-10 0 0,4 0 0,2 1 0,2-1 0,2 1 0,0-1 0,1 1 0,-1-1 0,-1 1 0,-1-1 0,-3 1 0,-3 0 0,-3-1-92,13 1 0,-6 1 1,-3-1-1,-1 1 1,2-1-1,5-1 92,-6-1 0,4 0 0,2-1 0,1 0 0,0 0 0,0 0 0,-3-1 0,-2 1 0,-4 0 0,5 0 0,-4 1 0,-3-1 0,2 0 0,5-1 0,-4-1 0,4 0 0,2-1 0,2 0 0,0-1 0,-1 1 0,-3 0 0,-4 0 0,6 0 0,-4 0 0,-2 0 0,0 1 0,0-1 0,0 0 0,1 1 0,-1-1 0,-3 1 0,-4-1 0,18-3 0,-16 1 0,-27 4 0,-11 3 0</inkml:trace>
  <inkml:trace contextRef="#ctx0" brushRef="#br0" timeOffset="99061">28935 13431 21762,'44'-2'0,"0"0"0,0-1 0,0 1 0,0 0 0,-1 0 0,-1 1 0,2 1 0,1-1 0,3 0 0,4-1-274,-10 1 1,3-1 0,3 0 0,2 0 0,1-1 0,2 1 0,0-1 0,0 1 0,0-1 0,-1 1 0,-2 0 0,-1-1-55,1 1 0,-1 1 0,-1-1 1,0 0-1,-1 1 0,0-1 1,1 0-1,0 0 0,2 0 1,1-1 203,-6 1 0,0 0 1,2-1-1,0 1 1,1-1-1,0 1 1,1-1-1,-1 0 1,1 0-1,-1 0 1,-1-1-1,0 0 1,-1 0-1,-1 0 124,5-2 0,1 0 0,0-1 0,-1 0 0,0-1 0,-1 1 0,-1-1 0,-2 1 0,-3 0 0,-1 1 0,-3 0 0,12-1 0,-6 1 0,-2 1 0,-1-1 0,3-2 0,-1-1 0,0 0 0,0-1 0,0 1 0,0 0 0,0-1 0</inkml:trace>
  <inkml:trace contextRef="#ctx0" brushRef="#br0" timeOffset="100503">3374 14159 24575,'14'0'0,"18"0"0,-2 3 0,11 3 0,3 0 0,-1 0-820,-1-2 1,0 0 0,2-1 0,3 2 272,-4-1 1,1 1 0,3 0 0,2 0 0,2 0 0,2-1 248,-11-1 0,1-1 0,3 0 0,1-1 0,1 0 0,1 1 0,0-1 0,1 0 1,-2 1-1,0-1 0,-2 1-30,1 0 0,-1 0 0,0 1 1,-1-1-1,1 0 0,-1 1 1,0-1-1,1 1 0,1-1 1,0 0 293,0 0 1,2-1-1,0 1 1,0-1 0,1 0-1,0 1 1,-1-1-1,0 1 1,-1 0 0,-1 1-1,-2 0 34,9 2 0,0 1 0,-1 1 0,-1 0 0,-1 1 0,-4-1 0,-4-1 0,-4 0 0,10 1 0,-7-1 0,-1 2 718,3 4 1,0 1-1,-13-3-718,-17-4 0,-7-1 0,5-1 3276,12-3-2015,-3-1-606,4-1 0,0 1 1,-5-1-1,7-1 0</inkml:trace>
  <inkml:trace contextRef="#ctx0" brushRef="#br0" timeOffset="101642">7948 14084 24575,'11'0'0,"16"1"0,11 0 0,5 3 0,-2 0 0,5 3 0,3 0 0,2 1 0,-1-1-547,-5 0 1,0-1 0,1 1 0,1 0 0,1 0 0,1 0 136,-6-1 0,0 0 1,1 1-1,1-1 1,1 0-1,2 1 0,1-1 1,1 0 156,-8 0 1,2-1 0,2 1 0,1 0 0,1-1 0,1 1 0,-1 0 0,1-1 0,0 1 0,-1-1 0,-2 0 0,-1 0 0,-2-1-113,7 1 1,-3-1 0,-2 0 0,0-1 0,-1 1 0,0-1 0,2 0 0,1 1 0,3 0 335,-5-1 1,1 1 0,3 0-1,1 0 1,1 0 0,0 0 0,0 0-1,0 0 1,-1 0 0,-1-1 0,-2 1-1,-2-1 1,-3 0 90,10 0 1,-4 1 0,-3-1-1,-1-1 1,1 1 0,1-1-1,2 0-62,-5-1 0,2 1 0,2-1 0,0-1 0,0 1 0,1 0 0,-2-1 0,-1 0 0,-2 1 0,-2-1-411,5 0 0,-3 1 0,-1-1 1,-2 0-1,2 0 0,2-1 411,5 1 0,4 0 0,2-1 0,-1 1 0,-2-1 0,-6-1 0,-7 0 0,1-2 0,-8 0 0,-3 0 1232,0 0 1,-2 2-1233,22 4 0,-28 3 655,4 3 0,-1-1 1,-7-2-1,2 1 0</inkml:trace>
  <inkml:trace contextRef="#ctx0" brushRef="#br0" timeOffset="115612">3019 15676 24575,'10'-1'0,"-2"-2"0,-2 1 0,-2 0 0,2 2 0,-2 0 0,26 0 0,21 1 0,7-1 0,-17 1 0,5-1 0,3 1 0,2 0 0,1 0 0,-3 0 0,-4-1 0,3 1 0,-3-1 0,-1 0 0,0 1 0,4-1 0,-4 1 0,6 0 0,3-1 0,-2 1 0,-5 0 0,-8 0 0,-11-1 0,-1 0 0,8 1 0,3-1 0,9 1 0,-2-1 0,0 1 0,-12 1 0,-2 0 0,15-1 0,-9 1 0,2 0 0,1-2 0,0 0 0,-4 0 0,0 0 0,-1 0 0,-1 0 0,-3 0 0,0 0 0,2 0 0,2 0 0,5-2 0,1-1 0,0 1 0,2-1 0,-2 0 0,3 0 0,-3-1 0,5 0 0,0-1 0,-1 1 0,4 0 0,-7 0 0,-13 1 0,-3 1 0,3-3 0,-2 1 0,10 0 0,3 3 0,10 0 0,0 0 0,-4 0 0,1 0 0,2 0-820,-4 1 1,2 0 0,0 0 0,-2 0 486,4 0 1,-3 0 0,0 0 332,-2 0 0,-1 0 0,-1 0-196,0 0 1,0 0-1,-1 0 196,1 1 0,-1 1 0,-1-1 0,4-1 0,-5 1 0,10 6 0,-22-6 0,-7 2 0,-1-3 0,7 1 0,5 2 0,11 0 0,5-1 254,-4 0 1,4 0 0,-1-1-255,-5 1 0,-1 0 0,3-1 0,3-1 0,5 0 0,0 0 0,-4 0 49,-1-1 0,-3-1 1,4 0-50,-7 1 0,4 1 0,0-1 0,-1 0 0,-3-1 0,2-1 0,-3-1 0,-1 1-390,-3 1 0,0 1 0,-3-1 390,1 0 0,-4 0 0,16 2 0,-7 0 0,7 0 0,-4 0 0,-7 0 0,0 0 0,5 0 0,3 0 0,-3 0 0,3 0 0,-3 0 0,-11 0 0,1 0 0,6 0 0,6 0 0,0 0 0,7 0 0,0 0 0,-5 0 0,0 0 0,1 0 0,-1 0 0,5 0 0,1 0 0,-6 0 0,7 0 0,-6 0 0,-12 0 0,1 0 0,12 0 0,3 0 0,-6 0 0,2 0 0,-3 0 0,2 0 0,0 0 0,-3 0 0,3 0 0,1 0 0,3 0 0,2 0 0,-2 0 0,-5 0 0,0 0 0,1 0 0,-4 0 0,1 0 0,1 0 0,1 0 0,5-1 0,1 0 0,-1-1 0,-5 1 0,2 1 0,-1-1-33,-5-1 0,5 0 0,-1 0 0,-7 0 33,13 1 0,-17-1 0,0-1 3119,19-1-3119,-11 2 0,2 0 0,-5 0 0,1 1 0,1 0 0,1 1 0,-3 1 259,-7-1 1,-2 0-260,12 0 0,-1 0 0,0 0 0,3 0 0,-11-4 0,3 3 0,2 1 0,-7-2 0,2 0 0,7 2 0,7 0 0,5 0 0,2 0-489,-7 0 1,4 0 0,1 0 0,1 0 0,0 0 0,-1 0 488,-2 0 0,0 0 0,-1 0 0,1 0 0,0 0 0,1 0 0,-2 0 0,1 0 0,1 0 0,0 0 0,-2 0 0,-3 0 0,-5 0 0,11 0 0,-5 0 0,-4 0 69,6 0 0,-8 0-69,-7 0 0,2 0 0,1 2 0,8 0 0,-1-1 0,6-1 0,3 0 0,-2 0-543,-6 1 0,-1 1 0,1-1 0,4-1 543,-1 0 0,3-1 0,2 0 0,0 0 0,-1 0 0,-3 1 0,3-1 0,-2 1 0,-1 0 0,0-1 0,0 0 0,0 0 0,1-1 0,0 1 0,-6 1 0,1 0 0,0 0 0,1 0 0,1 0 0,5 0 0,1 0 0,0 0 0,2 0 0,1 0 0,-8 0 0,2 0 0,1 0 0,0 0 0,1 0 0,-2 0 0,0 0 0,2 0 0,0 0 0,-2 0 0,1 0 0,2 0 0,1 0 0,-4 0 0,3 0 0,1 0 0,1 0 0,0 0 0,-3 0 0,-4 0 0,-4 0-156,2 0 0,-5 0 0,-1 0 0,3 0 156,6 1 0,3-1 0,2 0 0,2 0 0,-1-1 0,-1 1 0,2-1 0,0 1 0,0-1 0,-3 0 0,-5 0-820,-2-1 1,-5 1 0,1-1 0,3 1 771,4 0 0,5 0 0,3 0 0,-1 0 0,-3 0 0,-8 0 48,1-1 0,-5 0 0,-3 1-425,7 1 0,0 0 425,5 0 0,1 0 0,-12 0 0,1 0 0,-2 0 0,1 0 0,2 0 0,5 0 0,4 0 0,-4 0 0,-7 0 0,-1 0 0,12 2 0,0 0 0,-12-1 0,0 0 0,4 0 0,6 2 0,-5-1 0,6 0 0,3 0 0,0 0 0,-5 0 0,6-1 0,-2-1 0,4 1-205,-9 1 1,6 0 0,2 0-1,0 0 1,-4-1 0,-7 0 204,0 0 0,-6-2 0,1 1 0,8 0 0,1 0 0,-6 0 1274,-8 0 1,-1 0-1275,9 0 0,0 0 0,9 0 1638,-17 0 0,-3-2-1175,-3 0 872,0 0-1335,-11-2 0,19 1 0,3 0 0,3-4 655,-3 4 0,-1 0 1,-13-1-1,-15 4 0</inkml:trace>
  <inkml:trace contextRef="#ctx0" brushRef="#br0" timeOffset="128261">23305 16705 24575,'44'1'0,"1"0"0,0 0 0,0 0 0,0 0 0,-4 1 0,1-1 0,1 1 0,2 0 0,3 0 0,2 0 0,4-1 0,4-1-143,-20 1 1,2-2-1,2 1 1,2 0-1,2-1 1,2 1-1,1-1 1,2 0-1,0 0 1,1 0-1,2 0 1,-1-1-1,1 1 1,0 0 0,0-1-1,0 1 1,0 0-1,-1-1 1,-1 1-1,-1-1 1,-1 1-1,-2 0 1,-1-1-41,5 1 1,-2 0 0,-1-1 0,0 1 0,-2 0 0,1-1 0,-1 1 0,0-1 0,-1 1 0,1-1 0,0 1 0,0-1 0,1 0 0,0 0 0,2 0 0,0 0 0,1 0 0,1 0 55,-8 0 1,2 0 0,2-1 0,0 1 0,1 0 0,2-1 0,0 1 0,0-1 0,1 0 0,0 1 0,1-1 0,-1 0 0,0 0 0,0 0 0,0 0 0,-1 0 0,-1 0 0,-1 0 0,-1 1 0,-1-1 0,-1 0 0,-2 0 0,-1 0 0,-2 0 0,-2 0 0,-2 0-202,18-1 0,-2-1 0,-3 1 1,-2 0-1,-3-1 0,-1 1 1,-3-1-1,-2 1 0,-1-1 1,-3 0 274,19-4 1,-4-1-1,-8 1 1,-9 3-1,-2 1 1,-30 3-1</inkml:trace>
  <inkml:trace contextRef="#ctx0" brushRef="#br0" timeOffset="-173845.73">4423 18439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19:57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16849 13870 24575,'-39'-18'0,"-1"1"0,1-1 0,0 1 0,-4 6 0,-4 2 0,-1 3 0,0-2 0,0-2-547,7-1 1,0-2 0,1-1 0,-1 0 0,0 2 0,0 2-110,-9 2 1,-2 1-1,2 3 1,2 1 0,6 1-438,4 1 1,5 1 0,3 1 2127,1-1 0,3 0-1035,-3-1 0,3 2 1609,-1 5-1609,5 2 0,-5 4 0,-2 3-563,6 1 1,-1 1 562,-14 4 0,1 0 0,2 7 0,9-7 0,-7 8 0,-3 2 0,2 0 0,4-3 0,4 0 0,3-1 0,-2 3 427,-1-1 0,-4 4 0,-1 1 0,2-1 0,4-3-427,1-1 0,3-2 0,3 1 41,-3 16 1,3-1-42,-4-2 0,0-1 0,3 1 0,3-3 0,3-12 0,3-4 0,6-2 1313,0-8-1313,3 11 0,2 6 0,-4 15 0,-1 3 759,-1-2 0,0 2-759,3-13 0,0 1 0,-1 1-198,-2 5 0,-2 1 1,2-2 197,4 2 0,1-1 0,-3-5 0,0 1 0,1-1 0,1 6 0,2-1 0,2-1 0,2 5 0,0-10 0,1 5 0,0 3 0,0-1 0,0-4 0,2 8 0,0-4 0,1 3-730,1 0 0,1 3 0,0-2 0,-1-5 730,3 1 0,0-4 0,1 1 0,3 5-547,-2-8 1,4 8 0,2 4 0,1 2 0,-1-3 0,-1-5 144,-1 0 1,-2-5 0,1 1 0,3 4 401,-3-3 0,4 4 0,0 3 0,1 0 0,0-1 0,-1-3 0,-2-5 0,2 0 0,-2-4 0,0-2 0,0 1-348,7 10 0,0 0 0,-1 0 348,-2-4 0,-1 1 0,3 2 0,-3-7 0,2 3 0,2 0 0,-2 0 0,-1-4 0,3 4 0,-2-4 0,2 3 0,2 1 0,2 4 0,-1-2 0,-4-7 148,-4-6 0,0-3-148,6 5 0,3 2 0,-3-4 0,-3-5 0,2-1 0,7 3 0,8 4 0,2 0 0,-3-6 0,-7-7 0,-1-4 0,3 1-182,7 3 1,5 2-1,0-1 1,-2-3 181,-4-3 0,-2-3 0,1 0 0,2 1 0,1 0 0,2-1 0,0 0 0,2-2 0,0 1 0,-3 0 0,-1 2 0,-3-1 0,3 0 0,0-2 0,4 1 0,1-1 0,-1-1 0,2 0 0,0-2 0,-1 0 0,-4-1 0,-2 0 0,-3-2 0,6-2 0,-4-1 0,6-1 0,2-1 0,2-2 0,-3 0 0,-5 0 819,0-1 0,-5 0 0,1-1 0,7-5-777,-11 2 0,5-2 1,2-2-1,4-2 1,0-1-1,0-1 0,0 1 1,-2 1-1,-4 1 1,-3 2-432,7-3 1,-4 3-1,-3 0 1,2-2 0,3-1 388,-5 0 0,3-1 0,3-3 0,0 0 0,-1 0 0,0 1 0,-4 1 0,-3 3 0,9-3 0,-3 1 0,-4 2 0,-2 0-235,0-3 1,-3 1 0,3-1 234,3 0 0,4-1 0,0-1 0,-3-3 0,-7 1 0,-2-3 0,-1 0 0,1-1 0,0 1 0,1 0 0,-1-1 0,-2-1 280,-3 0 1,-1-2-1,-2 1 1,-2 2-281,7-11 0,-6-3 0,-12 9 0,-3-4 0,-1-1 0,0 3 0,0 3 0,-1 2 0,1-4 0,-1-5 0,2-4 0,-1-1 0,0 1 0,-1 0 0,1 1 0,-1 0 0,0 1-2,-1 5 0,0 1 0,-1-1 1,-1-4 1,-1-2 0,-1-6 0,0-1 0,-1-2 0,-1 4 0,1 3 819,-2 2 0,1 5 0,-2-1 0,-2-5-762,-1 6 0,-2-4 1,-1-3-1,-2-1 1,0 0-1,0 2 1,1 3-1,1 4-811,-3-3 1,1 4-1,0 2 1,-1-3 753,-3-7 0,-2-4 0,0-1 0,0 2 0,3 6 0,2 2 0,2 4 0,-4-3 0,-2-2 0,-4-4 0,-1-2 0,-1 2 0,3 3 0,2 6 0,2 3 0,-1-1 0,-2-2 0,-2-5 0,-3-4 0,0-1 0,-1 1 0,1 4 0,-3 2 0,-1 2 0,0 1 0,2 2-22,-2-3 1,1 1 0,0 2 21,0 1 0,0 1 0,2 4 214,4 2 0,-3 2-214,-10-1 0,-10-1 0,-2-1 0,4 4 0,4 2 0,2 3 0,-4-3-86,4 2 0,-3-3 0,-3-1 0,-2 0 0,-1 0 0,0 3 86,2 3 0,-2 0 0,-2 1 0,0 1 0,1 1 0,2 0 0,2 2-199,-2-2 0,4 3 1,0 0-1,0 0 1,-5-1 198,2 1 0,-1-2 0,-3 1 0,0-1 0,-3 1 0,0 1 0,-2 1 0,7 2 0,-2 1 0,-3 0 0,0 0 0,-1 1 0,0 1 0,1-1 0,2 2 0,2-1 0,4 1-368,-6-1 1,4 2 0,3 0 0,-1 0 0,-1 0 0,-4-1 367,2-1 0,-5 0 0,-3-1 0,-1 0 0,0 0 0,1 0 0,5 1 0,4 1 0,7 2-51,-9 0 0,8 2 1,3 0 50,-11-1 0,0 2 0,11 3 0,0 3 0,-6 3 0,-1 2 0,-7 3 0,-2 2 0,1-1 0,5-1 109,6-2 0,4-2 0,0 1 1,-3 2-110,-6 2 0,-4 3 0,-1 1 0,5-2 0,8-2 0,3 0 0,6-1 1638,0-4 0,4 1-1441,4 2 1,17-13 0,2 1 0</inkml:trace>
  <inkml:trace contextRef="#ctx0" brushRef="#br0" timeOffset="9371">16296 10032 24575,'-22'0'0,"-4"7"0,-8 4 0,-4-4 0,-6 0 0,-4 1 0,1-1-820,-1 0 1,0 0 0,-1 1 0,-3-1 367,7-1 1,-3 0-1,-1 1 1,0-1 0,2 0-1,3-2-180,-3 0 0,2-2 0,2 1 0,1 0 632,3 1 0,2 0 0,0 2 0,0 0 0,0 3 0,-1 2 0,2 0 0,2 1-70,-2 1 0,2 1 0,-1 1 70,-6 2 0,0 1 0,4 0 0,1 2 0,2 3 0,7 1 0,-2 4 0,0 2 0,2-5 0,-4 2 0,-2 2 554,1 4 1,-4 7-1,0-1 1,8-7-555,7-10 0,4-1 0,-4 17 0,5 0 0,8-5 1638,8 1 0,4 8-1553,2-5 0,2 4 1,2 1-1,-2-3-85,1 3 0,-1-1 0,2 1 463,1 3 0,1 3 0,2 0 0,3-1-463,2-3 0,2 1 0,2-3 0,-2-2-1093,1-4 1,-2-3 0,2 3 992,0 1 0,2 4 0,0-2 0,1-4 100,4-4 0,0-4 0,-1-2-778,6 4 1,-1-2 777,6 4 0,1-3 0,-6-10 0,-1-2-430,-8-2 0,1-1 430,7 0 0,1-1 0,-5-2 0,5 3 0,-1 0 0,8 5 0,2 1 0,0 0 0,-4-1 0,-4-1 0,-2 0 0,-1 0 0,3 1-497,5 2 1,4 1 0,0 1 0,-1 0-1,-4-2 497,1 2 0,-5 0 0,4-2 0,-1-3 0,3 0 0,-1-1 0,-1-2 0,-1 0 0,-3-1 0,6-1 0,-1-1 0,6 0 0,2-1 0,0-1 0,-1-1 90,-4-4 1,-1-1 0,1-2 0,-1 0 0,1 0-91,3 1 0,0-1 0,1 0 0,-1 0 0,0-1 0,-4 0 0,-1-1 0,0 0 0,-1 1 0,0 2 0,8 3 0,1 2 0,-3 1 0,-7-2 0,-3-2 0,-3 2 0,1 4 0,2 2 0,-2-4-8,3-6 1,-2-4 7,1 0 0,3-3 0,-4-5 0,6-3 0,3-3 0,-1 0 0,-5 1 0,2-2 0,-4 1 0,2-5 0,0-1 0,4-3 0,1-3 0,-2-2 0,-4 0 0,-2-5 0,-4-3 0,-2 0 0,-2 1 0,-3 7 0,-1 1 0,-1-1 0,1-4 60,-2 1 1,2-4-1,-1-3 1,0 1-1,-2 3 1,-3 4-61,-1 0 0,-3 3 0,0-1 0,7-11 0,0-2 0,-4 6 3276,-4-4-3200,-8 9 1,-3-2 1311,-5 3 0,-2-4-1388,-2 0 0,-2-5 0,-1-1 0,1 6 0,-1-1 0,-2 3 660,0 2 1,-3-2-1,1 7-660,-6-2 0,4 5 0,-2-2 0,1 3 0,-2-2 0,-4-3 0,-4-2 0,1 2-227,-1 3 0,-3 0 227,3 1 0,-5-3 0,-2-1 0,0 1 0,-5-1 0,-2 0 0,0 0 0,2 1 0,6 4 0,3 1 0,-1-1 0,-2 0 0,-7-5 0,-4-1 0,2 1 0,6 5 0,4 3 0,3 3 0,-5-3 0,-1 3 0,8 8 0,-5 1 0,-3-1 0,-7-1 0,-2 0 0,4 1 0,1 1 0,3 1 0,-6-3-306,5 1 0,-6-3 0,-3-1 0,-2 0 0,0-1 0,2 0 1,4 1 305,-2-1 0,3 0 0,1 1 0,0-1 0,-1 0-656,-4-1 1,-1-1-1,0-1 1,2 1 0,1 1 413,1 0 1,1-1-1,3 2 1,2 1-303,-14-1 1,6 3 543,14 3 0,0 3 331,-5 0 0,0 4-331,8 7 0,3 2 0,-5-1 390,-6 9 1,34-17 0,2 2 0</inkml:trace>
  <inkml:trace contextRef="#ctx0" brushRef="#br0" timeOffset="37207">17564 9203 24575,'10'0'0,"-2"0"0,17-7 0,4-1 0,10 0-897,1-1 1,1-1 896,2 1 580,-5 2-580,-20 3 296,-6 2-296,27 1 0,10 2 0,-14-1 0,0 0 0,3 0-260,-2 0 1,2 1-1,2-1 1,2-1 259,3-1 0,4-1 0,2 0 0,-3-1 0,-5 2-706,2-1 0,-5 1 1,2-1 705,-3-1 0,3 0 0,-2-1 0,-7 2 0,13-1 0,-39 4 0,-2 0 0,0 0 0,-2 0 0,-2 0 0</inkml:trace>
  <inkml:trace contextRef="#ctx0" brushRef="#br0" timeOffset="51344">15958 9794 24575,'13'-2'0,"16"3"0,16 4 0,3-1 0,-5 0 0,4-3 0,3 0-656,-10 1 1,7 3-1,2 0 1,-2-1 0,-5-1-438,-1-2 1,-5-2 0,4 2 634,3 2 0,3 1 0,1 0 0,-6-1 1231,-6-2 1,-4-1 0,4 1-774,10 1 0,5 1 0,0-1 0,-10 0 0,-10-2 0,1 0 0,4 0 0,8 1 0,6-1 0,2 1 0,-2 0 0,-4 1 0,-3 0 0,-4 1 0,0 1 0,1 0 0,4-1-410,-3-1 0,4 1 1,1-1-1,2 0 1,0 0-1,-1 1 0,-2-1 1,-3 0 286,6 2 0,-3-1 1,-1 1-1,-1 0 1,1-1 122,-1 1 0,0-1 0,0 0 0,0 0 0,-2-1 0,5-1 0,0-1 0,-3 0 0,-3 1 0,7 1 0,-3 1 0,4-3 0,0 0 0</inkml:trace>
  <inkml:trace contextRef="#ctx0" brushRef="#br0" timeOffset="73606">16854 6648 24575,'46'1'0,"0"1"0,0-1 0,0 1 0,-5-2 0,-2 0 0,1 0 0,4 1-547,-3 0 1,4 0 0,2 0 0,0 0 0,-1 0 0,-3-1-274,5 1 1,-2-1 0,-1 0 0,0-1-1,1 1 1,0-1 0,-1-1 0,1 0 1261,1-1 1,-1-1-1,1 0 1,-2 1-443,-2 0 0,-1 2 0,-1-1 0,-3-1 551,3-1 1,-3-1-1,-2 1-551,2 2 0,-8 1 0,-15 0 0,24-2 0,-37 3 0</inkml:trace>
  <inkml:trace contextRef="#ctx0" brushRef="#br0" timeOffset="90060">15630 7918 24575,'20'-3'0,"-5"3"0,0-4 0,21-5 0,7 1 0,-9 2 0,1 1 0,1-1 0,5-1 0,2 2 0,-5 3 0,4 1 0,1 2 0,-1-1 0,-3 2-1093,9 2 1,-3 1 0,4 1 521,-10-3 1,4 0 0,0 0 0,1 0 0,-2 2 570,8 3 0,1 1 0,-3 0 0,-4-1 0,-9-1 0,-3-1 0,3 0-374,10 0 0,6 0 0,-1 0 0,-6-1 374,-2 1 0,0-2 0,-4-3 0,5-1 0,0-2 0,-6 1 0,5-2 0,-2-1 0,10-2 0,-7-1 0,-20-3 0,-21 8 0</inkml:trace>
  <inkml:trace contextRef="#ctx0" brushRef="#br0" timeOffset="101334">15580 5506 24575,'49'0'0,"-1"0"0,-6-2 0,3 1 0,1-1 0,-6 0 0,0 1 0,2 0 0,2-2-656,3 1 1,3-2-1,1 0 1,1 1 0,-2 0-1,-3 2 1,-1-1-1,0 2 1,0 0 0,1 1 628,-4 0 0,1 1 0,1 1 0,-1-1 0,-1 1 0,-2 1 27,11-1 0,-3 1 0,-1 1 0,-5 2 0,0 3 0,-3 2 0,-7-1 580,-8 0 1,-2-1-581,0-1 0,2 1 0,9 5 0,6-1 0,-1-6 0,5-4 0,0 1-101,-4 2 0,0-1 0,7-1 101,-7-4 0,6 0 0,4-2 0,2 0 0,0-1 0,-3 0 0,-5 0 0,6 0 0,-6-1 0,1 0 0,6-2 0,-9 1 0,6-2 0,3 0 0,3-1 0,0 0 0,-1 0 0,-4 0 0,-4 1 0,-8 1 0,9-2 0,-8 0 0,2 0 0,6-4 0,0 1 0,0-1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25:35.0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29809 8797 24575,'-35'-24'0,"5"8"0,-6-2 0,-2 2 0,-4 1 0,-2 3 0,-1-1-820,8 1 1,-1 1 0,0 0 0,0 2-274,-10-1 1,0 3 0,0 5 938,8 4 1,-1 4 0,0 2-1,1 0 133,2 1 1,2 1 0,-1 2-1,-1 1 21,-1 1 0,-2 2 0,-1 1 0,2 0 0,3-1 0,-4 4 0,3-1 0,2 2 0,4 0 0,1 2 0,5-3 1527,-7 12-1527,15-5 0,8-7 0,10-10 3276,0 8-3005,0 7-271,0 0 0,0 7-656,2 2 1,2 8-1,0 4 1,1 0 0,0-5 372,1 9 1,0-3-1,2 5 283,0-11 0,0 5 0,1 2 0,1 0 0,0-2 0,1-4 0,1 0 0,1-3 0,1-1 0,1 1 0,0 1 0,1 0 0,3 1 0,7 2-365,-1-10 1,5 2 0,5 2 0,2 1 0,3 0 0,-1 0 0,0-2 0,-2-3 0,-3-2 127,0 0 0,-4-4 1,-1-1-1,2 0 1,3-1-1,5 2 237,-5-5 0,5 1 0,3 2 0,3 0 0,2 1 0,1-1 0,0-1 0,0-1 0,-3-2 0,-1-2 0,-4-3 0,-5-4-650,18 2 0,-6-6 0,-2-4 1,4-1 649,-5 1 0,3-1 0,1 0 0,0-2 0,-5-2 0,-7-3-381,13-12 0,-9-5 381,-2-6 0,-3-3 0,-2-6 0,-2-3 442,-11 11 0,-1-2 1,0 0-443,1-2 0,0-1 0,-1 0 0,-2 3 0,-2 0 0,3-1 930,9-8 1,2 0 0,0-1-931,-1-1 0,-1-1 0,1 1 0,-6 11 0,1 1 0,1-1 0,0-2 0,2-3 0,1-3 0,1-1 0,-2 1 0,-3 4 0,-2 0 0,-2 2 0,1-3 0,-1 2 0,1-5 0,1 0 0,-3 1 0,-5 4 0,-1-10 0,-5 2 0,0 5 0,0-3 0,-4-3 0,-4 0 0,-5-3 0,0 0 0,0 2 0,2 2 0,0 1 0,-2-3 0,-1 2 0,-1-4 0,-1-2 0,-1 2 0,-1 4 0,-2-5 0,-2 4 0,-3 1 0,1 7 0,-1-1 0,-3 2 0,-8 1-115,0 8 0,-7 1 0,-5 0 0,-1 2 0,-1 0 0,2 2 0,3 2 115,-6-3 0,4 2 0,-2 2 0,-8 2 0,9 4 0,-6 0 0,-3 0 0,-4 1 0,0 1 0,0 1 0,3 2 0,3 1 0,6 1-39,-9 3 0,7 3 0,1 1 0,-8 2 39,11-2 0,-6 2 0,-3 0 0,-2 1 0,-1 0 0,1 0 0,3-1 0,2 1 0,6-2-361,-9 2 0,7-1 0,1 0 0,-5 1 361,2 0 0,-5 1 0,-2 0 0,2 0 0,5-2 0,8-2 0,-2-3 0,8-2 0,2 1 0,1 0 0</inkml:trace>
  <inkml:trace contextRef="#ctx0" brushRef="#br0" timeOffset="9385">8147 15654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26:04.1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22403 10487 24575,'-33'-22'0,"0"11"0,-9 1 0,-8 0 0,-3 1-410,12 3 0,-4 2 1,-4 0-1,-2 1 1,0-1-1,1 1 0,1 0 1,4-1-138,0-2 1,2 1 0,2-1 0,0 0 0,-2 1 0,-3 1 181,5 0 1,-2 1 0,-2-1 0,-1 1 0,-1 0 0,1 1 0,0 1 0,1 1 0,2 2-105,-4 2 1,0 2 0,1 1 0,1 2 0,1-1 0,1 1 0,1-1 394,-4 0 1,3 0-1,0 1 1,-2 0-1,-6 2 157,12-3 0,-4 1 0,-1 0 0,-3 1 0,-1 1 0,-2-1 0,0 2 0,-1 0 0,0 0 0,0 0 0,1 1-83,4 0 0,-2 0 0,-1 1 0,0 1 0,-1 0 0,0 0 0,1 1 0,0-1 0,0 0 0,2 0 0,1-1 0,2 0 0,2-2 0,-7 3 0,4-2 0,1 0 0,2-1 0,-1 0 0,1 1 0,-2 0 0,-2 1 0,-2-1 0,-6 2 0,-4-1 0,-1 1 0,1 1 0,3-1 0,5 0 0,8 0 0,10 0 0,13-1 0,10 22 0,9-7 0,2 3 0,0 4 0,7 8 0,3-12 0,4 6 0,4 6 0,4 3 0,1 1 0,1 0 0,-1-1 0,0-5 0,-3-6 0,0 2 0,-4-5 0,2-2 0,5-1 0,11 3 0,-12-14 0,5 2 0,3 0 0,4 2 0,3 0 0,3 0 0,2 1 0,2 1 0,2-1 0,1 0 0,1 0 0,0 0 0,1-2 0,-1 0 0,0-1 0,-2-1 0,0-2 0,-3-1 0,-1-2 0,-3-2 0,-3-2 0,12 2 0,-3-5 0,-2-2 0,-2-3 0,0-1 0,-1-1 0,2 0 0,1 0 0,3 1 0,3 1 0,-8 2 0,3 0 0,1 1 0,2 0 0,2 1 0,0 0 0,2 0 0,0 0 0,0 0 0,0-1 0,0-1 0,-1 0 0,-1-1 0,-1-2 0,-2 0 0,-2-2 0,-1-2-163,7-3 0,0-2 0,-1-2 0,0-2 0,-2 0 0,-2-2 1,-1 0-1,-1 1 0,-3 0 0,-2 1 0,-3 2 163,10-2 0,-7 2 0,-2 0 0,1-1 0,4-2-212,-3 0 0,5-2 1,2-1-1,0-1 0,-1 0 1,-2 0-1,-6 2 0,-6 2 212,10-7 0,-1-2 205,-6 2 1,6-4 0,4-3 0,2-1 0,-1-1 0,-2 3-206,-4 1 0,-1 1 0,-1-1 0,1 1 0,1-1 0,0 0 0,-1 1 0,1-1 0,1-1 0,1 1 0,-2 0 0,-1 0 0,-1 1 0,6-5 0,-1 1 0,-1 0 0,-4 2 0,-6 1 0,8-7 0,-7 0 1403,-9 3 0,-3-2-1403,-4-9 0,-3 3 0,-2-1 3238,-6-9-3238,-17 24 0,1-3 0,-6-6 0,-7 0 0,-9-5 0,-3-2 0,-1 0 0,5 3-66,5 3 0,3 3 0,-2 0 0,-6-3 66,4 7 0,-4-3 0,-3-2 0,-1 1 0,-3 0 0,0 1 0,-1 3 0,0 3 0,-4 3 0,-3 2 0,-1 4 0,0 1 0,-1 1 0,1 0 0,1-1 0,3 0 0,-1 0 0,1 0 0,1 1 0,-1 0 0,1 0 0,0 2 0,-7-1 0,-1 1 0,1 0 0,1 1 0,4 2 0,5 1 0,-7 2 0,5 1 0,17 2 0,21 0 0</inkml:trace>
  <inkml:trace contextRef="#ctx0" brushRef="#br0" timeOffset="4480">5654 9169 24575,'-42'10'0,"0"1"0,1 0 0,-1 0 0,-3-1 0,-1 1 0,-1 0 0,-4 0-469,9-2 1,-3 0 0,-2 1 0,-1-1 0,1 1 0,3 0 0,3-1-352,-3 2 1,4 0 0,0 0 0,-4 0 272,-2 0 1,-6 0 0,-2 1 0,2 0 0,5 0 0,10 1 1210,0 6 0,2 6-664,7-4 0,-4 4 0,-4 4 0,-2 2 0,0 1 0,1-1 0,4-1 0,0 0 0,3-1 0,0 0 0,1 1 0,-2 0 0,-1 1 188,-3 1 1,-1 1-1,-1 0 1,-1 1-1,0 0 1,2 1 0,2-1-189,3 0 0,0 1 0,1 0 0,2 0 0,0-1 0,3-3 0,2-4-679,-5 6 0,4-6 0,-1 3 679,-1 1 0,-2 2 0,1 0 0,4-1 1638,-4 13 0,7-4-751,7 3-1068,3-10 1,-2 8 0,0 4-1,3-2 181,3-3 0,3-1 0,1 0 0,-2 1 0,-2 0 0,-1 1 0,0 0 0,3 0-455,4 3 0,3 1 0,1-2 0,1-7 455,0-3 0,7 1 0,3-5 0,7 7 0,5 4 0,3 2 0,2 2 0,0-1 0,-2-2 0,-3-5 0,2 2 0,-3-4 0,0-1 0,2 2 0,5 4 0,-8-9 0,2 4 0,3 2 0,2 2 0,0 2 0,2 0 0,-1 0 0,0-1 0,-1-1 0,-1-3 0,-3-2 0,-3-5 0,8 9 0,-4-5 0,-2-3 0,2 1 0,4 2 0,-3-3 0,4 3 0,2 2 0,1 0 0,0-2 0,-1-1 0,-1-4 0,-3-4 0,4 0 0,-2-6 0,0-1 0,4 1 0,2 2 0,5 2 0,2 1 0,0-1 0,-2-1 0,-5-3 0,-2-2 0,-5-3 0,2 0 0,6 0 0,-2-1 0,6 0 0,4 0 0,2 1 0,0-2 0,-1 0 0,-2-3 0,-6-1 0,10-3 0,-6-4 0,0 0 0,4 0-387,-7 3 0,3 2 0,3 0 0,0-1 0,0-1 0,-4-2 0,-3-4 387,6-6 0,-3-5 0,-3-2 0,0 1 0,4-2 0,-1-1 0,1 1-524,-7 2 1,2 1 0,-1-1 0,1 1 523,2-1 0,-1 0 0,1 1 0,0-1 0,1 1 0,-1 0 0,3 0 0,5-3 0,-14 5 0,3-2 0,4-1 0,1 0 0,1-1 0,-1 0 0,-1 1 0,-3 0 0,-4 2 0,4-3 0,-4 2 0,-1 0 0,0 0 0,4-1 0,1-1 0,5-1 0,2 0 0,0-1 0,-3 0 0,-6 1 0,-9 1 0,2-7 0,-5-7-345,-5 3 1,5-7-1,1-6 1,2-3-1,-1 1 1,-2 2 0,-4 5 344,2-1 0,-5 6 0,1-3 0,3-10 0,-9 14 0,2-5 0,1-4 0,2-3 0,1-4 0,1-3 0,0-1 0,1-3 0,0 0 0,0 0 0,-1 0 0,0 0 0,-2 2 0,0 1 0,-2 3 0,-1 3 0,-3 4 0,-1 4-93,3-16 0,-5 7 0,-2 3 0,-1 1 0,2-2 0,2-7 93,-1 9 0,2-4 0,2-3 0,1-4 0,0-1 0,1-1 0,-1 1 0,0 1 0,-2 2 0,-2 4 0,-2 4 0,-3 5 0,-3 7 1265,-6-22 1,-8 10-1266,-3 0 0,0 2 0,5 15 0,-1-3 0,-2-6 0,-3-6 0,0-2 0,2 5 0,-1-5 0,1 0 529,-1 4 0,-2-3 0,0-1 0,0 3-529,-2-2 0,1 3 0,-3-1 0,-4-4 0,-2 0 0,0 3 0,1 6 0,0 2 0,0 3 1638,-5-8 0,-7 4-1327,2 16 1,-9 1-1,-3 3 1,2 0-1,8 0-311,-2-4 0,-1 1 0,1 4 0,-9 0 0,-2-1 0,5 2 0,14 3 0,5 1 3276,-13-1-2119,30 3-1157,0 2 0,0 0 364,-11 2 0,12 0 0,-7 0 1</inkml:trace>
  <inkml:trace contextRef="#ctx0" brushRef="#br0" timeOffset="7633">5389 9113 24575,'6'0'0,"3"2"0,13 2 0,15 0 0,13 0 0,6 0 0,-15-1 0,4-1 0,1 1 0,3 0 0,1 0 0,1-1-410,-6 0 0,2 0 1,1-1-1,1 1 1,0-1-1,0 0 0,0 1 1,-1-1 11,-3 0 0,2 0 0,-1 0 0,0 0 1,0-1-1,-2 1 0,-2-1 0,-2 1 398,9-1 0,-2 0 0,-3 0 0,-3-1 0,-5 1 0,13-3 0,-17 1 1393,-24 4-1393,13 6 0,24 0 0,-10-1 0,5 1 0,-1-2 0,8 1 0,-2-2 0,6 2 0,-5 0 0,-9-3 0,-33-4 0,-2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29:30.1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29891 13691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30:40.0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4019 12002 24575,'-27'-13'0,"-18"2"0,-7 2 0,18 3 0,-3 2-658,-2 0 0,-7-1 0,-3 4 1,-1 8 657,12 4 0,-3 5 0,0 3 0,-2 3 0,1 1 0,0 0 0,2-2-547,-5 0 1,2-1 0,-1 1 0,1 0 0,-1 2 0,0 1 136,5-2 0,0 2 1,-1 0-1,0 2 1,0 0-1,0 0 0,2 0 1,0 0 356,-2 3 1,0 1-1,0 1 1,2-1 0,1 0-1,3-2 1,4-3 586,-9 9 1,6-3-1,-2 2-534,3-2 0,-5 3 0,1 1 0,4-2 0,9-5 0,6-2 0,6-1 0,-3 10 0,7 3 0,14-9 0,8 1 0,2 5 0,-1 2 0,1 4 0,2 4 0,0-1 0,1-2-107,-3-5 0,-1-2 0,1 0 0,3 3 0,5 4 107,-5-11 0,4 5 0,1 2 0,3 3 0,1 1 0,2 1 0,1 0 0,0 0 0,1-1 0,0-2 0,-1-1 0,-1-4 0,-1-3 297,5 2 0,-1-3 0,0-2 0,-1-3 0,2 0 0,2-1 0,2 2 0,5 1-297,-9-5 0,2 1 0,4 1 0,1 0 0,2 1 0,2 1 0,0-1 0,1 1 0,1-2 0,-1 0 0,-1 0 0,0-3 0,-2 0 0,-1-2 0,-2-3 0,-3-1-410,11 2 0,-4-3 1,-1-2-1,-2-2 1,0-1-1,1-2 0,1-1 1,2 0 280,-1-1 0,3-1 0,1-1 0,1-1 0,1-1 1,-2 0-1,0-1 0,-4-1 0,-2 0 0,-5-1-527,15-2 0,-8-1 1,-2-2-1,2-1 656,0-1 0,-1-2 0,1-1 0,3-1-11,-7 2 1,3-2-1,0-1 1,0 1 0,-2-1-1,-5 2 11,6-2 0,-4 1 0,1-2 0,3 0 0,4-1 0,-3-2 0,-8-4 689,-7-17 0,-3-6-689,3 11 0,6-4 0,1 0 0,-3-1 0,-5 4 0,-2-1 0,0-1 0,4-4 0,-4 9 0,2-4 0,2-1 0,2-2 0,-1 0 0,-1 2 0,-2 1 0,-4 4 0,4-6 0,-5 4 0,-1 0 0,2-4 0,-2 2 0,2-2 0,0-2 0,-1-1 0,-1 0 0,-3-1-77,-1-5 0,-2-3 0,-3 0 0,-1 3 1,-1 2 76,0-3 0,-2 4 0,0-4-112,-3 1 0,1-5 0,0-1 0,-3 5 0,-2 9 112,-4 7 0,-3 3 168,-4-16 0,-3 8-168,2 23 0,-13-14 0,-8-11 0,2 4 0,7 8 0,-5-3 0,5 7 0,-6-5 0,-5-4 0,-4-4 0,-2-2 0,-2-1 0,0 0 0,0 0 0,3 3 0,3 4 0,5 3 0,-5-4 0,5 5 0,1 2 0,-2-1 0,-5-6 0,5 6 0,-4-3 0,-4-4 0,-3-1 0,-1-2 0,-1 0 0,0 1 0,2 0 0,2 3 0,4 3 0,4 4 0,5 4 1092,-8-5 0,8 7 0,-3-1-1076,-7-5 1,-7-3-1,6 5 1,16 10 0,19 11-1,-4 4 1</inkml:trace>
  <inkml:trace contextRef="#ctx0" brushRef="#br0" timeOffset="2568">6361 8147 24575,'-4'4'0,"0"-2"0,0 3 0,-26 23 0,-8 7 0,13-13 0,-2 3-656,0-2 1,-6 4-1,-3 2 1,-1 1 0,2-1 474,2-2 1,0 1 0,0 0 0,1-1 0,-2 1 180,-1 0 0,0-1 0,0 0 0,-1 1 0,-1 1 0,2 0 0,-2 2 0,0 1 0,0 0 0,3-1 0,2-2 0,-2 4 0,3-1 0,1-1 0,1-1 0,-8 4 0,1-1 0,6-2 0,2 6 0,11-10 957,15-21-957,9 4 0,-2-5 0,19 16 0,15 15 0,6 4 0,-7-6 0,-12-10 0,-2-1 0,9 3-253,-7-7 1,5 4 0,4 2 0,4 2 0,3 2 0,3 1 0,1 0 0,0 1 0,1-2 0,-1-1 0,-2-2 0,-2-2 0,-2-4-53,5 2 0,-2-4 0,-2-1 0,-1-3 0,2 0 0,1 0 0,3 0 0,5 2 305,-11-3 0,2 1 0,4 0 0,1 1 0,2 0 0,1 0 0,2 0 0,0 0 0,-1 0 0,1-1 0,-1-1 0,-1 0 0,-2-1 0,-1-2 0,-3-1 0,-2-1-298,13 0 0,-3-2 0,-3-1 0,-1-2 0,-1-1 1,0-1-1,1-1 0,2 0 298,-2 0 0,1 0 0,1-2 0,0 1 0,0-2 0,0-1 0,-2-1 0,-2-1 0,-2-2-506,8-4 0,-2-3 1,-1-2-1,-3 0 1,-3-1-1,-2 2 506,0-1 0,-4 1 0,-1-1 0,2-2-192,0-1 1,4-3 0,0 0-1,-5 1 1,-7 1 191,-1-4 0,-8 2 2560,7-16-2560,-14 14 3276,-10 3-2724,-2-6-552,-2 3 0,0-5 0,-1-13 0,-2-6 0,-3 9 0,-1-5 0,-1 0 0,-1 1 656,0-3 0,-1 2 0,-1-1-656,0 4 0,0-1 0,-2-2 0,-4-2 0,-1 10 0,-3-2 0,-3-2 0,-1-1 0,1 2 0,1 2 0,2 3 0,0-3 0,2 3 0,0 1 0,-3-4 0,0 2 0,-3-5 0,-2-2 0,-1-1 0,1 2 0,1 5 0,3 5 744,-4-1 0,1 5 1,2 2-745,-9-11 0,-3 3 0,0 12 0,-3 2 0,2 2 0,5 2 0,-3 1 0,-5 2 0,-7-1 0,-4 0 0,4 2 0,8 1 0,1 1 0,0 1 0,-2 1-416,-5 0 1,-2 1 0,-1 0 0,0 1 415,7 2 0,-1-1 0,0 1 0,2 0 0,3 2 0,-4 0 0,4 1 0,-5 4 0,5 4 0,-5 4 0,-2 2 0,0 1 0,2 0 0,6-3 0,-3 0 0,4 0 0,-1 3 196,1 2 0,-3 4 0,-1 2 1,3-2-1,6-2-196,-4 4 0,3-3 0,-7 3 0,0-2 34,14-6 1,1-2-35,-3-2 0,4-2 0,11-3 0,9-3 0</inkml:trace>
  <inkml:trace contextRef="#ctx0" brushRef="#br0" timeOffset="8660">12416 8925 24575,'-36'-4'0,"3"1"0,-12-1 0,-7 0 0,-3 1 0,2 1 0,8 3 0,0 0 0,-2 2 0,-1 0 0,-1 0 0,-1 1 0,0 0-365,3-1 1,-1 0 0,-2 1 0,0-1 0,-1 1 0,0 0 0,1 1 0,1 1 0,1 1-46,-3 1 0,0 2 1,0 0-1,0 1 1,2 1-1,2 0 0,2 0 1,4 0-222,-3 2 0,3 0 1,4 1-1,1 0 1,3 1 630,-12 9 0,5 1 0,11-3 2572,11 5-2572,1 2 1508,14-11-1508,6 4 0,-3 3 0,4 16 0,2 13 0,0-5 0,1-11 0,3 4-145,-1-9 0,1 8 1,2 5-1,1 4 1,0 0-1,1-1 0,0-5 1,-1-7 144,1 1 0,-1-7 0,3 0 0,4 6 0,-2-7 0,4 5 0,2 4 0,3 1 0,1 3 0,1-1 0,1 0 0,-1-2 0,-1-3 0,-2-4 0,-2-5-617,10 7 0,-4-7 0,2-3 1,6 4 616,-7-6 0,4 3 0,3 2 0,2 0 0,1 0 0,0-2 0,-1-2 0,-2-3 0,-4-5 0,10 0 0,-4-6 0,1-3 0,6 1 0,-7-2 0,6 1 0,2 0 0,2-1 0,2 0 0,-1-1 0,-2 0 0,-2-1 0,-3-2 0,-1 0 0,0-1 0,-2-1 0,1 1 0,1-1 0,1 1-410,-1 0 0,1 0 1,2 1-1,-1-1 1,1 1-1,-2-2 0,-1 1 1,-1-1 320,9-1 1,-2-1-1,-1-1 1,-1 1-1,0 0 89,1 0 0,-1 0 0,0 0 0,-2 0 0,-3-1-397,4-2 1,-5-1-1,2-1 397,-3 3 0,1 0 0,0-2 0,-7-6 0,-3-9 0,-6-6 0,-2-2 0,-1-8 0,1-7 0,-5 10 0,4-8 0,2-4 0,1-3 0,-1 0 0,-1 3 0,-4 4 0,1-2 0,-3 4 0,-2-1 0,-1-10 0,-6 11 0,-1-6 0,0-5 0,-1-5 0,-1-1 0,0 0 0,-1 0 0,0 2 0,-1 4 0,-1 5 0,0 7 294,-1-5 0,-1 8 0,-1 1 0,-3-5-294,-3-4 0,-2-8 0,-3-4 0,0 0 0,-1 6 0,2 10 0,1 15 0,-3 9 0,-11-10 0,-7-4 0,-5-1 0,-3-2 0,5 5 0,-1-1 0,-4 0 729,0 3 0,-3-1 0,-3 0 0,1 1-729,7 4 0,-1 0 0,-1 0 0,1 1 0,1 2 0,-2-1 0,1 3 0,1 0 0,-1-1 0,-2-2 0,-2-2 0,3 2 0,8 6 0,-8 2 1960,8 1-1960,-2 10 0,-15 2 0,-7 2 0,-2 1 0,4-1 0,12-1 1322,-3 0 0,0-1-1322,1 0 0,-12 2 0,-5 0 0,3 0 0,10-2 0,19 0 0,14-2 0,10 0 0</inkml:trace>
  <inkml:trace contextRef="#ctx0" brushRef="#br0" timeOffset="19142">20437 11666 24575,'-43'-11'0,"-1"1"0,0-1 0,1 1 0,-1-1 0,0 1 0,1-1 0,-1 1 0,-2 3 0,1 3 0,1 0 0,-1 1 0,0 0 0,-2-1 0,-1-2-328,6-1 0,-2-2 0,-1 0 1,-1-1-1,-1 0 0,1 0 1,0 0-1,2 1 0,1 2 1,2 1-220,-9 1 1,1 1 0,2 1 0,3 2 0,1 1 0,3 3-128,-3 3 1,4 3 0,2 1 0,4 2 673,-8 6 0,1 2 0,3 0 0,-2 2 0,5 1 910,10 2 0,1 1-910,-7 5 0,-4 2 0,1-2 0,-2 2 0,-2 1-149,11-9 0,-4 4 0,-3 2 0,0 1 0,1 2 1,2-1 148,1 2 0,1 1 0,0 1 0,1 0 0,1 0 0,0-2 207,-3 2 0,1-2 1,1 0-1,0 1 0,2 2-207,-1 3 0,-1 4 0,2-1 0,4-2 0,7-5 0,6 6 0,6-3 239,-3 0 0,5 2-239,6-3 0,6 5 0,0-1 0,0-3 0,-3-7 0,-1-3 0,4 4 0,4 6 0,4 7 0,2 1 0,0-3 0,-2-8 0,5 3 0,0-3 0,-2-2 0,3 2 0,4-2 0,2-7 0,4-2 0,3-1 0,0 0 0,2-2 0,0 0 0,1-1 0,2 2-44,-10-4 0,0 2 0,1 0 0,1 0 0,3-1 0,2-2 44,2-3 0,4-1 0,3-1 0,1 0 0,1-2 0,-3 0 0,-2-1 0,-5-1 0,8 4 0,-8-1 0,2-3 0,10-6 0,-19-5 0,6-2 0,3-2 0,4-2 0,2-1 0,2-2 0,1 0 0,0-2 0,0 0 0,-2 0 0,-2-1 0,-2 0 0,-4 1 0,-5 0 19,13-7 1,-7 0 0,-3-1-1,-1 0 1,2-3 0,6 0-20,-11 5 0,4-1 0,3-2 0,1 0 0,2-1 0,0 0 0,0-1 0,-2 1 0,-1 0 0,-3 1 0,-4 1 0,-3 1 0,8-8 0,-5 1 0,-3 0 0,-3 2 0,0 1 56,11-3 1,-3 1 0,-5-1-57,-9 3 0,-2-2 0,-6-4 0,-6-5 0,-6-5 0,-2-2 0,1-1-820,1-2 1,-1-1 0,0 0 0,-1-2 717,-2 6 0,0-1 1,0-1-1,-1 2 1,1 1 101,0-2 0,1 1 0,-1 2 0,0 3-213,0-13 0,-1 2 213,1 15 0,0-1 0,-3-2 637,-3-3 1,-2-2 0,-1-1 0,-1 2-638,0-2 0,-2 2 0,0 0 0,-3-9 0,0-1 0,-2 7-157,-4 4 0,2 8 157,1 6 3276,-7-2-2075,11 20 1127,-3-6-2328,-26-12 0,3 3 0,2 3 0,-11-3 0,-1-2 0,5 5 0,11 7 0,4 1 0,-5 0-197,-8-3 0,-8-2 0,-2 0 0,4 2 0,11 4 0,7 5 1,3 3-1,-13-1 0,1-1 0</inkml:trace>
  <inkml:trace contextRef="#ctx0" brushRef="#br0" timeOffset="21025">22717 7950 24575,'-46'5'0,"0"-1"0,0 1 0,4 0 0,-2 0 0,1 0 0,2 1 0,-1 2 0,3 0 0,1 0 0,-3-1 0,1 0 0,10 2 0,11 6 0,4 28 0,4-1 0,7-9 0,1 8 0,1 2 0,0-6 0,-1 1 0,1 0-302,2 2 0,0 5 0,0 1 0,0-5 302,2 4 0,0-3 0,1 8 0,2-1 0,4-11 0,2-3 0,9 10 0,10-20 117,-7-8 1,6 1-118,8 3 0,6 2 0,4 0 0,-11-8 0,2 0 0,2 0 0,0-1 0,-1 1-656,0 1 1,-2-1-1,1 1 1,1-2 0,0-1 266,1-1 1,2-2 0,-1-1 0,-1-1-1,-2-2 389,5 0 0,-3-2 0,7-3-270,-10-2 0,4 0 1,4-2-1,2 0 0,1-2 1,0-1-1,-3-2 0,-3-1 270,3-3 0,-4-4 0,-1-1 0,0-1 0,2 0 0,1 2 0,-2 3 0,3 2 0,2 2 0,-1-2 0,1 0 0,-3-3 0,-2-3 0,-4-5 0,-1-8 0,-2-6 0,-2-3 0,-3-3 0,-3 0 0,-3 2 0,-3 5-552,-2-2 1,-6 3-1,-1 1 1,0-4 551,6-2 0,2-3 0,-1-2 0,-5 1 0,-9 1 0,-12 1 0,-9-1 0,-5 1 0,-1 3 0,5 4 0,0-7 0,-7 2-409,2 14 1,-8-4-1,-5-2 1,-3-1 0,-1 0-1,1 3 1,3 3 0,6 6 408,-6-1 0,5 7 0,-5-3 0,3 1 0,-4-4 0,-3 0 0,-1 1 0,0 2 0,1 5 257,-5 4 1,0 3 0,0 4 0,2 1-1,2 1-257,-10 1 0,4 3 0,-4 1 0,6-1 0,-5 0 0,-2 1 0,4 1 0,7 2 0,4 3 0,6 1 0,-1 2 0,-6 1 0,-1 1 0,4-2 0,3-1 0,1-1 229,-4 2 0,-4 1 0,7-2-229,-11 7 1205,14-12 1,4-1-1206,15-4 3276,-2-2-1081,10 0 180,-3 2-2375,4 0 0,-3-2 0,4 0 0</inkml:trace>
  <inkml:trace contextRef="#ctx0" brushRef="#br0" timeOffset="23371">26268 9713 24575,'-7'-1'0,"0"0"0,2-1 0,-3 0 0,-7 2 0,-16-6 0,-5 3 0,-13 0 0,-3 1 0,6 0 0,8-1 0,3 0 0,-7 2-466,4 3 0,-7 1 1,-5 1-1,-1 2 1,1 1-1,3 1 0,7 1 466,-2 4 0,6 2 0,1 2 0,-2 1-656,-1-1 1,-2 1-1,-1 1 1,3 1 0,5 0 605,-3 6 1,5 1 0,4 1 49,-4 9 0,6-2-389,6-11 0,3 1 389,-2 6 0,3 1 0,0 12 0,8-19 0,1 1 2463,-4 15-2463,3-3 0,-1 0 3276,-1 10-3163,11-12 1,2 10 0,3 5 0,2 0 0,0-6-114,2-7 0,0-3 0,3-1 0,6 5-410,2-4 0,5 6 1,4 2-1,2 1 1,1-1-1,1-3 0,-2-4 1,-3-6-179,6 0 0,-3-7 0,2-3 0,4 0 588,-2-2 0,5 1 0,2 0 0,0-3 0,-3-2 0,-6-6-3,11-2 0,2-12 3,-12-2 0,7-6 0,6-3 0,2-3 0,2 0 0,-3 0 0,-2 2 0,-7 3-223,3 1 0,-6 3 1,0 0-1,7-5 223,-10 3 0,5-3 0,4-2 0,2-2 0,2-1 0,0 0 0,-1 1 0,-1 0 0,-5 2 0,-3 1 0,-7 4 0,12-3 0,-9 3 0,6-7 0,-9 4 0,4-5 0,5-1 0,3-4 0,1-1 0,1-3 0,0 0 0,-3-1 0,-3-1 0,-4 0 0,-6 0 0,-1-9 0,-5-1 0,-6-1 0,-1-2 0,-1 0 0,2-1 0,4 0-328,1 8 0,3-1 0,2 0 1,2-1-1,-1 0 0,0-1 1,-3 2-1,-2-1 0,-5 2 1,-4 1 166,-4-11 1,-4 1-1,-4 0 1,-5 2 0,-3 3-1,-3 4 161,-8 0 0,-5 4 0,-3 5 0,2 5 1638,1 6 0,-7 4-1501,0 2 1,-8-1 0,-5 0 0,-5-1-1,0 1 1,0 0 0,3 2-138,0 1 0,2 2 0,-1 0 0,0 1 0,-3-1 0,-2 0-328,6 1 0,-3-2 0,-2 1 1,-1-1-1,-2 0 0,1 1 1,-1-1-1,1 2 0,2 0 1,1 2 269,-1 0 0,-1 2 0,2 0 1,0 1-1,1 0 0,0 1 0,2 0 1,0 0 57,-5-1 0,2 1 0,1 1 0,0 0 0,1 1 0,-1 0 0,1 1 0,-1 0 0,0 1 0,1 1 0,3 1 0,3 1 133,-11 5 1,5 2 0,2 0-134,4-4 0,2 0 0,4 1 1638,-1 2 0,11-1-1286,20-6 1,0-4 0,2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31:18.9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3123 10332 24575,'-10'4'0,"-5"6"0,0 0 0,-11 16 0,5 0 0,4-2 0,6-2 0,9-11 0,-1 2 0,1 8 0,4 25 0,5 6 0,2-20 0,2 2 0,-5 1 0,-1 4 0,3-6 0,5-6 0,0-7 0,-8-2 0,4-6 0,7-10 0,5 9 0,8 2 0,7 15 0,0 4 0,0 2 0,-3-6 0,-1-4 0,-10-8 0,-6-13 0,30-17 0,1 1 0,-8-3 0,11-6 0,0-1 0,-8 5 0,-9 4 0,0 1 0,3-2 0,7-4 0,-5 1 0,-17 6 0,-19 8 0,0-5 0,5-13 0,6-5 0,-4 5 0,1-3 0,13-13 0,0-2 0,-10 6 0,-2-2 0,1 2 0,2-3 0,-5 0 0,-11-13 0,-4 2 0,2 12 0,-2 2 0,-8-4 0,-2 6 0,2 15 0,-10 0 0,16 13 0,-5-5 0,3 7 0,1-2 0,-19-5 0,0 0 0,-7-1 0,9 3 0,8 4 0,-7 2 0,-7 5 0,0 0 0,6 1 0,-1-3 0,15-2 0,-18 0 0,20 0 0,-8 0 0,13 0 0,-2 0 0</inkml:trace>
  <inkml:trace contextRef="#ctx0" brushRef="#br0" timeOffset="1654">7431 12141 24575,'-37'17'0,"-4"-4"0,-2 1 0,11-1 0,-2 4 0,0 1 0,-6 2 0,-2 3 0,4 2 0,3 5 0,2 2 0,1 2 0,0-2-342,3-4 0,0-2 0,1 0 0,0 1 342,-8 13 0,1 2 0,11-10 445,13-9-445,11-14 227,0-3-227,8 7 0,10 13 0,8 9 0,-1-2 0,1 2 0,1 1 0,-4-4 0,1 2 0,3 4 0,8 0 0,-6-11 0,5 3 0,5 1 0,2 1 0,2 0 0,1 0 0,-2-1 0,-1-2 0,-4-2 0,-5-4-174,7 7 1,-7-4 0,1-2 0,8 2 173,-7-6 0,8 4 0,4 2 0,3 0 0,1 1 0,-1-3 0,-2-3 0,-5-5 0,-6-5 0,-8-8 335,4-13 1,-5-12-336,0-4 0,6-8 0,-1-5 0,-1 2 0,-8 6 0,-2 1 0,-3 0 0,1-5 0,2-7 0,-2 0 0,-7 5 0,-9-1 0,-6 0-356,0 1 0,-2-4 0,-1 0 356,0-3 0,-1-1 0,-1 1-692,0 7 0,0 2 1,-1 0 691,-3-12 0,1 2 0,4 15 0,-1-1 0,-3-2 0,-4-5 0,1-1 0,2 6 0,2 0 0,0 1 201,-6-10 0,-4-3 1,1 13-202,-4 18 0,-5 4 0,6-1 0,-3-1 0,-1 3 0,1-1 0,-14-12 983,3 9-983,29 9 2274,2 4-2274,-15 8 0,13-4 0,-10 5 0</inkml:trace>
  <inkml:trace contextRef="#ctx0" brushRef="#br0" timeOffset="4308">11488 8033 24575,'-42'-8'0,"0"0"0,-1 0 0,-11-4 0,10 6 0,22 10 0,12 5 0,7-2 0,-9 26 0,6-6 0,-5 8 0,-1 3 0,4-12 0,1 2-908,-4 14 0,-1 2 908,2-10 0,0 2 0,1 3 0,1 5 0,0-3 0,-1 3 0,1-1 0,1 1 0,2 3 0,1-7 0,4-13 0,1-4 0,3 26 0,24-32 0,-8-7 0,8 2 0,2 0 0,4 4 0,7 2 0,4-1 0,-10-11 0,0-2 0,3 5 0,-1-3 908,-6-8 0,-2-4-908,-5-4 0,-1-2 0,12-10 0,-5 6 0,0-1 0,-2-1 0,-1-1 0,-4 5 0,2-1 0,11-13 0,0 0 0,3-2 0,-12 5 0,-3 2 0,-2 3 0,-3-4 0,-12 10 0,5-4 0,-6 3 0,2 3 0,-1-9 0,1-6 0,0-4 0,1-14 0,-4 8 0,-1 1 0,-4 8 0,-8 7 0,3 12 0,-4-15 0,-4-11 0,2 2 0,-6-9 0,10 25 0,-11-18 0,3-3 0,-1 5 0,3 1 0,1 12 0,6 11 0,-6-3 0,6 8 0,-3 1 0,-16-6 0,9 3 0,-8-1 0,15 5 0,-17 7 0,5-1 0,-18 6 0,21-6 0,3 0 0,14-4 0</inkml:trace>
  <inkml:trace contextRef="#ctx0" brushRef="#br0" timeOffset="12136">15548 14607 24575,'-4'3'0,"0"-2"0,0-1 0,-20 10 0,-14 8 0,2-1 0,3 0 0,-3 2-656,-1-2 1,-8 4-1,-3 1 1,2 0 0,6-3-433,6-2 1,5-1-1,-3 0 1088,-5 2 0,-4 1 0,3-1 0,6-2 697,9-3 0,3-1-697,-16 10 0,23-7 0,8 0 0,1 0 0,-10 30 0,3-17 1638,3 0 0,-1 3-1170,1-8 0,0 3-468,2 18 0,1 9 0,1-1 0,1-12 0,1-1 0,1 2-317,0 4 1,2 3-1,0 1 1,3-4 316,2-2 0,2-2 0,2-1 0,2-2 0,2 0 0,0-4 0,-1 1 0,1-3 0,2-2 0,-2-5 0,-6-12 0,2 2 0,5 3 0,3 1 0,8 8 0,-6-5 0,4 3 0,3 1 0,2-3 0,3 1 0,3 0 0,0 0 0,-2-2-306,3 2 1,-2-1 0,2-1 0,3 1 305,2-1 0,4 1 0,2-1 0,-2-1 0,-5-4 0,2-1 0,-3-4 0,-1-3 0,1-5 0,0-3 0,-5-1 598,-6 3 1,-2-1-599,4-3 0,-3-1 0,-8 2 0,-1-4 0,7-3 0,0-5 0,2-3 0,-2 2 0,5-4 0,5-2 0,9-5 0,4-3 0,-1 1 0,-6 3 544,1 0 1,-5 3 0,8-8-545,-14 7 0,6-5 0,3-4 0,4-2 0,0-2 0,0 0 0,-1 1 0,-3 2 0,-4 2 0,-6 5-820,5-4 1,-7 4 0,-2 0 0,5-4 545,-1-1 0,4-4 0,3-3 1,-1-1-1,-2 1 0,-7 3 0,-7 5 274,-3-12 0,-9 4-418,-2 2 1,-1 0 417,3-1 0,-2 1 0,-5-9 0,1 10 0,-1 0 0,-4-9 0,-4 6 0,-2-6 0,0 3 0,-2 2 0,-1 2 20,0-1 1,-2-2 0,-1-2-21,-2 2 0,-1-3 0,-1 1 0,0 1 0,-4-3 0,1 1 0,-1 0 0,5 5 0,0 0 0,0 0 0,-1 4 0,-2 2 0,0 3 0,2 3 0,-8-16 0,0 13 0,1-5 1638,-2 9 0,-6-2-1095,3 3 0,-3-2 0,-1-2-543,3 3 0,-1-3 0,-1 1 0,0 0-484,3 3 1,-1 0 0,1 1-1,2 0 484,-3-1 0,2 1 0,1 2 0,-6-2 0,1 3 0,4 4 0,-2 3 0,-8 1 0,-2 1 0,-2 4 0,-2 5 0,3 5 0,-3 5 0,4-1 0,1-1 0,1 1 0,2 4 0,-2 3 0,9-3 0,7-2 425,-18 7-425,34-13 6,-13 8 1,-1 1-7,10-5 3148,-22 13-3148,32-19 0,0-2 0,2 0 0</inkml:trace>
  <inkml:trace contextRef="#ctx0" brushRef="#br0" timeOffset="25872">19368 9806 24575,'0'47'0,"0"1"0,1-17 0,1 1 0,0 6 0,0 0 0,1 6 0,0 4 0,0 3 0,0 0 0,-1 0-410,0-8 0,0 1 1,0 1-1,0 0 1,-1 1-1,1-1 0,0 1 1,-1-1-1,1 1 0,1 0 1,-1-1-1,0 1 1,1 0-1,-1 0 0,0-1 1,-1 0-60,1 5 1,-1 1 0,0 0 0,0-1 0,-1-1 0,1-4 0,-1-3 95,-1 1 1,0-4-1,-1-1 1,0 3 472,1-1 1,-1 1 0,1 2-1,-1 2 1,0 0 0,-1 1-101,0-1 0,0 1 0,0 1 0,-1 1 0,0 0 0,1-1 0,0 0-273,1-3 1,0 0 0,0-1 0,0 1 0,0-1-1,1 1 1,-2 0 272,0 2 0,0 2 0,0 0 0,-1-1 0,1 0 0,0-3 0,1-3-194,1 8 0,1-5 1,1 0-1,-2 5 194,0-9 0,0 4 0,-1 1 0,1 2 0,-1-2 0,0-1 0,1-5 215,-1 8 1,1-5 0,-1 0 0,1 3-216,-1 1 0,1 4 0,0 0 0,0-1 0,-1-4 0,0 6 0,-2-3 0,2-3-97,1-6 0,1-1 1,0 1 96,-1 5 0,1 2 0,-3 6 0,0-13 0,-1 3 0,0 4 0,-1 1 0,0-1 0,1-3 0,0-4 0,1 0 0,0-4 0,0 0 0,-1 6 0,0-3 0,-1 6 0,-1 4 0,-1 1 0,0 0 0,1-2 0,1-5 0,0-6-103,0 5 0,1-7 1,0 1 102,-2 12 0,-1 1 0,0-7 1223,3-15 0,0-3-1223,-1 15 2055,1-21-2055,4-4 819,-12-11 0,9 0 0,-10-2 0</inkml:trace>
  <inkml:trace contextRef="#ctx0" brushRef="#br0" timeOffset="26658">19022 14956 24575,'17'39'0,"0"1"0,0-1 0,1 2 0,0 2 0,-4-5 0,2 5 0,-1 1 0,-1-2-1093,0 4 1,-2-1 0,0-2 52,-1-5 0,-1-1 0,0-1 1040,2 14 0,-2-9 1872,-4-19-1872,-1-17 1028,6-3-1028,-4-6 0,25-2 0,-2-7 0,4-2 0,7 3 0,3-8 0,-15-1 0,3-7 0,1-4 0,0-2 0,-1 0 0,-4 4-820,1-2 1,-3 2 0,-1 0 0,1-2 671,2-4 0,2-3 1,-1-1-1,-3 2 0,-5 5 148,-3-9 0,-6 9 667,-2 12 1,-8 17 0,0 2-1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36:54.3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3927 16321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6-26T09:38:17.1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17556 10765 24575,'-36'-19'0,"0"1"0,7 3 0,3 3 0,-14 0 0,22 8 0,-16-3 0,2-4 0,-10-5 0,-1-2 0,5 2 0,-2-1 0,-5-2-328,12 7 0,-8-3 0,-6-1 1,-4-1-1,-3-1 0,-1 0 1,2 1-1,2 0 0,6 3 1,6 2-493,-6-2 1,7 4 0,1 0 0,-7-2 790,4 0 0,-6-1 0,-3-1 1,-2-1-1,0 1 0,2 2 0,4 2 1,6 2-750,-15 3 1,7 4 0,3 1 777,-3-1 0,0 2-410,3 1 0,-2 1 0,5 0 410,11 0 0,2 1-59,-5 1 1,-1 1 58,-14 2 0,-2-1 0,10-2 0,-5 2 0,10 0 0,-7 3 0,-5 1 0,-1 1 0,0 0 0,4-1 0,6-2 1092,-7 0 0,6-1 0,-5 2-1083,6 0 1,-6 2-1,-3 0 1,-1 1-1,1 0 1,6-1-1,7-2-9,-12 5 0,6-2 0,4-2 0,-3 1 0,1 0 0,3 2 0,0 2 0,-6 1 0,7-2 0,-4 1 0,-4 2 0,-1 0 0,-3 1 0,-2 1 0,0-1 0,7-3 0,-3 1 0,-1 0 0,-2 1 0,-1 0 0,0 0 0,-1 0 0,1 0 0,0 0 0,1 0 0,1 0 65,0 0 1,1 0 0,0 0 0,0 0 0,1 0 0,0 0 0,-1 0 0,0 0-1,0 0 1,-1 1-66,0-1 0,-3 1 0,-1 1 0,0 0 0,-1 0 0,1-1 0,1 1 0,3-2 0,3 0 0,3-1 0,5-2-224,-10 5 1,8-1 0,2-2 0,2 2 223,-9 7 0,2 0 0,8-1 0,12-3 0,5 0 153,-2 20-153,5-14 0,0 5 0,2 4 0,2 7 0,3 5 0,2 3 0,1-2-138,0-10 1,1 0 0,1 0-1,2 1 1,1 1 137,2 2 0,1 2 0,2 2 0,1-1 0,2-1 0,1-3 0,3 0 0,2-1 0,1-2 0,2-1 0,-1 0-394,5 4 1,0-1 0,1-1 0,0-2 393,-3-4 0,-1-2 0,3 1 0,5 1 0,-3-6 0,6 1 0,2 1 0,2 1 0,1 0 0,0-2 0,-3-1 0,-4-4 0,6 7 0,-5-6 0,3 1 0,11 3 0,-18-12 0,6 1 0,3 2 0,3 1 0,4 2 0,2 0 0,2 1 0,1 1 0,1-1 0,1 1 0,-1-1 0,0-1 0,-2 0 0,-2-1 0,-2-2 0,-3-1 0,-3-2 0,-4-2 0,13 6 0,-7-4 0,-4-2 0,1-1 0,3 2 0,7 2 0,-12-4 0,4 1 0,4 1 0,1 1 0,3 0 0,2 2 0,1-1 0,0 1 0,0-1 0,0 1 0,0-1 0,-3-1 0,0-1 0,-4-1 0,-2-1 0,-3-1-314,11 3 1,-4-2 0,-2-2 0,-3 0 0,0-1-1,0 0 1,1 0 313,7 3 0,0 0 0,-1-1 0,1 0 0,-1-1 0,1 0-134,-2-2 0,0 0 1,0-1-1,0 0 0,2-1 1,1-1 133,-6-1 0,1-1 0,0-1 0,1 0 0,1 0 0,0 0 0,1 0 0,1 0 0,-1 0 0,2 0 0,0-1 0,1 1 0,0 0 0,1 0 0,-1 0 0,0 0 0,0 1-187,0 0 0,0 0 1,-1 0-1,1 0 1,0 1-1,0-1 1,-1 0-1,1 0 1,-1-1 186,-2 0 0,1-1 0,-1 0 0,-1 0 0,1 0 0,1-1 0,-1 1 0,2-1 0,0 0 0,-4-1 0,1 1 0,1-1 0,0 0 0,1 1 0,-1-1 0,1-1 0,-1 1 0,-1-1 0,0 1 0,-2-1-97,6 0 0,-1 0 0,-1-1 0,-1 0 0,0 0 1,0 0-1,2 0 0,3 1 97,-7-1 0,3 1 0,1 0 0,1 0 0,1 1 0,0-1 0,-1 0 0,-1 0 0,-2 0 0,-2 0 0,-3-1 323,9 1 1,-3-1-1,-2 0 1,-2 0 0,0 0-1,2-1-323,-1 1 0,-1-1 0,1 0 0,0 0 0,0-1 0,1-2 0,-1-2 0,1-1 0,0-2 0,1 0 0,0 0 0,-1 0 0,-1 1-141,3 0 1,-2 1 0,1 0 0,-1 0 0,1-2 0,1-1 140,0-3 0,3-1 0,1-1 0,-1-2 0,-2 1 0,-3 0 0,-6 1 0,6-4 0,-8 1 0,7-5 0,-10 4 0,4-4 0,4-1 0,1-3 0,1 0 0,-1-1 0,-1 1 0,-4 0 0,-1 1 0,-2-1 0,-2 1 0,0-1 0,0 0 0,1 0 0,0 0 0,0 1 0,1 0 0,1 0 0,0 0 0,-1-1 0,0-1 0,0 0 0,-2-1 0,0-2 0,0-2 0,0-2 0,-1 0 0,-1 1 0,-2 1 0,-2 2 0,-4 3 1043,10-9 0,-7 5 0,0-8-1043,-8 6 0,0-5 0,1-5 0,-1-2 0,-1-1 0,-1 1 0,-2 3 0,-3 4 0,-1-5 0,-4 4 0,-2 1 0,0-5-45,1 4 1,1-4 0,-1-2 0,0 1 0,-4 0 0,-2 4 44,-5-6 0,-5 3 0,-2 1 0,-4-4 0,3 11 0,-4-2 0,-1-1 0,-2-1 0,0 1 0,1-1 0,1 2 0,-1-5 0,1 1 0,1 0 0,-1 0 0,-1 0 0,0 0-169,0 3 0,-2-1 0,0 0 1,0 0-1,1 2 0,0 1 1,2 2 168,-4-7 0,1 2 0,2 4 0,0 2 0,-6-7 0,-6 2 0,4 10 0,-7-4 0,-3 0 0,0 2 0,5 2 0,-3-1 0,4 4 0,-8-2 0,7 7 0,-7-3 0,-3 0 0,-1 0 0,0 1 0,3 3 0,6 3 0,-7 0 0,6 3 0,-4 2 0,-2 1 0,-4 0 0,-1 2 0,1 0 245,2 1 1,-1 2-1,1 0 1,3 2-246,-1 3 0,3 0 0,-8 0-373,11-2 0,-6 0 1,-4-1-1,-3 0 1,1-1-1,0 1 0,4 0 1,5 1 372,-8 0 0,5 2 0,1-1 0,-5-1 0,3 1 0,-4-1 0,-1 0 0,-2-1 0,-2 0 0,-2-2-128,11 1 1,-2-1 0,-3-2 0,0 0 0,-2 0 0,1 0 0,1 0 0,2 0-1,2 1 1,3 1 127,-12-1 0,6 1 0,1 1 0,-1-1 0,-7-1-25,14 1 0,-4-1 0,-3 0 0,-2-1 0,-1 0 0,0-1 0,1 1 0,2 1 0,3 0 0,4 1 0,6 1 25,-20-2 0,10 2 0,-3 0 0,7 1 0,-4-2 0,-1 1 0,3 0 0,5 1 354,-11 0 1,1 0-355,2-1 0,-5 0 0,-4 1 0,15 3 0,-5 0 0,-2 0 0,2 1 0,2-1 0,6 1 0,0-1 0,6 1 0,-5 0 0,-7-1 0,-8 0 0,-1 0 0,6 0 0,14 0 0,7 1 2731,14 2-2731,6 0 819,-1 2 0,4-1 0,-3-2 0</inkml:trace>
  <inkml:trace contextRef="#ctx0" brushRef="#br0" timeOffset="5014">23515 10728 24575,'-44'-2'0,"0"0"0,0 1 0,1-1 0,0 0 0,3 0 0,4 1 0,2-1 0,8 1 0,11 1 0,-16 4 0,-11 5 0,0 1 0,6 2 0,1 1 0,-2 0 0,-1-2 0,-2 0 0,-1 1 0,-1 4 0,-1 3 0,-2 5 0,1 1 0,2-1 0,5-2 0,6-4 0,3-2 0,-1 3 0,-10 6 0,-4 3 0,3 1 0,12-3 0,12-2 0,6-2 0,-6 18 0,23-3 0,4-6 0,3 5 0,1 0 0,0-4 0,1 0 0,0 2-188,-1-1 1,1 2-1,1 1 1,2 0 187,1-2 0,3 1 0,0 1 0,0-3 0,-2-4-879,1-1 0,-2-3 0,1 0 879,10 14 0,2 2 0,1-7-788,5-7 1,-2-9 787,-11-6 0,4-3 0,8-4 0,10-2 0,1-2 0,-5-2 0,-8-2 0,-4-1 0,4-2 0,4 0 0,5-1 0,1-1 0,0-2 0,-5-1 0,1-2 0,1-1 0,-2 1 0,-3 2 0,5 2 0,-4 1 0,6 0-187,-7 0 0,6-1 0,1 0 0,0 0 0,-3 0 0,-7 3 187,9-1 0,-4 1 0,-3-1 0,1-1 0,-8-5 0,-10-6 0,-6-4 0,0-4 0,0-2 0,8-6 0,1-2 0,-8 3 0,2-2 0,8-4 0,6-3 0,-2 3 0,-10 10 0,-1 1 0,2-1 0,3-3 0,4-3 0,-1 0 0,-3 3 0,4-9 0,-3 3 0,-3 9 0,-5 1 547,-19-14-547,-9 27 2305,-16-9-2305,5 3 0,-5-3 0,3 2 0,3 3 0,-3-1 0,-3 2 0,-9-6 0,-4-1 0,-1 0 0,4 3 0,8 5 0,-3 0 0,1 2 437,-5-4 1,-7-5 0,3 4 0,14 11-438,16 13 0,8-2 0,0 1 0</inkml:trace>
  <inkml:trace contextRef="#ctx0" brushRef="#br0" timeOffset="6611">10466 10546 22691,'-42'3'0,"-1"1"0,0-1 0,0 0 0,1 1 0,-3-1 0,2 0 0,0-1 0,-1 0-810,-3 0 0,-1-1 0,-1 0 0,1 0 810,0 0 0,-2-1 0,3-1 0,2 1 515,2 0 1,3 0 0,-1 0-516,-3 1 0,-3 0 0,2 0 0,9 1 0,7-1 0,4 3 0,-13 17 0,6 7 0,22-4 0,4 3-656,-4 4 1,-1 4 0,0 0 655,0 1 0,0 0 0,0 1 0,0 3 0,-1 0 0,0 4 0,1-6 0,-2 2 0,0 2 0,1 0 0,2-2 0,1 2 0,2-2 0,0 1 0,0 1 0,-1-1 0,-3 2 0,1 1 0,4 1 0,5-1 0,6-3 0,5 2 0,4-1 0,1 0 0,1-2 0,-2-3 0,2 3 0,-1-4 0,3-2 0,4 3 0,-1-4 0,3 3 0,1 1 0,5-2 0,3-3 0,5-5 0,-3-10 0,6-3 0,3-2 0,3-3 0,2-1 0,1-1 0,0-1 0,-3 0 0,-1 0 0,-5 1-547,7 2 1,-4 0 0,-1 0 0,-1-1 0,3-1 0,4 0 403,-5-2 0,5 0 1,2-1-1,2 1 0,1-1 1,0-1-1,-2 0 1,-2-2-1,-4 0 0,-5-1 260,5-1 1,-6-1-1,-2-2 1,0-1 0,4-2-118,1-3 0,3-2 0,2-3 0,0 0 0,-1 0 0,-2 1 0,-5 2 0,3 1 0,-5 2 0,0-1 0,3-6 0,-5-2 0,5-4 0,2-3 0,1-2 0,-2 0 0,-3-1 0,-5 3 0,-7 3 0,8-16 0,-8-3 183,-6 12 0,3-5 0,1-1 1,-4-2-1,-6 2-183,-4-13 0,-7 0 0,-2 0 0,1 5 0,-1 1 0,-3-6 0,-2 8 0,-2-4 0,-1-3 0,-2-1 0,-3 1 0,-2 1 0,-3 5 0,-2 1 0,-3-1 0,-1 1 0,-1 1 0,1 0 0,1 1 0,2-1 0,2 1 0,0 0 0,-1 1 0,-4 2 0,-4 2 0,-7 0 0,-7 0 0,-4 1 0,-1 3 0,1 3 0,3 4 0,5 5 1092,0 5 0,4 6 0,-3 1-458,-9 0 0,-6 1 1,3 2-1,12 0-634,3 3 0,7 1 0,23-2 0</inkml:trace>
  <inkml:trace contextRef="#ctx0" brushRef="#br0" timeOffset="7943">10481 13713 24520,'-45'-4'0,"1"0"0,-1 0 0,0 0 0,0 0 0,0 1 0,1-1 0,-6 0 0,2 0 0,-1 0 0,1 1 0,-1 1 0,0 2 0,6 3 0,-1 1 0,-1 1 0,1 2 0,1-1 0,2 0 0,3 0-366,-8 0 0,5 0 1,0 1-1,-2 2 366,1 2 0,-4 2 0,-1 2 0,2 1 0,5-1 0,8 0 246,1 5 1,8 4-247,6 6 0,2 9 0,3 0 0,3-4 0,3 1 0,3 0-136,-1 5 0,0 5 0,4 4 136,2-10 0,3 4 0,1 2 0,1 1 0,1-2 0,-1-4-554,0 3 0,0-5 0,3 1 0,6 9 554,-3-15 0,4 4 0,1 4 0,3 4 0,2 2 0,2 2 0,0 0 0,2 1 0,-1-1 0,1-2 0,-1-1 0,0-4 0,-2-3 0,-2-5-352,9 11 1,-3-7 0,-1-3-1,2-2 1,6 1 0,8 3 351,-15-15 0,4 1 0,4 2 0,2 1 0,2 1 0,3 1 0,2 0 0,1 0 0,1-1 0,0 1 0,0-2 0,1-1 0,-2-1 0,0-1 0,-2-3 0,-1-1 0,-3-3 0,-3-3 0,-2-3-469,15 1 1,-5-5 0,-3-5 0,0-3 0,-1-1 0,4 0 0,3 2 322,-3 3 1,4 1-1,4 1 1,2 1-1,0-1 1,0-1-1,-1-1 1,-3-3 0,-4-3-1,-5-4 1,-6-5 145,5-12 0,-6-8 0,-6-3 0,-5-2 0,-3 2-289,1-6 0,-7-1 1,-1-4 288,-2 2 0,0-4 0,-1-3 0,-2 0 0,-2 5 0,-2 5 0,-1 2 0,-3 1 0,1-3 0,-1 2 0,1-1 0,-2-1 0,-1-1 0,-1 0 0,-3-3 0,-2-1 0,-2 0 0,-1 0 0,1 2 0,-2-3 0,-1 2 0,-1 0 0,0 0 0,2 6 0,0 1 0,-2-1 0,0 0 0,-4 1 0,-5-4 0,-5-2 0,-1 2 0,1 3 0,4 6 594,-4-2 1,-1 2-595,1 2 0,-5-4 0,0 2 0,1 6 0,-9 2 0,1 5 0,-2 2 0,1 2 0,6 0 0,3 2 0,-5 1 0</inkml:trace>
  <inkml:trace contextRef="#ctx0" brushRef="#br0" timeOffset="9911">23173 14061 24575,'-29'21'0,"1"0"0,0 1 0,1 0 0,0 0 0,0 0 0,-6 7 0,0-1-1639,-1 6 1,0 0 931,8-11 0,-1-1 1,-1 3 706,1 1 0,-3 3 0,1 0 0,3-1-230,1-1 1,2-2-1,0 2 230,-4 0 0,-1 1 0,7 0 663,10 8 1,11 2-664,12-4 0,8 2 0,0 0 0,-6-3 0,-1 1 0,6 4-398,1-6 1,4 4 0,4 2 0,1 1 0,1 0 0,-1-3 0,-3-4 397,4 3 0,-1-4 0,0-1 0,2 2-263,-2-2 1,1 3 0,1 2-1,1-2 1,-1-3 0,-1-6 262,8 4 0,0-7 0,4-5 0,-2-7 0,5-4 0,1-3 0,0-1 0,-5-1 0,4 0 0,-5-3 0,7-5 0,-9-2 0,5-3 0,4-4 0,2-2 0,0-1 0,-2 0 0,-5 0 0,-6 1 0,0-2 0,-6 1 0,-2-3 0,5-3 0,-2 0 0,4-4 0,3-3 0,2-1 0,-2-1 0,-1 2 0,-5 2 0,-5 4 0,4-5 0,-7 3 0,1-3 0,-1 1 0,2-4 0,0-1 0,-3 2 0,-4 6 670,-3 2 1,-3 2-671,1-15 0,-5-2 0,-6 11 0,-8-3 0,-10-3 0,-8-6 0,-6-4 0,-3 1 0,-2 3 0,4 11 0,-2 1 0,-3 2 0,-1-1 0,-1 1 0,-1-2-298,3 1 0,-1-1 0,-1-2 0,-1 1 0,0 0 0,-1 2 0,1 2 0,-1 3 298,-4 1 0,0 2 0,-1 2 0,0 3 0,-1 2 0,-1 1 0,2 2 0,-3 3 0,-1 1 0,0 1 0,1 1 0,3 2 0,3 1-1,-3 1 1,4 2-1,1 1 1,-3 0 0,-2 0 0,-4-1 0,0 0 0,3 2 0,5 2-249,2 4 0,4 2 0,5 0 249,3-3 0,2 1 0,-16 11 0,36-17 0,2-3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8CE9A-C7C5-4A65-9404-878A8A846F4B}" type="datetimeFigureOut">
              <a:rPr lang="it-IT" smtClean="0"/>
              <a:t>13/07/2020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A6286-B315-41E6-8787-BDAC70DCF57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7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Ad aprile 2020, si iniziano a vedere segnali di ripresa a livello cinese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79574-92A5-4217-9874-EA609D07C4C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487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Distribution of </a:t>
            </a:r>
            <a:r>
              <a:rPr lang="it-IT" dirty="0" err="1"/>
              <a:t>year</a:t>
            </a:r>
            <a:r>
              <a:rPr lang="it-IT" dirty="0"/>
              <a:t>-to-date </a:t>
            </a:r>
            <a:r>
              <a:rPr lang="it-IT" dirty="0" err="1"/>
              <a:t>total</a:t>
            </a:r>
            <a:r>
              <a:rPr lang="it-IT" dirty="0"/>
              <a:t> shareholder </a:t>
            </a:r>
            <a:r>
              <a:rPr lang="it-IT" dirty="0" err="1"/>
              <a:t>returns</a:t>
            </a:r>
            <a:r>
              <a:rPr lang="it-IT" dirty="0"/>
              <a:t> by </a:t>
            </a:r>
            <a:r>
              <a:rPr lang="it-IT" dirty="0" err="1"/>
              <a:t>industry</a:t>
            </a:r>
            <a:r>
              <a:rPr lang="it-IT" dirty="0"/>
              <a:t> </a:t>
            </a:r>
            <a:r>
              <a:rPr lang="it-IT"/>
              <a:t>percent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79574-92A5-4217-9874-EA609D07C4C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65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Distribution of </a:t>
            </a:r>
            <a:r>
              <a:rPr lang="it-IT" dirty="0" err="1"/>
              <a:t>year</a:t>
            </a:r>
            <a:r>
              <a:rPr lang="it-IT" dirty="0"/>
              <a:t>-to-date </a:t>
            </a:r>
            <a:r>
              <a:rPr lang="it-IT" dirty="0" err="1"/>
              <a:t>total</a:t>
            </a:r>
            <a:r>
              <a:rPr lang="it-IT" dirty="0"/>
              <a:t> shareholder </a:t>
            </a:r>
            <a:r>
              <a:rPr lang="it-IT" dirty="0" err="1"/>
              <a:t>returns</a:t>
            </a:r>
            <a:r>
              <a:rPr lang="it-IT" dirty="0"/>
              <a:t> by </a:t>
            </a:r>
            <a:r>
              <a:rPr lang="it-IT" dirty="0" err="1"/>
              <a:t>industry</a:t>
            </a:r>
            <a:r>
              <a:rPr lang="it-IT" dirty="0"/>
              <a:t> </a:t>
            </a:r>
            <a:r>
              <a:rPr lang="it-IT"/>
              <a:t>percent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179574-92A5-4217-9874-EA609D07C4C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276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Icertis</a:t>
            </a:r>
            <a:r>
              <a:rPr lang="it-IT" dirty="0"/>
              <a:t> offre la funzionalità di </a:t>
            </a:r>
            <a:r>
              <a:rPr lang="it-IT" dirty="0" err="1"/>
              <a:t>contract</a:t>
            </a:r>
            <a:r>
              <a:rPr lang="it-IT" dirty="0"/>
              <a:t> management supportata da Blockchain, unico caso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53B64-143A-453C-BBD9-3B0D58A1820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92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52546" y="3316799"/>
            <a:ext cx="10325055" cy="491016"/>
          </a:xfrm>
        </p:spPr>
        <p:txBody>
          <a:bodyPr>
            <a:noAutofit/>
          </a:bodyPr>
          <a:lstStyle>
            <a:lvl1pPr algn="ctr">
              <a:defRPr sz="3800" b="0" i="0">
                <a:latin typeface="+mn-lt"/>
                <a:cs typeface="Arial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52546" y="4065020"/>
            <a:ext cx="10325055" cy="580834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3292703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547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222144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79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210384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83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veg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16986" y="17502"/>
            <a:ext cx="8396493" cy="7392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400" b="1">
                <a:solidFill>
                  <a:srgbClr val="002060"/>
                </a:solidFill>
                <a:latin typeface="Trebuchet MS" panose="020B0603020202020204" pitchFamily="34" charset="0"/>
                <a:cs typeface="Trebuchet MS" panose="020B0603020202020204" pitchFamily="34" charset="0"/>
              </a:defRPr>
            </a:lvl1pPr>
          </a:lstStyle>
          <a:p>
            <a:r>
              <a:rPr lang="it-IT" dirty="0"/>
              <a:t>Fare clic per modificare stile</a:t>
            </a:r>
          </a:p>
        </p:txBody>
      </p:sp>
      <p:pic>
        <p:nvPicPr>
          <p:cNvPr id="18" name="Immagine 17" descr="Immagine che contiene segnale, disegnando, stella&#10;&#10;Descrizione generata automaticamente">
            <a:extLst>
              <a:ext uri="{FF2B5EF4-FFF2-40B4-BE49-F238E27FC236}">
                <a16:creationId xmlns:a16="http://schemas.microsoft.com/office/drawing/2014/main" id="{2F42B086-81E2-6844-8969-D08C3EC7E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1349" y="0"/>
            <a:ext cx="2344882" cy="831512"/>
          </a:xfrm>
          <a:prstGeom prst="rect">
            <a:avLst/>
          </a:prstGeom>
        </p:spPr>
      </p:pic>
      <p:sp>
        <p:nvSpPr>
          <p:cNvPr id="19" name="Segnaposto data 3">
            <a:extLst>
              <a:ext uri="{FF2B5EF4-FFF2-40B4-BE49-F238E27FC236}">
                <a16:creationId xmlns:a16="http://schemas.microsoft.com/office/drawing/2014/main" id="{3493CF22-BAC7-4D29-8903-7DDCD8AB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it-IT"/>
              <a:t>26/06/20</a:t>
            </a:r>
            <a:endParaRPr lang="it-IT" dirty="0"/>
          </a:p>
        </p:txBody>
      </p:sp>
      <p:sp>
        <p:nvSpPr>
          <p:cNvPr id="20" name="Segnaposto piè di pagina 4">
            <a:extLst>
              <a:ext uri="{FF2B5EF4-FFF2-40B4-BE49-F238E27FC236}">
                <a16:creationId xmlns:a16="http://schemas.microsoft.com/office/drawing/2014/main" id="{8DA54ABE-9E36-4D2D-9804-61A31F399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30" name="Segnaposto numero diapositiva 5">
            <a:extLst>
              <a:ext uri="{FF2B5EF4-FFF2-40B4-BE49-F238E27FC236}">
                <a16:creationId xmlns:a16="http://schemas.microsoft.com/office/drawing/2014/main" id="{DCA8F468-F98C-48BB-B62B-4CEC3D6A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210384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720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79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210384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 descr="Corporate-Education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727" y="6518675"/>
            <a:ext cx="1606787" cy="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9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222144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 descr="Corporate-Education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727" y="6518675"/>
            <a:ext cx="1606787" cy="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1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3257423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570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222144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74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3233903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45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3233903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40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186864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76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210384" cy="365125"/>
          </a:xfrm>
        </p:spPr>
        <p:txBody>
          <a:bodyPr/>
          <a:lstStyle/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034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26/06/20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553F-AB58-BB40-B1E5-B3CC067F59CC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99E7F1-0AAD-1E43-9C1D-9B0F0D4E06FE}"/>
              </a:ext>
            </a:extLst>
          </p:cNvPr>
          <p:cNvSpPr txBox="1"/>
          <p:nvPr userDrawn="1"/>
        </p:nvSpPr>
        <p:spPr>
          <a:xfrm>
            <a:off x="79513" y="927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r"/>
            <a:endParaRPr lang="it-IT" sz="140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E455BB7-5EE6-AC4D-BE57-486D857AA2ED}"/>
              </a:ext>
            </a:extLst>
          </p:cNvPr>
          <p:cNvGrpSpPr/>
          <p:nvPr userDrawn="1"/>
        </p:nvGrpSpPr>
        <p:grpSpPr>
          <a:xfrm>
            <a:off x="0" y="14668"/>
            <a:ext cx="2875723" cy="1046921"/>
            <a:chOff x="9311713" y="5811079"/>
            <a:chExt cx="2875723" cy="1046921"/>
          </a:xfrm>
        </p:grpSpPr>
        <p:pic>
          <p:nvPicPr>
            <p:cNvPr id="13" name="Immagine 8">
              <a:extLst>
                <a:ext uri="{FF2B5EF4-FFF2-40B4-BE49-F238E27FC236}">
                  <a16:creationId xmlns:a16="http://schemas.microsoft.com/office/drawing/2014/main" id="{41CDA6F0-0378-6D46-9DB1-EFDF6E496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11713" y="5811079"/>
              <a:ext cx="2875722" cy="104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Sottotitolo 3">
              <a:extLst>
                <a:ext uri="{FF2B5EF4-FFF2-40B4-BE49-F238E27FC236}">
                  <a16:creationId xmlns:a16="http://schemas.microsoft.com/office/drawing/2014/main" id="{2BC96430-9A11-9B44-8A17-8968DFE4BA7C}"/>
                </a:ext>
              </a:extLst>
            </p:cNvPr>
            <p:cNvSpPr txBox="1">
              <a:spLocks/>
            </p:cNvSpPr>
            <p:nvPr/>
          </p:nvSpPr>
          <p:spPr>
            <a:xfrm>
              <a:off x="9925236" y="6373812"/>
              <a:ext cx="2262200" cy="359772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PMI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33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rgbClr val="534639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5" Type="http://schemas.openxmlformats.org/officeDocument/2006/relationships/image" Target="../media/image18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2.bin"/><Relationship Id="rId10" Type="http://schemas.openxmlformats.org/officeDocument/2006/relationships/customXml" Target="../ink/ink4.xml"/><Relationship Id="rId4" Type="http://schemas.openxmlformats.org/officeDocument/2006/relationships/image" Target="../media/image19.wmf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customXml" Target="../ink/ink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customXml" Target="../ink/ink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rcemap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customXml" Target="../ink/ink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7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19" Type="http://schemas.openxmlformats.org/officeDocument/2006/relationships/image" Target="../media/image51.tiff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customXml" Target="../ink/ink11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69.png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oec.world/en/visualize/stacked/hs92/import/ita/show/all/1995.2017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ec.world/en/visualize/stacked/hs92/export/ita/show/all/1995.2017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om.polimi.it/course/management-academy/percorso-executive-in-supply-chain-management/" TargetMode="External"/><Relationship Id="rId4" Type="http://schemas.openxmlformats.org/officeDocument/2006/relationships/hyperlink" Target="mailto:executive@mip.polimi.i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customXml" Target="../ink/ink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2165534" y="4149726"/>
            <a:ext cx="7772400" cy="968375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Titolo presentazione</a:t>
            </a:r>
            <a:br>
              <a:rPr lang="it-IT" sz="2800" dirty="0"/>
            </a:br>
            <a:r>
              <a:rPr lang="it-IT" sz="2800" dirty="0"/>
              <a:t>sottotitolo</a:t>
            </a:r>
          </a:p>
        </p:txBody>
      </p:sp>
      <p:sp>
        <p:nvSpPr>
          <p:cNvPr id="11" name="Sottotitolo 10"/>
          <p:cNvSpPr>
            <a:spLocks noGrp="1"/>
          </p:cNvSpPr>
          <p:nvPr>
            <p:ph type="subTitle" idx="4294967295"/>
          </p:nvPr>
        </p:nvSpPr>
        <p:spPr>
          <a:xfrm>
            <a:off x="2165534" y="5118100"/>
            <a:ext cx="7772400" cy="133350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Milano, XX mese 20XX</a:t>
            </a:r>
          </a:p>
          <a:p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0" y="3832224"/>
            <a:ext cx="12192000" cy="3025776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/>
          <p:cNvGrpSpPr/>
          <p:nvPr/>
        </p:nvGrpSpPr>
        <p:grpSpPr>
          <a:xfrm>
            <a:off x="1572008" y="3816351"/>
            <a:ext cx="9036647" cy="180000"/>
            <a:chOff x="1218340" y="275867"/>
            <a:chExt cx="17715122" cy="567843"/>
          </a:xfrm>
        </p:grpSpPr>
        <p:cxnSp>
          <p:nvCxnSpPr>
            <p:cNvPr id="12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itolo 1"/>
          <p:cNvSpPr txBox="1">
            <a:spLocks/>
          </p:cNvSpPr>
          <p:nvPr/>
        </p:nvSpPr>
        <p:spPr>
          <a:xfrm>
            <a:off x="2175035" y="4111849"/>
            <a:ext cx="7772400" cy="189138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it-IT" dirty="0"/>
              <a:t>La digitalizzazione degli Acquisti e della Supply Chain per affrontare le nuove sfide</a:t>
            </a:r>
          </a:p>
          <a:p>
            <a:pPr algn="ctr"/>
            <a:endParaRPr lang="it-IT" sz="3200" i="1" dirty="0">
              <a:latin typeface="Futura Lt BT" panose="020B0402020204020303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600" i="1" dirty="0">
                <a:latin typeface="Futura Lt BT" panose="020B0402020204020303" pitchFamily="34" charset="0"/>
                <a:cs typeface="Arial" panose="020B0604020202020204" pitchFamily="34" charset="0"/>
              </a:rPr>
              <a:t>Federico Caniato</a:t>
            </a:r>
          </a:p>
          <a:p>
            <a:pPr algn="ctr"/>
            <a:r>
              <a:rPr lang="it-IT" sz="2600" i="1" dirty="0">
                <a:latin typeface="Futura Lt BT" panose="020B0402020204020303" pitchFamily="34" charset="0"/>
                <a:cs typeface="Arial" panose="020B0604020202020204" pitchFamily="34" charset="0"/>
              </a:rPr>
              <a:t>26 giugno 2020</a:t>
            </a:r>
          </a:p>
          <a:p>
            <a:pPr algn="ctr"/>
            <a:endParaRPr lang="it-IT" sz="2600" i="1" dirty="0">
              <a:latin typeface="Futura Lt BT" panose="020B0402020204020303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600" i="1" dirty="0" err="1">
                <a:latin typeface="Futura Lt BT" panose="020B0402020204020303" pitchFamily="34" charset="0"/>
                <a:cs typeface="Arial" panose="020B0604020202020204" pitchFamily="34" charset="0"/>
              </a:rPr>
              <a:t>Federico.caniato@polimi.it</a:t>
            </a:r>
            <a:endParaRPr lang="it-IT" sz="2600" i="1" dirty="0">
              <a:latin typeface="Futura Lt BT" panose="020B0402020204020303" pitchFamily="34" charset="0"/>
              <a:cs typeface="Arial" panose="020B0604020202020204" pitchFamily="34" charset="0"/>
            </a:endParaRPr>
          </a:p>
        </p:txBody>
      </p:sp>
      <p:pic>
        <p:nvPicPr>
          <p:cNvPr id="133" name="Immagine 13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6" y="5818217"/>
            <a:ext cx="2782684" cy="9683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192000" cy="3924311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FACDEC3E-D109-4543-87F2-3D4648242405}"/>
              </a:ext>
            </a:extLst>
          </p:cNvPr>
          <p:cNvGrpSpPr/>
          <p:nvPr/>
        </p:nvGrpSpPr>
        <p:grpSpPr>
          <a:xfrm>
            <a:off x="9311713" y="5811079"/>
            <a:ext cx="2875723" cy="1046921"/>
            <a:chOff x="9311713" y="5811079"/>
            <a:chExt cx="2875723" cy="1046921"/>
          </a:xfrm>
        </p:grpSpPr>
        <p:pic>
          <p:nvPicPr>
            <p:cNvPr id="134" name="Immagine 8">
              <a:extLst>
                <a:ext uri="{FF2B5EF4-FFF2-40B4-BE49-F238E27FC236}">
                  <a16:creationId xmlns:a16="http://schemas.microsoft.com/office/drawing/2014/main" id="{34E7878B-8809-BD4F-B2AF-309288A8DA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11713" y="5811079"/>
              <a:ext cx="2875722" cy="104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" name="Sottotitolo 3">
              <a:extLst>
                <a:ext uri="{FF2B5EF4-FFF2-40B4-BE49-F238E27FC236}">
                  <a16:creationId xmlns:a16="http://schemas.microsoft.com/office/drawing/2014/main" id="{EE6C28B7-7B67-A943-AE36-B2DE105452DF}"/>
                </a:ext>
              </a:extLst>
            </p:cNvPr>
            <p:cNvSpPr txBox="1">
              <a:spLocks/>
            </p:cNvSpPr>
            <p:nvPr/>
          </p:nvSpPr>
          <p:spPr>
            <a:xfrm>
              <a:off x="9925236" y="6373812"/>
              <a:ext cx="2262200" cy="359772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PMI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882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590A15-4057-4A11-95F9-CDEE6AB1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631BC46-FD0A-4030-B186-736E043356C3}"/>
              </a:ext>
            </a:extLst>
          </p:cNvPr>
          <p:cNvSpPr/>
          <p:nvPr/>
        </p:nvSpPr>
        <p:spPr>
          <a:xfrm>
            <a:off x="2981739" y="5391754"/>
            <a:ext cx="8935312" cy="8235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Variazione mensile della produzione industriale cinese anno su anno.</a:t>
            </a:r>
          </a:p>
          <a:p>
            <a:pPr algn="ctr"/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La produzione industriale in Cina è diminuita del 13,5% a gennaio e febbraio, ad aprile è tornata a crescere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.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4C568CC6-7900-479E-BF28-099B76A92F1D}"/>
              </a:ext>
            </a:extLst>
          </p:cNvPr>
          <p:cNvSpPr/>
          <p:nvPr/>
        </p:nvSpPr>
        <p:spPr>
          <a:xfrm>
            <a:off x="274950" y="1039294"/>
            <a:ext cx="2265942" cy="11721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Supply </a:t>
            </a:r>
            <a:b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</a:br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Shock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3DC2C2D0-23CE-4EC2-A796-555D12BA5FDF}"/>
              </a:ext>
            </a:extLst>
          </p:cNvPr>
          <p:cNvSpPr/>
          <p:nvPr/>
        </p:nvSpPr>
        <p:spPr>
          <a:xfrm>
            <a:off x="162780" y="2211478"/>
            <a:ext cx="2490281" cy="141893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Le fabbriche di assemblaggio di Apple in Cina hanno lavorato a basso regime per gran parte del mese di febbraio.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”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9E97BB9F-2814-4D99-8C53-93AC2770065C}"/>
              </a:ext>
            </a:extLst>
          </p:cNvPr>
          <p:cNvSpPr/>
          <p:nvPr/>
        </p:nvSpPr>
        <p:spPr>
          <a:xfrm>
            <a:off x="162780" y="4019990"/>
            <a:ext cx="2490281" cy="17987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Apple limita gli acquisti online di iPhone a causa del coronavirus che ha «rallentato» la Supply Chain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.”</a:t>
            </a:r>
          </a:p>
        </p:txBody>
      </p:sp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5D9601AB-81AF-4DE1-8C29-80A4CBFA23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435" y="3568117"/>
            <a:ext cx="756972" cy="756972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02C7AC-DD15-45FA-A80E-E2572DFA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95E89A-6CE5-DA40-AC1C-46495B37B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020" y="1011192"/>
            <a:ext cx="9347200" cy="4279900"/>
          </a:xfrm>
          <a:prstGeom prst="rect">
            <a:avLst/>
          </a:prstGeom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7F36C1D8-06C8-1E46-A583-CFE031C0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722" y="17502"/>
            <a:ext cx="6775384" cy="739276"/>
          </a:xfrm>
        </p:spPr>
        <p:txBody>
          <a:bodyPr/>
          <a:lstStyle/>
          <a:p>
            <a:r>
              <a:rPr lang="en-GB" sz="2400" dirty="0" err="1"/>
              <a:t>Impatto</a:t>
            </a:r>
            <a:r>
              <a:rPr lang="en-GB" sz="2400" dirty="0"/>
              <a:t> del </a:t>
            </a:r>
            <a:r>
              <a:rPr lang="en-GB" dirty="0"/>
              <a:t>Covid19</a:t>
            </a:r>
            <a:r>
              <a:rPr lang="en-GB" sz="2400" dirty="0"/>
              <a:t>: </a:t>
            </a:r>
            <a:br>
              <a:rPr lang="en-GB" sz="2400" dirty="0"/>
            </a:br>
            <a:r>
              <a:rPr lang="en-GB" sz="2400" dirty="0"/>
              <a:t>disruption </a:t>
            </a:r>
            <a:r>
              <a:rPr lang="en-GB" sz="2400" dirty="0" err="1"/>
              <a:t>delle</a:t>
            </a:r>
            <a:r>
              <a:rPr lang="en-GB" sz="2400" dirty="0"/>
              <a:t> Supply Chain</a:t>
            </a:r>
          </a:p>
        </p:txBody>
      </p:sp>
    </p:spTree>
    <p:extLst>
      <p:ext uri="{BB962C8B-B14F-4D97-AF65-F5344CB8AC3E}">
        <p14:creationId xmlns:p14="http://schemas.microsoft.com/office/powerpoint/2010/main" val="61976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D62B7-F517-4972-BF96-FD9E1823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69" y="17502"/>
            <a:ext cx="6693819" cy="739276"/>
          </a:xfrm>
        </p:spPr>
        <p:txBody>
          <a:bodyPr/>
          <a:lstStyle/>
          <a:p>
            <a:r>
              <a:rPr lang="en-GB" dirty="0" err="1"/>
              <a:t>Impatto</a:t>
            </a:r>
            <a:r>
              <a:rPr lang="en-GB" dirty="0"/>
              <a:t> del Covid19: </a:t>
            </a:r>
            <a:br>
              <a:rPr lang="en-GB" dirty="0"/>
            </a:br>
            <a:r>
              <a:rPr lang="en-GB" dirty="0"/>
              <a:t>disruption </a:t>
            </a:r>
            <a:r>
              <a:rPr lang="en-GB" dirty="0" err="1"/>
              <a:t>delle</a:t>
            </a:r>
            <a:r>
              <a:rPr lang="en-GB" dirty="0"/>
              <a:t> Supply Chain</a:t>
            </a:r>
            <a:endParaRPr lang="en-GB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590A15-4057-4A11-95F9-CDEE6AB1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631BC46-FD0A-4030-B186-736E043356C3}"/>
              </a:ext>
            </a:extLst>
          </p:cNvPr>
          <p:cNvSpPr/>
          <p:nvPr/>
        </p:nvSpPr>
        <p:spPr>
          <a:xfrm>
            <a:off x="3645373" y="6348247"/>
            <a:ext cx="7632619" cy="43990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Esportazioni cinesi, dati mensili, variazione rispetto all’anno precedente.</a:t>
            </a:r>
          </a:p>
          <a:p>
            <a:pPr algn="ctr"/>
            <a:endParaRPr lang="en-US" sz="1600" dirty="0">
              <a:solidFill>
                <a:srgbClr val="002E58"/>
              </a:solidFill>
              <a:latin typeface="Trebuchet MS" panose="020B0603020202020204" pitchFamily="34" charset="0"/>
              <a:cs typeface="Traditional Arabic" panose="020B0604020202020204" pitchFamily="18" charset="-78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FA3E3D03-5364-447E-BDE6-7C4C78C0B893}"/>
              </a:ext>
            </a:extLst>
          </p:cNvPr>
          <p:cNvSpPr/>
          <p:nvPr/>
        </p:nvSpPr>
        <p:spPr>
          <a:xfrm>
            <a:off x="274950" y="1039294"/>
            <a:ext cx="2265942" cy="11721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Supply </a:t>
            </a:r>
            <a:b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</a:br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Shock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7F7F0648-5834-4822-9FC4-C7E0C16A7CC6}"/>
              </a:ext>
            </a:extLst>
          </p:cNvPr>
          <p:cNvSpPr/>
          <p:nvPr/>
        </p:nvSpPr>
        <p:spPr>
          <a:xfrm>
            <a:off x="162780" y="2211478"/>
            <a:ext cx="2490281" cy="141893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Le fabbriche di assemblaggio di Apple in Cina hanno lavorato a basso regime per gran parte del mese di febbraio.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”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B92BB5EB-2CDA-49C2-9510-7E715411439E}"/>
              </a:ext>
            </a:extLst>
          </p:cNvPr>
          <p:cNvSpPr/>
          <p:nvPr/>
        </p:nvSpPr>
        <p:spPr>
          <a:xfrm>
            <a:off x="162780" y="4019990"/>
            <a:ext cx="2490281" cy="17987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Apple limita gli acquisti online di iPhone a causa del coronavirus che ha «rallentato» la Supply Chain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.”</a:t>
            </a:r>
          </a:p>
        </p:txBody>
      </p:sp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D81C8FCC-2559-4A49-887E-B61CBFB3FC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435" y="3568117"/>
            <a:ext cx="756972" cy="756972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91D4A2-1C37-4F2D-A99C-C09B4A004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pic>
        <p:nvPicPr>
          <p:cNvPr id="11" name="Immagine 1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8C9B883-7106-E04F-9B33-260F41328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736" y="860652"/>
            <a:ext cx="7256829" cy="53918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F1AEC71E-5111-BE4C-868F-BE552E51FBD6}"/>
                  </a:ext>
                </a:extLst>
              </p14:cNvPr>
              <p14:cNvContentPartPr/>
              <p14:nvPr/>
            </p14:nvContentPartPr>
            <p14:xfrm>
              <a:off x="2932920" y="2978280"/>
              <a:ext cx="8282880" cy="26575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F1AEC71E-5111-BE4C-868F-BE552E51FB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23560" y="2968920"/>
                <a:ext cx="8301600" cy="267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8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D62B7-F517-4972-BF96-FD9E1823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0" y="17502"/>
            <a:ext cx="6788636" cy="739276"/>
          </a:xfrm>
        </p:spPr>
        <p:txBody>
          <a:bodyPr/>
          <a:lstStyle/>
          <a:p>
            <a:r>
              <a:rPr lang="en-GB" dirty="0" err="1"/>
              <a:t>Impatto</a:t>
            </a:r>
            <a:r>
              <a:rPr lang="en-GB" dirty="0"/>
              <a:t> del Covid19: </a:t>
            </a:r>
            <a:br>
              <a:rPr lang="en-GB" dirty="0"/>
            </a:br>
            <a:r>
              <a:rPr lang="en-GB" dirty="0"/>
              <a:t>disruption </a:t>
            </a:r>
            <a:r>
              <a:rPr lang="en-GB" dirty="0" err="1"/>
              <a:t>delle</a:t>
            </a:r>
            <a:r>
              <a:rPr lang="en-GB" dirty="0"/>
              <a:t> Supply Chain</a:t>
            </a:r>
            <a:endParaRPr lang="en-GB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590A15-4057-4A11-95F9-CDEE6AB1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F613B38-AF3B-41E6-BCE3-F8652EDBE065}"/>
              </a:ext>
            </a:extLst>
          </p:cNvPr>
          <p:cNvSpPr/>
          <p:nvPr/>
        </p:nvSpPr>
        <p:spPr>
          <a:xfrm>
            <a:off x="9651107" y="1039293"/>
            <a:ext cx="2265942" cy="11721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Demand</a:t>
            </a:r>
            <a:b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</a:br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Shock</a:t>
            </a:r>
          </a:p>
        </p:txBody>
      </p:sp>
      <p:grpSp>
        <p:nvGrpSpPr>
          <p:cNvPr id="249" name="Gruppo 248">
            <a:extLst>
              <a:ext uri="{FF2B5EF4-FFF2-40B4-BE49-F238E27FC236}">
                <a16:creationId xmlns:a16="http://schemas.microsoft.com/office/drawing/2014/main" id="{CB767859-8FB4-C347-ADF5-6F49141D028E}"/>
              </a:ext>
            </a:extLst>
          </p:cNvPr>
          <p:cNvGrpSpPr/>
          <p:nvPr/>
        </p:nvGrpSpPr>
        <p:grpSpPr>
          <a:xfrm>
            <a:off x="476250" y="1736660"/>
            <a:ext cx="8382000" cy="3160541"/>
            <a:chOff x="476250" y="1736660"/>
            <a:chExt cx="8382000" cy="3160541"/>
          </a:xfrm>
        </p:grpSpPr>
        <p:cxnSp>
          <p:nvCxnSpPr>
            <p:cNvPr id="128" name="Connettore 1 127">
              <a:extLst>
                <a:ext uri="{FF2B5EF4-FFF2-40B4-BE49-F238E27FC236}">
                  <a16:creationId xmlns:a16="http://schemas.microsoft.com/office/drawing/2014/main" id="{50C64B64-3289-BA4D-BEDD-1AA92BF46ECB}"/>
                </a:ext>
              </a:extLst>
            </p:cNvPr>
            <p:cNvCxnSpPr/>
            <p:nvPr/>
          </p:nvCxnSpPr>
          <p:spPr>
            <a:xfrm>
              <a:off x="7147477" y="3980217"/>
              <a:ext cx="377825" cy="101452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Connettore 1 129">
              <a:extLst>
                <a:ext uri="{FF2B5EF4-FFF2-40B4-BE49-F238E27FC236}">
                  <a16:creationId xmlns:a16="http://schemas.microsoft.com/office/drawing/2014/main" id="{6B0154E6-DA93-A643-858C-A1B0A6D4A334}"/>
                </a:ext>
              </a:extLst>
            </p:cNvPr>
            <p:cNvCxnSpPr/>
            <p:nvPr/>
          </p:nvCxnSpPr>
          <p:spPr>
            <a:xfrm flipV="1">
              <a:off x="7512050" y="3966965"/>
              <a:ext cx="386246" cy="114705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Connettore 1 131">
              <a:extLst>
                <a:ext uri="{FF2B5EF4-FFF2-40B4-BE49-F238E27FC236}">
                  <a16:creationId xmlns:a16="http://schemas.microsoft.com/office/drawing/2014/main" id="{C03C37D0-DB6A-4E4E-A2A9-39C7DBEB6C8B}"/>
                </a:ext>
              </a:extLst>
            </p:cNvPr>
            <p:cNvCxnSpPr>
              <a:cxnSpLocks/>
            </p:cNvCxnSpPr>
            <p:nvPr/>
          </p:nvCxnSpPr>
          <p:spPr>
            <a:xfrm>
              <a:off x="7898296" y="3966965"/>
              <a:ext cx="212242" cy="101452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4" name="Gruppo 133">
              <a:extLst>
                <a:ext uri="{FF2B5EF4-FFF2-40B4-BE49-F238E27FC236}">
                  <a16:creationId xmlns:a16="http://schemas.microsoft.com/office/drawing/2014/main" id="{5C161DA1-E6B2-3E41-BB2C-350322601715}"/>
                </a:ext>
              </a:extLst>
            </p:cNvPr>
            <p:cNvGrpSpPr/>
            <p:nvPr/>
          </p:nvGrpSpPr>
          <p:grpSpPr>
            <a:xfrm>
              <a:off x="476250" y="1736660"/>
              <a:ext cx="8382000" cy="3160541"/>
              <a:chOff x="476250" y="2386013"/>
              <a:chExt cx="8382000" cy="3160541"/>
            </a:xfrm>
          </p:grpSpPr>
          <p:graphicFrame>
            <p:nvGraphicFramePr>
              <p:cNvPr id="135" name="Object 2">
                <a:extLst>
                  <a:ext uri="{FF2B5EF4-FFF2-40B4-BE49-F238E27FC236}">
                    <a16:creationId xmlns:a16="http://schemas.microsoft.com/office/drawing/2014/main" id="{8602F824-A9E4-DD41-B0EF-9BE92E7E9684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2620963" y="3040063"/>
              <a:ext cx="922337" cy="74771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" name="ClipArt" r:id="rId3" imgW="5805360" imgH="3008160" progId="MS_ClipArt_Gallery.2">
                      <p:embed/>
                    </p:oleObj>
                  </mc:Choice>
                  <mc:Fallback>
                    <p:oleObj name="ClipArt" r:id="rId3" imgW="5805360" imgH="3008160" progId="MS_ClipArt_Gallery.2">
                      <p:embed/>
                      <p:pic>
                        <p:nvPicPr>
                          <p:cNvPr id="135" name="Object 2">
                            <a:extLst>
                              <a:ext uri="{FF2B5EF4-FFF2-40B4-BE49-F238E27FC236}">
                                <a16:creationId xmlns:a16="http://schemas.microsoft.com/office/drawing/2014/main" id="{8602F824-A9E4-DD41-B0EF-9BE92E7E9684}"/>
                              </a:ext>
                            </a:extLst>
                          </p:cNvPr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20963" y="3040063"/>
                            <a:ext cx="922337" cy="74771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3">
                <a:extLst>
                  <a:ext uri="{FF2B5EF4-FFF2-40B4-BE49-F238E27FC236}">
                    <a16:creationId xmlns:a16="http://schemas.microsoft.com/office/drawing/2014/main" id="{B3A9AC5A-706F-1F49-8B4B-BC9C88F01160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7673975" y="2970213"/>
              <a:ext cx="1028700" cy="7540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" name="ClipArt" r:id="rId5" imgW="4052880" imgH="2536560" progId="MS_ClipArt_Gallery.2">
                      <p:embed/>
                    </p:oleObj>
                  </mc:Choice>
                  <mc:Fallback>
                    <p:oleObj name="ClipArt" r:id="rId5" imgW="4052880" imgH="2536560" progId="MS_ClipArt_Gallery.2">
                      <p:embed/>
                      <p:pic>
                        <p:nvPicPr>
                          <p:cNvPr id="136" name="Object 3">
                            <a:extLst>
                              <a:ext uri="{FF2B5EF4-FFF2-40B4-BE49-F238E27FC236}">
                                <a16:creationId xmlns:a16="http://schemas.microsoft.com/office/drawing/2014/main" id="{B3A9AC5A-706F-1F49-8B4B-BC9C88F01160}"/>
                              </a:ext>
                            </a:extLst>
                          </p:cNvPr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73975" y="2970213"/>
                            <a:ext cx="1028700" cy="7540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7" name="Rectangle 4">
                <a:extLst>
                  <a:ext uri="{FF2B5EF4-FFF2-40B4-BE49-F238E27FC236}">
                    <a16:creationId xmlns:a16="http://schemas.microsoft.com/office/drawing/2014/main" id="{E4B65442-605D-1144-9E44-FE05A4FE8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6138" y="2397125"/>
                <a:ext cx="1730375" cy="285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9850" tIns="34925" rIns="69850" bIns="34925">
                <a:spAutoFit/>
              </a:bodyPr>
              <a:lstStyle/>
              <a:p>
                <a:pPr algn="ctr" defTabSz="514350" eaLnBrk="0" hangingPunct="0">
                  <a:spcBef>
                    <a:spcPct val="50000"/>
                  </a:spcBef>
                </a:pPr>
                <a:r>
                  <a:rPr lang="en-US" sz="1400" b="1" i="1">
                    <a:solidFill>
                      <a:srgbClr val="000000"/>
                    </a:solidFill>
                  </a:rPr>
                  <a:t>Produttore</a:t>
                </a:r>
              </a:p>
            </p:txBody>
          </p:sp>
          <p:graphicFrame>
            <p:nvGraphicFramePr>
              <p:cNvPr id="138" name="Object 5">
                <a:extLst>
                  <a:ext uri="{FF2B5EF4-FFF2-40B4-BE49-F238E27FC236}">
                    <a16:creationId xmlns:a16="http://schemas.microsoft.com/office/drawing/2014/main" id="{54B57A67-0EE6-4A48-97F8-F6536986BFF8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4179888" y="3132138"/>
              <a:ext cx="1052512" cy="5619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" name="ClipArt" r:id="rId7" imgW="5279760" imgH="2428560" progId="MS_ClipArt_Gallery.2">
                      <p:embed/>
                    </p:oleObj>
                  </mc:Choice>
                  <mc:Fallback>
                    <p:oleObj name="ClipArt" r:id="rId7" imgW="5279760" imgH="2428560" progId="MS_ClipArt_Gallery.2">
                      <p:embed/>
                      <p:pic>
                        <p:nvPicPr>
                          <p:cNvPr id="138" name="Object 5">
                            <a:extLst>
                              <a:ext uri="{FF2B5EF4-FFF2-40B4-BE49-F238E27FC236}">
                                <a16:creationId xmlns:a16="http://schemas.microsoft.com/office/drawing/2014/main" id="{54B57A67-0EE6-4A48-97F8-F6536986BFF8}"/>
                              </a:ext>
                            </a:extLst>
                          </p:cNvPr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79888" y="3132138"/>
                            <a:ext cx="1052512" cy="5619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9" name="Rectangle 6">
                <a:extLst>
                  <a:ext uri="{FF2B5EF4-FFF2-40B4-BE49-F238E27FC236}">
                    <a16:creationId xmlns:a16="http://schemas.microsoft.com/office/drawing/2014/main" id="{780F8220-6D0F-D94F-99C1-1F470FFA76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6525" y="2447925"/>
                <a:ext cx="1522413" cy="232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9850" tIns="34925" rIns="69850" bIns="34925">
                <a:spAutoFit/>
              </a:bodyPr>
              <a:lstStyle/>
              <a:p>
                <a:pPr algn="ctr" defTabSz="514350" eaLnBrk="0" hangingPunct="0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1400" b="1" i="1">
                    <a:solidFill>
                      <a:srgbClr val="000000"/>
                    </a:solidFill>
                  </a:rPr>
                  <a:t>Distributore</a:t>
                </a:r>
              </a:p>
            </p:txBody>
          </p:sp>
          <p:sp>
            <p:nvSpPr>
              <p:cNvPr id="140" name="Rectangle 7">
                <a:extLst>
                  <a:ext uri="{FF2B5EF4-FFF2-40B4-BE49-F238E27FC236}">
                    <a16:creationId xmlns:a16="http://schemas.microsoft.com/office/drawing/2014/main" id="{83C00C76-F08E-C748-9121-87EF9A245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1413" y="2386013"/>
                <a:ext cx="1366837" cy="285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9850" tIns="34925" rIns="69850" bIns="34925">
                <a:spAutoFit/>
              </a:bodyPr>
              <a:lstStyle/>
              <a:p>
                <a:pPr algn="ctr" defTabSz="514350" eaLnBrk="0" hangingPunct="0">
                  <a:spcBef>
                    <a:spcPct val="50000"/>
                  </a:spcBef>
                </a:pPr>
                <a:r>
                  <a:rPr lang="en-US" sz="1400" b="1" i="1">
                    <a:solidFill>
                      <a:srgbClr val="000000"/>
                    </a:solidFill>
                  </a:rPr>
                  <a:t>Clienti</a:t>
                </a:r>
              </a:p>
            </p:txBody>
          </p:sp>
          <p:sp>
            <p:nvSpPr>
              <p:cNvPr id="141" name="Rectangle 8">
                <a:extLst>
                  <a:ext uri="{FF2B5EF4-FFF2-40B4-BE49-F238E27FC236}">
                    <a16:creationId xmlns:a16="http://schemas.microsoft.com/office/drawing/2014/main" id="{8D4A2A15-4F76-A941-895B-E0FA55143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250" y="2392363"/>
                <a:ext cx="1184275" cy="285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9850" tIns="34925" rIns="69850" bIns="34925">
                <a:spAutoFit/>
              </a:bodyPr>
              <a:lstStyle/>
              <a:p>
                <a:pPr algn="ctr" defTabSz="514350" eaLnBrk="0" hangingPunct="0">
                  <a:spcBef>
                    <a:spcPct val="50000"/>
                  </a:spcBef>
                </a:pPr>
                <a:r>
                  <a:rPr lang="en-US" sz="1400" b="1" i="1">
                    <a:solidFill>
                      <a:srgbClr val="000000"/>
                    </a:solidFill>
                  </a:rPr>
                  <a:t>Fornitori</a:t>
                </a:r>
              </a:p>
            </p:txBody>
          </p:sp>
          <p:sp>
            <p:nvSpPr>
              <p:cNvPr id="142" name="AutoShape 9">
                <a:extLst>
                  <a:ext uri="{FF2B5EF4-FFF2-40B4-BE49-F238E27FC236}">
                    <a16:creationId xmlns:a16="http://schemas.microsoft.com/office/drawing/2014/main" id="{950294BE-16A6-EC49-BFA5-CEE2FD1CE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6338" y="3070225"/>
                <a:ext cx="377825" cy="684213"/>
              </a:xfrm>
              <a:prstGeom prst="rightArrow">
                <a:avLst>
                  <a:gd name="adj1" fmla="val 50000"/>
                  <a:gd name="adj2" fmla="val 50005"/>
                </a:avLst>
              </a:prstGeom>
              <a:solidFill>
                <a:schemeClr val="accent1"/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AutoShape 10">
                <a:extLst>
                  <a:ext uri="{FF2B5EF4-FFF2-40B4-BE49-F238E27FC236}">
                    <a16:creationId xmlns:a16="http://schemas.microsoft.com/office/drawing/2014/main" id="{9928E759-1B68-1D41-B98B-0CBE3206D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4225" y="3070225"/>
                <a:ext cx="377825" cy="684213"/>
              </a:xfrm>
              <a:prstGeom prst="rightArrow">
                <a:avLst>
                  <a:gd name="adj1" fmla="val 50000"/>
                  <a:gd name="adj2" fmla="val 50005"/>
                </a:avLst>
              </a:prstGeom>
              <a:solidFill>
                <a:schemeClr val="accent1"/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44" name="Group 11">
                <a:extLst>
                  <a:ext uri="{FF2B5EF4-FFF2-40B4-BE49-F238E27FC236}">
                    <a16:creationId xmlns:a16="http://schemas.microsoft.com/office/drawing/2014/main" id="{12D3FA5E-A00C-4143-BBC6-4878B85506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05513" y="3178175"/>
                <a:ext cx="895350" cy="471488"/>
                <a:chOff x="4017" y="2543"/>
                <a:chExt cx="472" cy="233"/>
              </a:xfrm>
            </p:grpSpPr>
            <p:sp>
              <p:nvSpPr>
                <p:cNvPr id="165" name="Freeform 12">
                  <a:extLst>
                    <a:ext uri="{FF2B5EF4-FFF2-40B4-BE49-F238E27FC236}">
                      <a16:creationId xmlns:a16="http://schemas.microsoft.com/office/drawing/2014/main" id="{21E0E0A6-6856-0144-9EF0-AA5BF2B55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7" y="2544"/>
                  <a:ext cx="133" cy="80"/>
                </a:xfrm>
                <a:custGeom>
                  <a:avLst/>
                  <a:gdLst>
                    <a:gd name="T0" fmla="*/ 0 w 133"/>
                    <a:gd name="T1" fmla="*/ 79 h 80"/>
                    <a:gd name="T2" fmla="*/ 31 w 133"/>
                    <a:gd name="T3" fmla="*/ 0 h 80"/>
                    <a:gd name="T4" fmla="*/ 122 w 133"/>
                    <a:gd name="T5" fmla="*/ 26 h 80"/>
                    <a:gd name="T6" fmla="*/ 132 w 133"/>
                    <a:gd name="T7" fmla="*/ 66 h 80"/>
                    <a:gd name="T8" fmla="*/ 0 w 133"/>
                    <a:gd name="T9" fmla="*/ 79 h 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3"/>
                    <a:gd name="T16" fmla="*/ 0 h 80"/>
                    <a:gd name="T17" fmla="*/ 133 w 133"/>
                    <a:gd name="T18" fmla="*/ 80 h 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3" h="80">
                      <a:moveTo>
                        <a:pt x="0" y="79"/>
                      </a:moveTo>
                      <a:lnTo>
                        <a:pt x="31" y="0"/>
                      </a:lnTo>
                      <a:lnTo>
                        <a:pt x="122" y="26"/>
                      </a:lnTo>
                      <a:lnTo>
                        <a:pt x="132" y="66"/>
                      </a:lnTo>
                      <a:lnTo>
                        <a:pt x="0" y="79"/>
                      </a:lnTo>
                    </a:path>
                  </a:pathLst>
                </a:custGeom>
                <a:solidFill>
                  <a:srgbClr val="81231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6" name="Freeform 13">
                  <a:extLst>
                    <a:ext uri="{FF2B5EF4-FFF2-40B4-BE49-F238E27FC236}">
                      <a16:creationId xmlns:a16="http://schemas.microsoft.com/office/drawing/2014/main" id="{82FF1AAE-0F05-6144-8FD7-A976690D86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1" y="2544"/>
                  <a:ext cx="248" cy="94"/>
                </a:xfrm>
                <a:custGeom>
                  <a:avLst/>
                  <a:gdLst>
                    <a:gd name="T0" fmla="*/ 0 w 248"/>
                    <a:gd name="T1" fmla="*/ 93 h 94"/>
                    <a:gd name="T2" fmla="*/ 30 w 248"/>
                    <a:gd name="T3" fmla="*/ 24 h 94"/>
                    <a:gd name="T4" fmla="*/ 247 w 248"/>
                    <a:gd name="T5" fmla="*/ 0 h 94"/>
                    <a:gd name="T6" fmla="*/ 213 w 248"/>
                    <a:gd name="T7" fmla="*/ 78 h 94"/>
                    <a:gd name="T8" fmla="*/ 0 w 248"/>
                    <a:gd name="T9" fmla="*/ 93 h 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8"/>
                    <a:gd name="T16" fmla="*/ 0 h 94"/>
                    <a:gd name="T17" fmla="*/ 248 w 248"/>
                    <a:gd name="T18" fmla="*/ 94 h 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8" h="94">
                      <a:moveTo>
                        <a:pt x="0" y="93"/>
                      </a:moveTo>
                      <a:lnTo>
                        <a:pt x="30" y="24"/>
                      </a:lnTo>
                      <a:lnTo>
                        <a:pt x="247" y="0"/>
                      </a:lnTo>
                      <a:lnTo>
                        <a:pt x="213" y="78"/>
                      </a:lnTo>
                      <a:lnTo>
                        <a:pt x="0" y="93"/>
                      </a:lnTo>
                    </a:path>
                  </a:pathLst>
                </a:custGeom>
                <a:solidFill>
                  <a:srgbClr val="A42C24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7" name="Freeform 14">
                  <a:extLst>
                    <a:ext uri="{FF2B5EF4-FFF2-40B4-BE49-F238E27FC236}">
                      <a16:creationId xmlns:a16="http://schemas.microsoft.com/office/drawing/2014/main" id="{6B431809-13A8-5B42-8E46-917B58D45F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6" y="2567"/>
                  <a:ext cx="32" cy="66"/>
                </a:xfrm>
                <a:custGeom>
                  <a:avLst/>
                  <a:gdLst>
                    <a:gd name="T0" fmla="*/ 0 w 32"/>
                    <a:gd name="T1" fmla="*/ 65 h 66"/>
                    <a:gd name="T2" fmla="*/ 27 w 32"/>
                    <a:gd name="T3" fmla="*/ 0 h 66"/>
                    <a:gd name="T4" fmla="*/ 31 w 32"/>
                    <a:gd name="T5" fmla="*/ 0 h 66"/>
                    <a:gd name="T6" fmla="*/ 4 w 32"/>
                    <a:gd name="T7" fmla="*/ 65 h 66"/>
                    <a:gd name="T8" fmla="*/ 0 w 32"/>
                    <a:gd name="T9" fmla="*/ 65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66"/>
                    <a:gd name="T17" fmla="*/ 32 w 32"/>
                    <a:gd name="T18" fmla="*/ 66 h 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66">
                      <a:moveTo>
                        <a:pt x="0" y="65"/>
                      </a:moveTo>
                      <a:lnTo>
                        <a:pt x="27" y="0"/>
                      </a:lnTo>
                      <a:lnTo>
                        <a:pt x="31" y="0"/>
                      </a:lnTo>
                      <a:lnTo>
                        <a:pt x="4" y="65"/>
                      </a:lnTo>
                      <a:lnTo>
                        <a:pt x="0" y="65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8" name="Freeform 15">
                  <a:extLst>
                    <a:ext uri="{FF2B5EF4-FFF2-40B4-BE49-F238E27FC236}">
                      <a16:creationId xmlns:a16="http://schemas.microsoft.com/office/drawing/2014/main" id="{C39B8D7A-CAD3-1E4F-AC22-9267E4FB3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5" y="2567"/>
                  <a:ext cx="33" cy="66"/>
                </a:xfrm>
                <a:custGeom>
                  <a:avLst/>
                  <a:gdLst>
                    <a:gd name="T0" fmla="*/ 0 w 33"/>
                    <a:gd name="T1" fmla="*/ 65 h 66"/>
                    <a:gd name="T2" fmla="*/ 28 w 33"/>
                    <a:gd name="T3" fmla="*/ 0 h 66"/>
                    <a:gd name="T4" fmla="*/ 32 w 33"/>
                    <a:gd name="T5" fmla="*/ 0 h 66"/>
                    <a:gd name="T6" fmla="*/ 4 w 33"/>
                    <a:gd name="T7" fmla="*/ 65 h 66"/>
                    <a:gd name="T8" fmla="*/ 0 w 33"/>
                    <a:gd name="T9" fmla="*/ 65 h 6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66"/>
                    <a:gd name="T17" fmla="*/ 33 w 33"/>
                    <a:gd name="T18" fmla="*/ 66 h 6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66">
                      <a:moveTo>
                        <a:pt x="0" y="65"/>
                      </a:moveTo>
                      <a:lnTo>
                        <a:pt x="28" y="0"/>
                      </a:lnTo>
                      <a:lnTo>
                        <a:pt x="32" y="0"/>
                      </a:lnTo>
                      <a:lnTo>
                        <a:pt x="4" y="65"/>
                      </a:lnTo>
                      <a:lnTo>
                        <a:pt x="0" y="65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9" name="Freeform 16">
                  <a:extLst>
                    <a:ext uri="{FF2B5EF4-FFF2-40B4-BE49-F238E27FC236}">
                      <a16:creationId xmlns:a16="http://schemas.microsoft.com/office/drawing/2014/main" id="{33115CC6-89F9-AB4B-8404-2F9D50823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3" y="2565"/>
                  <a:ext cx="30" cy="68"/>
                </a:xfrm>
                <a:custGeom>
                  <a:avLst/>
                  <a:gdLst>
                    <a:gd name="T0" fmla="*/ 0 w 30"/>
                    <a:gd name="T1" fmla="*/ 67 h 68"/>
                    <a:gd name="T2" fmla="*/ 25 w 30"/>
                    <a:gd name="T3" fmla="*/ 0 h 68"/>
                    <a:gd name="T4" fmla="*/ 29 w 30"/>
                    <a:gd name="T5" fmla="*/ 0 h 68"/>
                    <a:gd name="T6" fmla="*/ 3 w 30"/>
                    <a:gd name="T7" fmla="*/ 67 h 68"/>
                    <a:gd name="T8" fmla="*/ 0 w 30"/>
                    <a:gd name="T9" fmla="*/ 67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68"/>
                    <a:gd name="T17" fmla="*/ 30 w 30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68">
                      <a:moveTo>
                        <a:pt x="0" y="67"/>
                      </a:move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" y="67"/>
                      </a:lnTo>
                      <a:lnTo>
                        <a:pt x="0" y="67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" name="Freeform 17">
                  <a:extLst>
                    <a:ext uri="{FF2B5EF4-FFF2-40B4-BE49-F238E27FC236}">
                      <a16:creationId xmlns:a16="http://schemas.microsoft.com/office/drawing/2014/main" id="{304A7DF4-2E41-6045-99EA-6F774A1CA8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2563"/>
                  <a:ext cx="33" cy="70"/>
                </a:xfrm>
                <a:custGeom>
                  <a:avLst/>
                  <a:gdLst>
                    <a:gd name="T0" fmla="*/ 0 w 33"/>
                    <a:gd name="T1" fmla="*/ 69 h 70"/>
                    <a:gd name="T2" fmla="*/ 28 w 33"/>
                    <a:gd name="T3" fmla="*/ 0 h 70"/>
                    <a:gd name="T4" fmla="*/ 32 w 33"/>
                    <a:gd name="T5" fmla="*/ 0 h 70"/>
                    <a:gd name="T6" fmla="*/ 4 w 33"/>
                    <a:gd name="T7" fmla="*/ 69 h 70"/>
                    <a:gd name="T8" fmla="*/ 0 w 33"/>
                    <a:gd name="T9" fmla="*/ 69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70"/>
                    <a:gd name="T17" fmla="*/ 33 w 33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70">
                      <a:moveTo>
                        <a:pt x="0" y="69"/>
                      </a:moveTo>
                      <a:lnTo>
                        <a:pt x="28" y="0"/>
                      </a:lnTo>
                      <a:lnTo>
                        <a:pt x="32" y="0"/>
                      </a:lnTo>
                      <a:lnTo>
                        <a:pt x="4" y="69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1" name="Freeform 18">
                  <a:extLst>
                    <a:ext uri="{FF2B5EF4-FFF2-40B4-BE49-F238E27FC236}">
                      <a16:creationId xmlns:a16="http://schemas.microsoft.com/office/drawing/2014/main" id="{D21056B5-6734-7141-88A9-796B7B8862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6" y="2563"/>
                  <a:ext cx="34" cy="70"/>
                </a:xfrm>
                <a:custGeom>
                  <a:avLst/>
                  <a:gdLst>
                    <a:gd name="T0" fmla="*/ 0 w 34"/>
                    <a:gd name="T1" fmla="*/ 69 h 70"/>
                    <a:gd name="T2" fmla="*/ 29 w 34"/>
                    <a:gd name="T3" fmla="*/ 0 h 70"/>
                    <a:gd name="T4" fmla="*/ 33 w 34"/>
                    <a:gd name="T5" fmla="*/ 0 h 70"/>
                    <a:gd name="T6" fmla="*/ 4 w 34"/>
                    <a:gd name="T7" fmla="*/ 69 h 70"/>
                    <a:gd name="T8" fmla="*/ 0 w 34"/>
                    <a:gd name="T9" fmla="*/ 69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70"/>
                    <a:gd name="T17" fmla="*/ 34 w 34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70">
                      <a:moveTo>
                        <a:pt x="0" y="69"/>
                      </a:move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4" y="69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2" name="Freeform 19">
                  <a:extLst>
                    <a:ext uri="{FF2B5EF4-FFF2-40B4-BE49-F238E27FC236}">
                      <a16:creationId xmlns:a16="http://schemas.microsoft.com/office/drawing/2014/main" id="{F6A6F050-F5E2-6E46-A362-3BAC8E839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" y="2563"/>
                  <a:ext cx="32" cy="70"/>
                </a:xfrm>
                <a:custGeom>
                  <a:avLst/>
                  <a:gdLst>
                    <a:gd name="T0" fmla="*/ 0 w 32"/>
                    <a:gd name="T1" fmla="*/ 69 h 70"/>
                    <a:gd name="T2" fmla="*/ 27 w 32"/>
                    <a:gd name="T3" fmla="*/ 0 h 70"/>
                    <a:gd name="T4" fmla="*/ 31 w 32"/>
                    <a:gd name="T5" fmla="*/ 0 h 70"/>
                    <a:gd name="T6" fmla="*/ 3 w 32"/>
                    <a:gd name="T7" fmla="*/ 69 h 70"/>
                    <a:gd name="T8" fmla="*/ 0 w 32"/>
                    <a:gd name="T9" fmla="*/ 69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70"/>
                    <a:gd name="T17" fmla="*/ 32 w 32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70">
                      <a:moveTo>
                        <a:pt x="0" y="69"/>
                      </a:moveTo>
                      <a:lnTo>
                        <a:pt x="27" y="0"/>
                      </a:lnTo>
                      <a:lnTo>
                        <a:pt x="31" y="0"/>
                      </a:lnTo>
                      <a:lnTo>
                        <a:pt x="3" y="69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3" name="Freeform 20">
                  <a:extLst>
                    <a:ext uri="{FF2B5EF4-FFF2-40B4-BE49-F238E27FC236}">
                      <a16:creationId xmlns:a16="http://schemas.microsoft.com/office/drawing/2014/main" id="{BF3C621A-271F-3245-9408-594E6E685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1" y="2562"/>
                  <a:ext cx="34" cy="68"/>
                </a:xfrm>
                <a:custGeom>
                  <a:avLst/>
                  <a:gdLst>
                    <a:gd name="T0" fmla="*/ 0 w 34"/>
                    <a:gd name="T1" fmla="*/ 67 h 68"/>
                    <a:gd name="T2" fmla="*/ 29 w 34"/>
                    <a:gd name="T3" fmla="*/ 0 h 68"/>
                    <a:gd name="T4" fmla="*/ 33 w 34"/>
                    <a:gd name="T5" fmla="*/ 0 h 68"/>
                    <a:gd name="T6" fmla="*/ 4 w 34"/>
                    <a:gd name="T7" fmla="*/ 67 h 68"/>
                    <a:gd name="T8" fmla="*/ 0 w 34"/>
                    <a:gd name="T9" fmla="*/ 67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68"/>
                    <a:gd name="T17" fmla="*/ 34 w 34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68">
                      <a:moveTo>
                        <a:pt x="0" y="67"/>
                      </a:move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4" y="67"/>
                      </a:lnTo>
                      <a:lnTo>
                        <a:pt x="0" y="67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4" name="Freeform 21">
                  <a:extLst>
                    <a:ext uri="{FF2B5EF4-FFF2-40B4-BE49-F238E27FC236}">
                      <a16:creationId xmlns:a16="http://schemas.microsoft.com/office/drawing/2014/main" id="{5DD2EE74-BB94-F94A-9084-145856E01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9" y="2560"/>
                  <a:ext cx="32" cy="70"/>
                </a:xfrm>
                <a:custGeom>
                  <a:avLst/>
                  <a:gdLst>
                    <a:gd name="T0" fmla="*/ 0 w 32"/>
                    <a:gd name="T1" fmla="*/ 69 h 70"/>
                    <a:gd name="T2" fmla="*/ 27 w 32"/>
                    <a:gd name="T3" fmla="*/ 0 h 70"/>
                    <a:gd name="T4" fmla="*/ 31 w 32"/>
                    <a:gd name="T5" fmla="*/ 0 h 70"/>
                    <a:gd name="T6" fmla="*/ 3 w 32"/>
                    <a:gd name="T7" fmla="*/ 69 h 70"/>
                    <a:gd name="T8" fmla="*/ 0 w 32"/>
                    <a:gd name="T9" fmla="*/ 69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70"/>
                    <a:gd name="T17" fmla="*/ 32 w 32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70">
                      <a:moveTo>
                        <a:pt x="0" y="69"/>
                      </a:moveTo>
                      <a:lnTo>
                        <a:pt x="27" y="0"/>
                      </a:lnTo>
                      <a:lnTo>
                        <a:pt x="31" y="0"/>
                      </a:lnTo>
                      <a:lnTo>
                        <a:pt x="3" y="69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5" name="Freeform 22">
                  <a:extLst>
                    <a:ext uri="{FF2B5EF4-FFF2-40B4-BE49-F238E27FC236}">
                      <a16:creationId xmlns:a16="http://schemas.microsoft.com/office/drawing/2014/main" id="{CB09701D-D259-ED42-AFC3-F036C4DC51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6" y="2560"/>
                  <a:ext cx="34" cy="70"/>
                </a:xfrm>
                <a:custGeom>
                  <a:avLst/>
                  <a:gdLst>
                    <a:gd name="T0" fmla="*/ 0 w 34"/>
                    <a:gd name="T1" fmla="*/ 69 h 70"/>
                    <a:gd name="T2" fmla="*/ 28 w 34"/>
                    <a:gd name="T3" fmla="*/ 0 h 70"/>
                    <a:gd name="T4" fmla="*/ 33 w 34"/>
                    <a:gd name="T5" fmla="*/ 0 h 70"/>
                    <a:gd name="T6" fmla="*/ 4 w 34"/>
                    <a:gd name="T7" fmla="*/ 69 h 70"/>
                    <a:gd name="T8" fmla="*/ 0 w 34"/>
                    <a:gd name="T9" fmla="*/ 69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70"/>
                    <a:gd name="T17" fmla="*/ 34 w 34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70">
                      <a:moveTo>
                        <a:pt x="0" y="69"/>
                      </a:move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4" y="69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6" name="Freeform 23">
                  <a:extLst>
                    <a:ext uri="{FF2B5EF4-FFF2-40B4-BE49-F238E27FC236}">
                      <a16:creationId xmlns:a16="http://schemas.microsoft.com/office/drawing/2014/main" id="{598CCFA4-1644-0941-804F-2565355C55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" y="2558"/>
                  <a:ext cx="33" cy="72"/>
                </a:xfrm>
                <a:custGeom>
                  <a:avLst/>
                  <a:gdLst>
                    <a:gd name="T0" fmla="*/ 0 w 33"/>
                    <a:gd name="T1" fmla="*/ 71 h 72"/>
                    <a:gd name="T2" fmla="*/ 29 w 33"/>
                    <a:gd name="T3" fmla="*/ 0 h 72"/>
                    <a:gd name="T4" fmla="*/ 32 w 33"/>
                    <a:gd name="T5" fmla="*/ 0 h 72"/>
                    <a:gd name="T6" fmla="*/ 4 w 33"/>
                    <a:gd name="T7" fmla="*/ 71 h 72"/>
                    <a:gd name="T8" fmla="*/ 0 w 33"/>
                    <a:gd name="T9" fmla="*/ 71 h 7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72"/>
                    <a:gd name="T17" fmla="*/ 33 w 33"/>
                    <a:gd name="T18" fmla="*/ 72 h 7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72">
                      <a:moveTo>
                        <a:pt x="0" y="71"/>
                      </a:moveTo>
                      <a:lnTo>
                        <a:pt x="29" y="0"/>
                      </a:lnTo>
                      <a:lnTo>
                        <a:pt x="32" y="0"/>
                      </a:lnTo>
                      <a:lnTo>
                        <a:pt x="4" y="71"/>
                      </a:lnTo>
                      <a:lnTo>
                        <a:pt x="0" y="71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7" name="Freeform 24">
                  <a:extLst>
                    <a:ext uri="{FF2B5EF4-FFF2-40B4-BE49-F238E27FC236}">
                      <a16:creationId xmlns:a16="http://schemas.microsoft.com/office/drawing/2014/main" id="{A263F845-86F1-314E-9484-977D98537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0" y="2557"/>
                  <a:ext cx="35" cy="73"/>
                </a:xfrm>
                <a:custGeom>
                  <a:avLst/>
                  <a:gdLst>
                    <a:gd name="T0" fmla="*/ 0 w 35"/>
                    <a:gd name="T1" fmla="*/ 72 h 73"/>
                    <a:gd name="T2" fmla="*/ 30 w 35"/>
                    <a:gd name="T3" fmla="*/ 0 h 73"/>
                    <a:gd name="T4" fmla="*/ 34 w 35"/>
                    <a:gd name="T5" fmla="*/ 0 h 73"/>
                    <a:gd name="T6" fmla="*/ 4 w 35"/>
                    <a:gd name="T7" fmla="*/ 72 h 73"/>
                    <a:gd name="T8" fmla="*/ 0 w 35"/>
                    <a:gd name="T9" fmla="*/ 72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73"/>
                    <a:gd name="T17" fmla="*/ 35 w 35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73">
                      <a:moveTo>
                        <a:pt x="0" y="72"/>
                      </a:moveTo>
                      <a:lnTo>
                        <a:pt x="30" y="0"/>
                      </a:lnTo>
                      <a:lnTo>
                        <a:pt x="34" y="0"/>
                      </a:lnTo>
                      <a:lnTo>
                        <a:pt x="4" y="72"/>
                      </a:lnTo>
                      <a:lnTo>
                        <a:pt x="0" y="72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8" name="Freeform 25">
                  <a:extLst>
                    <a:ext uri="{FF2B5EF4-FFF2-40B4-BE49-F238E27FC236}">
                      <a16:creationId xmlns:a16="http://schemas.microsoft.com/office/drawing/2014/main" id="{E2391EEC-7472-E748-AB19-4600AB5677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78" y="2557"/>
                  <a:ext cx="35" cy="73"/>
                </a:xfrm>
                <a:custGeom>
                  <a:avLst/>
                  <a:gdLst>
                    <a:gd name="T0" fmla="*/ 0 w 35"/>
                    <a:gd name="T1" fmla="*/ 72 h 73"/>
                    <a:gd name="T2" fmla="*/ 29 w 35"/>
                    <a:gd name="T3" fmla="*/ 0 h 73"/>
                    <a:gd name="T4" fmla="*/ 34 w 35"/>
                    <a:gd name="T5" fmla="*/ 0 h 73"/>
                    <a:gd name="T6" fmla="*/ 4 w 35"/>
                    <a:gd name="T7" fmla="*/ 72 h 73"/>
                    <a:gd name="T8" fmla="*/ 0 w 35"/>
                    <a:gd name="T9" fmla="*/ 72 h 7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73"/>
                    <a:gd name="T17" fmla="*/ 35 w 35"/>
                    <a:gd name="T18" fmla="*/ 73 h 7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73">
                      <a:moveTo>
                        <a:pt x="0" y="72"/>
                      </a:move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4" y="72"/>
                      </a:lnTo>
                      <a:lnTo>
                        <a:pt x="0" y="72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9" name="Freeform 26">
                  <a:extLst>
                    <a:ext uri="{FF2B5EF4-FFF2-40B4-BE49-F238E27FC236}">
                      <a16:creationId xmlns:a16="http://schemas.microsoft.com/office/drawing/2014/main" id="{73BCB5EC-FF42-1947-A513-4E7EA3E6E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6" y="2555"/>
                  <a:ext cx="34" cy="75"/>
                </a:xfrm>
                <a:custGeom>
                  <a:avLst/>
                  <a:gdLst>
                    <a:gd name="T0" fmla="*/ 0 w 34"/>
                    <a:gd name="T1" fmla="*/ 74 h 75"/>
                    <a:gd name="T2" fmla="*/ 29 w 34"/>
                    <a:gd name="T3" fmla="*/ 0 h 75"/>
                    <a:gd name="T4" fmla="*/ 33 w 34"/>
                    <a:gd name="T5" fmla="*/ 0 h 75"/>
                    <a:gd name="T6" fmla="*/ 4 w 34"/>
                    <a:gd name="T7" fmla="*/ 74 h 75"/>
                    <a:gd name="T8" fmla="*/ 0 w 34"/>
                    <a:gd name="T9" fmla="*/ 74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75"/>
                    <a:gd name="T17" fmla="*/ 34 w 34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75">
                      <a:moveTo>
                        <a:pt x="0" y="74"/>
                      </a:move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4" y="74"/>
                      </a:lnTo>
                      <a:lnTo>
                        <a:pt x="0" y="74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0" name="Freeform 27">
                  <a:extLst>
                    <a:ext uri="{FF2B5EF4-FFF2-40B4-BE49-F238E27FC236}">
                      <a16:creationId xmlns:a16="http://schemas.microsoft.com/office/drawing/2014/main" id="{9216C3E1-D994-7749-A2B6-3B9FEBA9F3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" y="2555"/>
                  <a:ext cx="35" cy="75"/>
                </a:xfrm>
                <a:custGeom>
                  <a:avLst/>
                  <a:gdLst>
                    <a:gd name="T0" fmla="*/ 0 w 35"/>
                    <a:gd name="T1" fmla="*/ 74 h 75"/>
                    <a:gd name="T2" fmla="*/ 29 w 35"/>
                    <a:gd name="T3" fmla="*/ 0 h 75"/>
                    <a:gd name="T4" fmla="*/ 34 w 35"/>
                    <a:gd name="T5" fmla="*/ 0 h 75"/>
                    <a:gd name="T6" fmla="*/ 4 w 35"/>
                    <a:gd name="T7" fmla="*/ 74 h 75"/>
                    <a:gd name="T8" fmla="*/ 0 w 35"/>
                    <a:gd name="T9" fmla="*/ 74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75"/>
                    <a:gd name="T17" fmla="*/ 35 w 35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75">
                      <a:moveTo>
                        <a:pt x="0" y="74"/>
                      </a:move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4" y="74"/>
                      </a:lnTo>
                      <a:lnTo>
                        <a:pt x="0" y="74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1" name="Freeform 28">
                  <a:extLst>
                    <a:ext uri="{FF2B5EF4-FFF2-40B4-BE49-F238E27FC236}">
                      <a16:creationId xmlns:a16="http://schemas.microsoft.com/office/drawing/2014/main" id="{A562C516-5C63-6248-A324-2F29CDFE5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0" y="2554"/>
                  <a:ext cx="36" cy="75"/>
                </a:xfrm>
                <a:custGeom>
                  <a:avLst/>
                  <a:gdLst>
                    <a:gd name="T0" fmla="*/ 0 w 36"/>
                    <a:gd name="T1" fmla="*/ 74 h 75"/>
                    <a:gd name="T2" fmla="*/ 30 w 36"/>
                    <a:gd name="T3" fmla="*/ 0 h 75"/>
                    <a:gd name="T4" fmla="*/ 35 w 36"/>
                    <a:gd name="T5" fmla="*/ 0 h 75"/>
                    <a:gd name="T6" fmla="*/ 4 w 36"/>
                    <a:gd name="T7" fmla="*/ 74 h 75"/>
                    <a:gd name="T8" fmla="*/ 0 w 36"/>
                    <a:gd name="T9" fmla="*/ 74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75"/>
                    <a:gd name="T17" fmla="*/ 36 w 36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75">
                      <a:moveTo>
                        <a:pt x="0" y="74"/>
                      </a:moveTo>
                      <a:lnTo>
                        <a:pt x="30" y="0"/>
                      </a:lnTo>
                      <a:lnTo>
                        <a:pt x="35" y="0"/>
                      </a:lnTo>
                      <a:lnTo>
                        <a:pt x="4" y="74"/>
                      </a:lnTo>
                      <a:lnTo>
                        <a:pt x="0" y="74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2" name="Freeform 29">
                  <a:extLst>
                    <a:ext uri="{FF2B5EF4-FFF2-40B4-BE49-F238E27FC236}">
                      <a16:creationId xmlns:a16="http://schemas.microsoft.com/office/drawing/2014/main" id="{96161BD7-2B0C-B145-83F9-5443946940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7" y="2554"/>
                  <a:ext cx="37" cy="75"/>
                </a:xfrm>
                <a:custGeom>
                  <a:avLst/>
                  <a:gdLst>
                    <a:gd name="T0" fmla="*/ 0 w 37"/>
                    <a:gd name="T1" fmla="*/ 74 h 75"/>
                    <a:gd name="T2" fmla="*/ 32 w 37"/>
                    <a:gd name="T3" fmla="*/ 0 h 75"/>
                    <a:gd name="T4" fmla="*/ 36 w 37"/>
                    <a:gd name="T5" fmla="*/ 0 h 75"/>
                    <a:gd name="T6" fmla="*/ 5 w 37"/>
                    <a:gd name="T7" fmla="*/ 74 h 75"/>
                    <a:gd name="T8" fmla="*/ 0 w 37"/>
                    <a:gd name="T9" fmla="*/ 74 h 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"/>
                    <a:gd name="T16" fmla="*/ 0 h 75"/>
                    <a:gd name="T17" fmla="*/ 37 w 37"/>
                    <a:gd name="T18" fmla="*/ 75 h 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" h="75">
                      <a:moveTo>
                        <a:pt x="0" y="74"/>
                      </a:moveTo>
                      <a:lnTo>
                        <a:pt x="32" y="0"/>
                      </a:lnTo>
                      <a:lnTo>
                        <a:pt x="36" y="0"/>
                      </a:lnTo>
                      <a:lnTo>
                        <a:pt x="5" y="74"/>
                      </a:lnTo>
                      <a:lnTo>
                        <a:pt x="0" y="74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3" name="Freeform 30">
                  <a:extLst>
                    <a:ext uri="{FF2B5EF4-FFF2-40B4-BE49-F238E27FC236}">
                      <a16:creationId xmlns:a16="http://schemas.microsoft.com/office/drawing/2014/main" id="{F101DBDB-06D1-2C4C-A019-F6139D10E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5" y="2553"/>
                  <a:ext cx="35" cy="76"/>
                </a:xfrm>
                <a:custGeom>
                  <a:avLst/>
                  <a:gdLst>
                    <a:gd name="T0" fmla="*/ 0 w 35"/>
                    <a:gd name="T1" fmla="*/ 75 h 76"/>
                    <a:gd name="T2" fmla="*/ 29 w 35"/>
                    <a:gd name="T3" fmla="*/ 0 h 76"/>
                    <a:gd name="T4" fmla="*/ 34 w 35"/>
                    <a:gd name="T5" fmla="*/ 0 h 76"/>
                    <a:gd name="T6" fmla="*/ 4 w 35"/>
                    <a:gd name="T7" fmla="*/ 75 h 76"/>
                    <a:gd name="T8" fmla="*/ 0 w 35"/>
                    <a:gd name="T9" fmla="*/ 75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76"/>
                    <a:gd name="T17" fmla="*/ 35 w 35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76">
                      <a:moveTo>
                        <a:pt x="0" y="75"/>
                      </a:move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4" y="75"/>
                      </a:lnTo>
                      <a:lnTo>
                        <a:pt x="0" y="75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4" name="Freeform 31">
                  <a:extLst>
                    <a:ext uri="{FF2B5EF4-FFF2-40B4-BE49-F238E27FC236}">
                      <a16:creationId xmlns:a16="http://schemas.microsoft.com/office/drawing/2014/main" id="{DCC4B181-4AF3-0841-9F92-1FF4A2CD0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2552"/>
                  <a:ext cx="37" cy="77"/>
                </a:xfrm>
                <a:custGeom>
                  <a:avLst/>
                  <a:gdLst>
                    <a:gd name="T0" fmla="*/ 0 w 37"/>
                    <a:gd name="T1" fmla="*/ 76 h 77"/>
                    <a:gd name="T2" fmla="*/ 31 w 37"/>
                    <a:gd name="T3" fmla="*/ 0 h 77"/>
                    <a:gd name="T4" fmla="*/ 36 w 37"/>
                    <a:gd name="T5" fmla="*/ 0 h 77"/>
                    <a:gd name="T6" fmla="*/ 4 w 37"/>
                    <a:gd name="T7" fmla="*/ 76 h 77"/>
                    <a:gd name="T8" fmla="*/ 0 w 37"/>
                    <a:gd name="T9" fmla="*/ 76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"/>
                    <a:gd name="T16" fmla="*/ 0 h 77"/>
                    <a:gd name="T17" fmla="*/ 37 w 37"/>
                    <a:gd name="T18" fmla="*/ 77 h 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" h="77">
                      <a:moveTo>
                        <a:pt x="0" y="76"/>
                      </a:moveTo>
                      <a:lnTo>
                        <a:pt x="31" y="0"/>
                      </a:lnTo>
                      <a:lnTo>
                        <a:pt x="36" y="0"/>
                      </a:lnTo>
                      <a:lnTo>
                        <a:pt x="4" y="76"/>
                      </a:lnTo>
                      <a:lnTo>
                        <a:pt x="0" y="76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Freeform 32">
                  <a:extLst>
                    <a:ext uri="{FF2B5EF4-FFF2-40B4-BE49-F238E27FC236}">
                      <a16:creationId xmlns:a16="http://schemas.microsoft.com/office/drawing/2014/main" id="{238938DF-66F2-AD45-BED6-881E6C5FE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8" y="2552"/>
                  <a:ext cx="37" cy="77"/>
                </a:xfrm>
                <a:custGeom>
                  <a:avLst/>
                  <a:gdLst>
                    <a:gd name="T0" fmla="*/ 0 w 37"/>
                    <a:gd name="T1" fmla="*/ 76 h 77"/>
                    <a:gd name="T2" fmla="*/ 31 w 37"/>
                    <a:gd name="T3" fmla="*/ 0 h 77"/>
                    <a:gd name="T4" fmla="*/ 36 w 37"/>
                    <a:gd name="T5" fmla="*/ 0 h 77"/>
                    <a:gd name="T6" fmla="*/ 4 w 37"/>
                    <a:gd name="T7" fmla="*/ 76 h 77"/>
                    <a:gd name="T8" fmla="*/ 0 w 37"/>
                    <a:gd name="T9" fmla="*/ 76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"/>
                    <a:gd name="T16" fmla="*/ 0 h 77"/>
                    <a:gd name="T17" fmla="*/ 37 w 37"/>
                    <a:gd name="T18" fmla="*/ 77 h 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" h="77">
                      <a:moveTo>
                        <a:pt x="0" y="76"/>
                      </a:moveTo>
                      <a:lnTo>
                        <a:pt x="31" y="0"/>
                      </a:lnTo>
                      <a:lnTo>
                        <a:pt x="36" y="0"/>
                      </a:lnTo>
                      <a:lnTo>
                        <a:pt x="4" y="76"/>
                      </a:lnTo>
                      <a:lnTo>
                        <a:pt x="0" y="76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6" name="Freeform 33">
                  <a:extLst>
                    <a:ext uri="{FF2B5EF4-FFF2-40B4-BE49-F238E27FC236}">
                      <a16:creationId xmlns:a16="http://schemas.microsoft.com/office/drawing/2014/main" id="{9A99E1E1-A2F4-1549-A2B8-D747A16466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2552"/>
                  <a:ext cx="36" cy="77"/>
                </a:xfrm>
                <a:custGeom>
                  <a:avLst/>
                  <a:gdLst>
                    <a:gd name="T0" fmla="*/ 0 w 36"/>
                    <a:gd name="T1" fmla="*/ 76 h 77"/>
                    <a:gd name="T2" fmla="*/ 30 w 36"/>
                    <a:gd name="T3" fmla="*/ 0 h 77"/>
                    <a:gd name="T4" fmla="*/ 35 w 36"/>
                    <a:gd name="T5" fmla="*/ 0 h 77"/>
                    <a:gd name="T6" fmla="*/ 5 w 36"/>
                    <a:gd name="T7" fmla="*/ 76 h 77"/>
                    <a:gd name="T8" fmla="*/ 0 w 36"/>
                    <a:gd name="T9" fmla="*/ 76 h 7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77"/>
                    <a:gd name="T17" fmla="*/ 36 w 36"/>
                    <a:gd name="T18" fmla="*/ 77 h 7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77">
                      <a:moveTo>
                        <a:pt x="0" y="76"/>
                      </a:moveTo>
                      <a:lnTo>
                        <a:pt x="30" y="0"/>
                      </a:lnTo>
                      <a:lnTo>
                        <a:pt x="35" y="0"/>
                      </a:lnTo>
                      <a:lnTo>
                        <a:pt x="5" y="76"/>
                      </a:lnTo>
                      <a:lnTo>
                        <a:pt x="0" y="76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7" name="Freeform 34">
                  <a:extLst>
                    <a:ext uri="{FF2B5EF4-FFF2-40B4-BE49-F238E27FC236}">
                      <a16:creationId xmlns:a16="http://schemas.microsoft.com/office/drawing/2014/main" id="{BE960CC6-C717-6F4E-900A-430E6BE33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6" y="2550"/>
                  <a:ext cx="36" cy="79"/>
                </a:xfrm>
                <a:custGeom>
                  <a:avLst/>
                  <a:gdLst>
                    <a:gd name="T0" fmla="*/ 0 w 36"/>
                    <a:gd name="T1" fmla="*/ 78 h 79"/>
                    <a:gd name="T2" fmla="*/ 30 w 36"/>
                    <a:gd name="T3" fmla="*/ 0 h 79"/>
                    <a:gd name="T4" fmla="*/ 35 w 36"/>
                    <a:gd name="T5" fmla="*/ 0 h 79"/>
                    <a:gd name="T6" fmla="*/ 4 w 36"/>
                    <a:gd name="T7" fmla="*/ 78 h 79"/>
                    <a:gd name="T8" fmla="*/ 0 w 36"/>
                    <a:gd name="T9" fmla="*/ 78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79"/>
                    <a:gd name="T17" fmla="*/ 36 w 36"/>
                    <a:gd name="T18" fmla="*/ 79 h 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79">
                      <a:moveTo>
                        <a:pt x="0" y="78"/>
                      </a:moveTo>
                      <a:lnTo>
                        <a:pt x="30" y="0"/>
                      </a:lnTo>
                      <a:lnTo>
                        <a:pt x="35" y="0"/>
                      </a:lnTo>
                      <a:lnTo>
                        <a:pt x="4" y="78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8" name="Freeform 35">
                  <a:extLst>
                    <a:ext uri="{FF2B5EF4-FFF2-40B4-BE49-F238E27FC236}">
                      <a16:creationId xmlns:a16="http://schemas.microsoft.com/office/drawing/2014/main" id="{20CAB87A-48EE-C040-9A38-4A26F8E4B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0" y="2547"/>
                  <a:ext cx="39" cy="82"/>
                </a:xfrm>
                <a:custGeom>
                  <a:avLst/>
                  <a:gdLst>
                    <a:gd name="T0" fmla="*/ 0 w 39"/>
                    <a:gd name="T1" fmla="*/ 81 h 82"/>
                    <a:gd name="T2" fmla="*/ 32 w 39"/>
                    <a:gd name="T3" fmla="*/ 0 h 82"/>
                    <a:gd name="T4" fmla="*/ 38 w 39"/>
                    <a:gd name="T5" fmla="*/ 0 h 82"/>
                    <a:gd name="T6" fmla="*/ 5 w 39"/>
                    <a:gd name="T7" fmla="*/ 81 h 82"/>
                    <a:gd name="T8" fmla="*/ 0 w 39"/>
                    <a:gd name="T9" fmla="*/ 81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82"/>
                    <a:gd name="T17" fmla="*/ 39 w 39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82">
                      <a:moveTo>
                        <a:pt x="0" y="81"/>
                      </a:move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5" y="81"/>
                      </a:lnTo>
                      <a:lnTo>
                        <a:pt x="0" y="81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9" name="Freeform 36">
                  <a:extLst>
                    <a:ext uri="{FF2B5EF4-FFF2-40B4-BE49-F238E27FC236}">
                      <a16:creationId xmlns:a16="http://schemas.microsoft.com/office/drawing/2014/main" id="{30DEF237-913F-4742-96A6-2D148D13D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8" y="2546"/>
                  <a:ext cx="38" cy="81"/>
                </a:xfrm>
                <a:custGeom>
                  <a:avLst/>
                  <a:gdLst>
                    <a:gd name="T0" fmla="*/ 0 w 38"/>
                    <a:gd name="T1" fmla="*/ 80 h 81"/>
                    <a:gd name="T2" fmla="*/ 32 w 38"/>
                    <a:gd name="T3" fmla="*/ 0 h 81"/>
                    <a:gd name="T4" fmla="*/ 37 w 38"/>
                    <a:gd name="T5" fmla="*/ 0 h 81"/>
                    <a:gd name="T6" fmla="*/ 4 w 38"/>
                    <a:gd name="T7" fmla="*/ 80 h 81"/>
                    <a:gd name="T8" fmla="*/ 0 w 38"/>
                    <a:gd name="T9" fmla="*/ 80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"/>
                    <a:gd name="T16" fmla="*/ 0 h 81"/>
                    <a:gd name="T17" fmla="*/ 38 w 38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" h="81">
                      <a:moveTo>
                        <a:pt x="0" y="80"/>
                      </a:move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" y="80"/>
                      </a:lnTo>
                      <a:lnTo>
                        <a:pt x="0" y="80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0" name="Freeform 37">
                  <a:extLst>
                    <a:ext uri="{FF2B5EF4-FFF2-40B4-BE49-F238E27FC236}">
                      <a16:creationId xmlns:a16="http://schemas.microsoft.com/office/drawing/2014/main" id="{D6AA8DFD-7BC5-3941-90AE-1D00F0E78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4" y="2545"/>
                  <a:ext cx="41" cy="82"/>
                </a:xfrm>
                <a:custGeom>
                  <a:avLst/>
                  <a:gdLst>
                    <a:gd name="T0" fmla="*/ 0 w 41"/>
                    <a:gd name="T1" fmla="*/ 81 h 82"/>
                    <a:gd name="T2" fmla="*/ 35 w 41"/>
                    <a:gd name="T3" fmla="*/ 0 h 82"/>
                    <a:gd name="T4" fmla="*/ 40 w 41"/>
                    <a:gd name="T5" fmla="*/ 0 h 82"/>
                    <a:gd name="T6" fmla="*/ 5 w 41"/>
                    <a:gd name="T7" fmla="*/ 81 h 82"/>
                    <a:gd name="T8" fmla="*/ 0 w 41"/>
                    <a:gd name="T9" fmla="*/ 81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"/>
                    <a:gd name="T16" fmla="*/ 0 h 82"/>
                    <a:gd name="T17" fmla="*/ 41 w 41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" h="82">
                      <a:moveTo>
                        <a:pt x="0" y="81"/>
                      </a:moveTo>
                      <a:lnTo>
                        <a:pt x="35" y="0"/>
                      </a:lnTo>
                      <a:lnTo>
                        <a:pt x="40" y="0"/>
                      </a:lnTo>
                      <a:lnTo>
                        <a:pt x="5" y="81"/>
                      </a:lnTo>
                      <a:lnTo>
                        <a:pt x="0" y="81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1" name="Freeform 38">
                  <a:extLst>
                    <a:ext uri="{FF2B5EF4-FFF2-40B4-BE49-F238E27FC236}">
                      <a16:creationId xmlns:a16="http://schemas.microsoft.com/office/drawing/2014/main" id="{5D54A9D5-D887-1C42-94FD-95472453D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2" y="2544"/>
                  <a:ext cx="40" cy="83"/>
                </a:xfrm>
                <a:custGeom>
                  <a:avLst/>
                  <a:gdLst>
                    <a:gd name="T0" fmla="*/ 0 w 40"/>
                    <a:gd name="T1" fmla="*/ 82 h 83"/>
                    <a:gd name="T2" fmla="*/ 33 w 40"/>
                    <a:gd name="T3" fmla="*/ 0 h 83"/>
                    <a:gd name="T4" fmla="*/ 39 w 40"/>
                    <a:gd name="T5" fmla="*/ 0 h 83"/>
                    <a:gd name="T6" fmla="*/ 5 w 40"/>
                    <a:gd name="T7" fmla="*/ 82 h 83"/>
                    <a:gd name="T8" fmla="*/ 0 w 40"/>
                    <a:gd name="T9" fmla="*/ 82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83"/>
                    <a:gd name="T17" fmla="*/ 40 w 40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83">
                      <a:moveTo>
                        <a:pt x="0" y="82"/>
                      </a:move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5" y="82"/>
                      </a:lnTo>
                      <a:lnTo>
                        <a:pt x="0" y="82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2" name="Freeform 39">
                  <a:extLst>
                    <a:ext uri="{FF2B5EF4-FFF2-40B4-BE49-F238E27FC236}">
                      <a16:creationId xmlns:a16="http://schemas.microsoft.com/office/drawing/2014/main" id="{4CBD7855-39AC-6540-8830-CCBC4908AB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0" y="2544"/>
                  <a:ext cx="39" cy="83"/>
                </a:xfrm>
                <a:custGeom>
                  <a:avLst/>
                  <a:gdLst>
                    <a:gd name="T0" fmla="*/ 0 w 39"/>
                    <a:gd name="T1" fmla="*/ 82 h 83"/>
                    <a:gd name="T2" fmla="*/ 33 w 39"/>
                    <a:gd name="T3" fmla="*/ 0 h 83"/>
                    <a:gd name="T4" fmla="*/ 38 w 39"/>
                    <a:gd name="T5" fmla="*/ 0 h 83"/>
                    <a:gd name="T6" fmla="*/ 5 w 39"/>
                    <a:gd name="T7" fmla="*/ 82 h 83"/>
                    <a:gd name="T8" fmla="*/ 0 w 39"/>
                    <a:gd name="T9" fmla="*/ 82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83"/>
                    <a:gd name="T17" fmla="*/ 39 w 39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83">
                      <a:moveTo>
                        <a:pt x="0" y="82"/>
                      </a:move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5" y="82"/>
                      </a:lnTo>
                      <a:lnTo>
                        <a:pt x="0" y="82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3" name="Freeform 40">
                  <a:extLst>
                    <a:ext uri="{FF2B5EF4-FFF2-40B4-BE49-F238E27FC236}">
                      <a16:creationId xmlns:a16="http://schemas.microsoft.com/office/drawing/2014/main" id="{74DB1D09-C252-DF40-B576-DD5C49014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8" y="2544"/>
                  <a:ext cx="39" cy="82"/>
                </a:xfrm>
                <a:custGeom>
                  <a:avLst/>
                  <a:gdLst>
                    <a:gd name="T0" fmla="*/ 0 w 39"/>
                    <a:gd name="T1" fmla="*/ 81 h 82"/>
                    <a:gd name="T2" fmla="*/ 33 w 39"/>
                    <a:gd name="T3" fmla="*/ 0 h 82"/>
                    <a:gd name="T4" fmla="*/ 38 w 39"/>
                    <a:gd name="T5" fmla="*/ 0 h 82"/>
                    <a:gd name="T6" fmla="*/ 5 w 39"/>
                    <a:gd name="T7" fmla="*/ 81 h 82"/>
                    <a:gd name="T8" fmla="*/ 0 w 39"/>
                    <a:gd name="T9" fmla="*/ 81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82"/>
                    <a:gd name="T17" fmla="*/ 39 w 39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82">
                      <a:moveTo>
                        <a:pt x="0" y="81"/>
                      </a:move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5" y="81"/>
                      </a:lnTo>
                      <a:lnTo>
                        <a:pt x="0" y="81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4" name="Freeform 41">
                  <a:extLst>
                    <a:ext uri="{FF2B5EF4-FFF2-40B4-BE49-F238E27FC236}">
                      <a16:creationId xmlns:a16="http://schemas.microsoft.com/office/drawing/2014/main" id="{04C559F0-A7F4-5A4D-8393-FDE73E700D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4" y="2543"/>
                  <a:ext cx="41" cy="83"/>
                </a:xfrm>
                <a:custGeom>
                  <a:avLst/>
                  <a:gdLst>
                    <a:gd name="T0" fmla="*/ 0 w 41"/>
                    <a:gd name="T1" fmla="*/ 82 h 83"/>
                    <a:gd name="T2" fmla="*/ 34 w 41"/>
                    <a:gd name="T3" fmla="*/ 0 h 83"/>
                    <a:gd name="T4" fmla="*/ 40 w 41"/>
                    <a:gd name="T5" fmla="*/ 0 h 83"/>
                    <a:gd name="T6" fmla="*/ 5 w 41"/>
                    <a:gd name="T7" fmla="*/ 82 h 83"/>
                    <a:gd name="T8" fmla="*/ 0 w 41"/>
                    <a:gd name="T9" fmla="*/ 82 h 8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"/>
                    <a:gd name="T16" fmla="*/ 0 h 83"/>
                    <a:gd name="T17" fmla="*/ 41 w 41"/>
                    <a:gd name="T18" fmla="*/ 83 h 8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" h="83">
                      <a:moveTo>
                        <a:pt x="0" y="82"/>
                      </a:move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5" y="82"/>
                      </a:lnTo>
                      <a:lnTo>
                        <a:pt x="0" y="82"/>
                      </a:lnTo>
                    </a:path>
                  </a:pathLst>
                </a:custGeom>
                <a:solidFill>
                  <a:srgbClr val="D83A2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5" name="Freeform 42">
                  <a:extLst>
                    <a:ext uri="{FF2B5EF4-FFF2-40B4-BE49-F238E27FC236}">
                      <a16:creationId xmlns:a16="http://schemas.microsoft.com/office/drawing/2014/main" id="{AA5AAA3F-E621-2A43-A546-B791CCDFC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1" y="2656"/>
                  <a:ext cx="17" cy="90"/>
                </a:xfrm>
                <a:custGeom>
                  <a:avLst/>
                  <a:gdLst>
                    <a:gd name="T0" fmla="*/ 0 w 17"/>
                    <a:gd name="T1" fmla="*/ 0 h 90"/>
                    <a:gd name="T2" fmla="*/ 16 w 17"/>
                    <a:gd name="T3" fmla="*/ 0 h 90"/>
                    <a:gd name="T4" fmla="*/ 16 w 17"/>
                    <a:gd name="T5" fmla="*/ 81 h 90"/>
                    <a:gd name="T6" fmla="*/ 0 w 17"/>
                    <a:gd name="T7" fmla="*/ 89 h 90"/>
                    <a:gd name="T8" fmla="*/ 0 w 17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90"/>
                    <a:gd name="T17" fmla="*/ 17 w 17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90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81"/>
                      </a:lnTo>
                      <a:lnTo>
                        <a:pt x="0" y="8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AA685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6" name="Freeform 43">
                  <a:extLst>
                    <a:ext uri="{FF2B5EF4-FFF2-40B4-BE49-F238E27FC236}">
                      <a16:creationId xmlns:a16="http://schemas.microsoft.com/office/drawing/2014/main" id="{E6E8BC3A-B8E4-DF4C-95B2-CB8B216E0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8" y="2678"/>
                  <a:ext cx="17" cy="68"/>
                </a:xfrm>
                <a:custGeom>
                  <a:avLst/>
                  <a:gdLst>
                    <a:gd name="T0" fmla="*/ 16 w 17"/>
                    <a:gd name="T1" fmla="*/ 9 h 68"/>
                    <a:gd name="T2" fmla="*/ 16 w 17"/>
                    <a:gd name="T3" fmla="*/ 61 h 68"/>
                    <a:gd name="T4" fmla="*/ 4 w 17"/>
                    <a:gd name="T5" fmla="*/ 67 h 68"/>
                    <a:gd name="T6" fmla="*/ 0 w 17"/>
                    <a:gd name="T7" fmla="*/ 0 h 68"/>
                    <a:gd name="T8" fmla="*/ 16 w 17"/>
                    <a:gd name="T9" fmla="*/ 9 h 6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68"/>
                    <a:gd name="T17" fmla="*/ 17 w 17"/>
                    <a:gd name="T18" fmla="*/ 68 h 6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68">
                      <a:moveTo>
                        <a:pt x="16" y="9"/>
                      </a:moveTo>
                      <a:lnTo>
                        <a:pt x="16" y="61"/>
                      </a:lnTo>
                      <a:lnTo>
                        <a:pt x="4" y="67"/>
                      </a:lnTo>
                      <a:lnTo>
                        <a:pt x="0" y="0"/>
                      </a:lnTo>
                      <a:lnTo>
                        <a:pt x="16" y="9"/>
                      </a:lnTo>
                    </a:path>
                  </a:pathLst>
                </a:custGeom>
                <a:solidFill>
                  <a:srgbClr val="D99074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7" name="Freeform 44">
                  <a:extLst>
                    <a:ext uri="{FF2B5EF4-FFF2-40B4-BE49-F238E27FC236}">
                      <a16:creationId xmlns:a16="http://schemas.microsoft.com/office/drawing/2014/main" id="{C961FA51-03EE-A445-9833-A53DE4DC52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8" y="2673"/>
                  <a:ext cx="17" cy="17"/>
                </a:xfrm>
                <a:custGeom>
                  <a:avLst/>
                  <a:gdLst>
                    <a:gd name="T0" fmla="*/ 4 w 17"/>
                    <a:gd name="T1" fmla="*/ 0 h 17"/>
                    <a:gd name="T2" fmla="*/ 16 w 17"/>
                    <a:gd name="T3" fmla="*/ 16 h 17"/>
                    <a:gd name="T4" fmla="*/ 0 w 17"/>
                    <a:gd name="T5" fmla="*/ 6 h 17"/>
                    <a:gd name="T6" fmla="*/ 4 w 17"/>
                    <a:gd name="T7" fmla="*/ 0 h 1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17"/>
                    <a:gd name="T14" fmla="*/ 17 w 17"/>
                    <a:gd name="T15" fmla="*/ 17 h 1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17">
                      <a:moveTo>
                        <a:pt x="4" y="0"/>
                      </a:moveTo>
                      <a:lnTo>
                        <a:pt x="16" y="16"/>
                      </a:lnTo>
                      <a:lnTo>
                        <a:pt x="0" y="6"/>
                      </a:lnTo>
                      <a:lnTo>
                        <a:pt x="4" y="0"/>
                      </a:lnTo>
                    </a:path>
                  </a:pathLst>
                </a:custGeom>
                <a:solidFill>
                  <a:srgbClr val="FA4436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8" name="Freeform 45">
                  <a:extLst>
                    <a:ext uri="{FF2B5EF4-FFF2-40B4-BE49-F238E27FC236}">
                      <a16:creationId xmlns:a16="http://schemas.microsoft.com/office/drawing/2014/main" id="{2CA1AD4F-345F-F048-8086-8395AC6A29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4" y="2624"/>
                  <a:ext cx="28" cy="118"/>
                </a:xfrm>
                <a:custGeom>
                  <a:avLst/>
                  <a:gdLst>
                    <a:gd name="T0" fmla="*/ 27 w 28"/>
                    <a:gd name="T1" fmla="*/ 13 h 118"/>
                    <a:gd name="T2" fmla="*/ 27 w 28"/>
                    <a:gd name="T3" fmla="*/ 3 h 118"/>
                    <a:gd name="T4" fmla="*/ 0 w 28"/>
                    <a:gd name="T5" fmla="*/ 0 h 118"/>
                    <a:gd name="T6" fmla="*/ 0 w 28"/>
                    <a:gd name="T7" fmla="*/ 117 h 118"/>
                    <a:gd name="T8" fmla="*/ 7 w 28"/>
                    <a:gd name="T9" fmla="*/ 116 h 118"/>
                    <a:gd name="T10" fmla="*/ 27 w 28"/>
                    <a:gd name="T11" fmla="*/ 13 h 1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"/>
                    <a:gd name="T19" fmla="*/ 0 h 118"/>
                    <a:gd name="T20" fmla="*/ 28 w 28"/>
                    <a:gd name="T21" fmla="*/ 118 h 1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" h="118">
                      <a:moveTo>
                        <a:pt x="27" y="13"/>
                      </a:moveTo>
                      <a:lnTo>
                        <a:pt x="27" y="3"/>
                      </a:lnTo>
                      <a:lnTo>
                        <a:pt x="0" y="0"/>
                      </a:lnTo>
                      <a:lnTo>
                        <a:pt x="0" y="117"/>
                      </a:lnTo>
                      <a:lnTo>
                        <a:pt x="7" y="116"/>
                      </a:lnTo>
                      <a:lnTo>
                        <a:pt x="27" y="13"/>
                      </a:lnTo>
                    </a:path>
                  </a:pathLst>
                </a:custGeom>
                <a:solidFill>
                  <a:srgbClr val="C5836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9" name="Freeform 46">
                  <a:extLst>
                    <a:ext uri="{FF2B5EF4-FFF2-40B4-BE49-F238E27FC236}">
                      <a16:creationId xmlns:a16="http://schemas.microsoft.com/office/drawing/2014/main" id="{E84FAC4F-4972-F74E-8739-0A663665C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3" y="2662"/>
                  <a:ext cx="198" cy="90"/>
                </a:xfrm>
                <a:custGeom>
                  <a:avLst/>
                  <a:gdLst>
                    <a:gd name="T0" fmla="*/ 0 w 198"/>
                    <a:gd name="T1" fmla="*/ 35 h 90"/>
                    <a:gd name="T2" fmla="*/ 0 w 198"/>
                    <a:gd name="T3" fmla="*/ 78 h 90"/>
                    <a:gd name="T4" fmla="*/ 197 w 198"/>
                    <a:gd name="T5" fmla="*/ 89 h 90"/>
                    <a:gd name="T6" fmla="*/ 197 w 198"/>
                    <a:gd name="T7" fmla="*/ 0 h 90"/>
                    <a:gd name="T8" fmla="*/ 0 w 198"/>
                    <a:gd name="T9" fmla="*/ 35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"/>
                    <a:gd name="T16" fmla="*/ 0 h 90"/>
                    <a:gd name="T17" fmla="*/ 198 w 198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" h="90">
                      <a:moveTo>
                        <a:pt x="0" y="35"/>
                      </a:moveTo>
                      <a:lnTo>
                        <a:pt x="0" y="78"/>
                      </a:lnTo>
                      <a:lnTo>
                        <a:pt x="197" y="89"/>
                      </a:lnTo>
                      <a:lnTo>
                        <a:pt x="197" y="0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E2967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0" name="Freeform 47">
                  <a:extLst>
                    <a:ext uri="{FF2B5EF4-FFF2-40B4-BE49-F238E27FC236}">
                      <a16:creationId xmlns:a16="http://schemas.microsoft.com/office/drawing/2014/main" id="{3811D2BC-0C58-F741-B2CE-FCA8F3A7C8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6" y="2710"/>
                  <a:ext cx="193" cy="31"/>
                </a:xfrm>
                <a:custGeom>
                  <a:avLst/>
                  <a:gdLst>
                    <a:gd name="T0" fmla="*/ 0 w 193"/>
                    <a:gd name="T1" fmla="*/ 0 h 31"/>
                    <a:gd name="T2" fmla="*/ 192 w 193"/>
                    <a:gd name="T3" fmla="*/ 0 h 31"/>
                    <a:gd name="T4" fmla="*/ 192 w 193"/>
                    <a:gd name="T5" fmla="*/ 30 h 31"/>
                    <a:gd name="T6" fmla="*/ 0 w 193"/>
                    <a:gd name="T7" fmla="*/ 20 h 31"/>
                    <a:gd name="T8" fmla="*/ 0 w 193"/>
                    <a:gd name="T9" fmla="*/ 0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3"/>
                    <a:gd name="T16" fmla="*/ 0 h 31"/>
                    <a:gd name="T17" fmla="*/ 193 w 193"/>
                    <a:gd name="T18" fmla="*/ 31 h 3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3" h="31">
                      <a:moveTo>
                        <a:pt x="0" y="0"/>
                      </a:moveTo>
                      <a:lnTo>
                        <a:pt x="192" y="0"/>
                      </a:lnTo>
                      <a:lnTo>
                        <a:pt x="192" y="30"/>
                      </a:lnTo>
                      <a:lnTo>
                        <a:pt x="0" y="2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D1EAFA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1" name="Freeform 48">
                  <a:extLst>
                    <a:ext uri="{FF2B5EF4-FFF2-40B4-BE49-F238E27FC236}">
                      <a16:creationId xmlns:a16="http://schemas.microsoft.com/office/drawing/2014/main" id="{5C8177AB-4C92-9046-BDB1-F45A9984D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5" y="2708"/>
                  <a:ext cx="17" cy="33"/>
                </a:xfrm>
                <a:custGeom>
                  <a:avLst/>
                  <a:gdLst>
                    <a:gd name="T0" fmla="*/ 0 w 17"/>
                    <a:gd name="T1" fmla="*/ 0 h 33"/>
                    <a:gd name="T2" fmla="*/ 0 w 17"/>
                    <a:gd name="T3" fmla="*/ 31 h 33"/>
                    <a:gd name="T4" fmla="*/ 16 w 17"/>
                    <a:gd name="T5" fmla="*/ 32 h 33"/>
                    <a:gd name="T6" fmla="*/ 14 w 17"/>
                    <a:gd name="T7" fmla="*/ 0 h 33"/>
                    <a:gd name="T8" fmla="*/ 0 w 17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3"/>
                    <a:gd name="T17" fmla="*/ 17 w 17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3">
                      <a:moveTo>
                        <a:pt x="0" y="0"/>
                      </a:moveTo>
                      <a:lnTo>
                        <a:pt x="0" y="31"/>
                      </a:lnTo>
                      <a:lnTo>
                        <a:pt x="16" y="32"/>
                      </a:lnTo>
                      <a:lnTo>
                        <a:pt x="14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2967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Freeform 49">
                  <a:extLst>
                    <a:ext uri="{FF2B5EF4-FFF2-40B4-BE49-F238E27FC236}">
                      <a16:creationId xmlns:a16="http://schemas.microsoft.com/office/drawing/2014/main" id="{A1411075-9FAE-0F49-A208-B2AB874FE6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1" y="2707"/>
                  <a:ext cx="17" cy="33"/>
                </a:xfrm>
                <a:custGeom>
                  <a:avLst/>
                  <a:gdLst>
                    <a:gd name="T0" fmla="*/ 0 w 17"/>
                    <a:gd name="T1" fmla="*/ 1 h 33"/>
                    <a:gd name="T2" fmla="*/ 0 w 17"/>
                    <a:gd name="T3" fmla="*/ 30 h 33"/>
                    <a:gd name="T4" fmla="*/ 16 w 17"/>
                    <a:gd name="T5" fmla="*/ 32 h 33"/>
                    <a:gd name="T6" fmla="*/ 16 w 17"/>
                    <a:gd name="T7" fmla="*/ 0 h 33"/>
                    <a:gd name="T8" fmla="*/ 0 w 17"/>
                    <a:gd name="T9" fmla="*/ 1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3"/>
                    <a:gd name="T17" fmla="*/ 17 w 17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3">
                      <a:moveTo>
                        <a:pt x="0" y="1"/>
                      </a:moveTo>
                      <a:lnTo>
                        <a:pt x="0" y="30"/>
                      </a:lnTo>
                      <a:lnTo>
                        <a:pt x="16" y="32"/>
                      </a:lnTo>
                      <a:lnTo>
                        <a:pt x="16" y="0"/>
                      </a:lnTo>
                      <a:lnTo>
                        <a:pt x="0" y="1"/>
                      </a:lnTo>
                    </a:path>
                  </a:pathLst>
                </a:custGeom>
                <a:solidFill>
                  <a:srgbClr val="E6997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3" name="Freeform 50">
                  <a:extLst>
                    <a:ext uri="{FF2B5EF4-FFF2-40B4-BE49-F238E27FC236}">
                      <a16:creationId xmlns:a16="http://schemas.microsoft.com/office/drawing/2014/main" id="{BFE5CA00-92FD-2746-B211-13D9331119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4" y="2705"/>
                  <a:ext cx="17" cy="36"/>
                </a:xfrm>
                <a:custGeom>
                  <a:avLst/>
                  <a:gdLst>
                    <a:gd name="T0" fmla="*/ 0 w 17"/>
                    <a:gd name="T1" fmla="*/ 2 h 36"/>
                    <a:gd name="T2" fmla="*/ 0 w 17"/>
                    <a:gd name="T3" fmla="*/ 35 h 36"/>
                    <a:gd name="T4" fmla="*/ 16 w 17"/>
                    <a:gd name="T5" fmla="*/ 35 h 36"/>
                    <a:gd name="T6" fmla="*/ 16 w 17"/>
                    <a:gd name="T7" fmla="*/ 0 h 36"/>
                    <a:gd name="T8" fmla="*/ 0 w 17"/>
                    <a:gd name="T9" fmla="*/ 2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6"/>
                    <a:gd name="T17" fmla="*/ 17 w 17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6">
                      <a:moveTo>
                        <a:pt x="0" y="2"/>
                      </a:moveTo>
                      <a:lnTo>
                        <a:pt x="0" y="35"/>
                      </a:lnTo>
                      <a:lnTo>
                        <a:pt x="16" y="35"/>
                      </a:lnTo>
                      <a:lnTo>
                        <a:pt x="16" y="0"/>
                      </a:lnTo>
                      <a:lnTo>
                        <a:pt x="0" y="2"/>
                      </a:lnTo>
                    </a:path>
                  </a:pathLst>
                </a:custGeom>
                <a:solidFill>
                  <a:srgbClr val="E6997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4" name="Freeform 51">
                  <a:extLst>
                    <a:ext uri="{FF2B5EF4-FFF2-40B4-BE49-F238E27FC236}">
                      <a16:creationId xmlns:a16="http://schemas.microsoft.com/office/drawing/2014/main" id="{88A6FAA9-AA51-2E4C-A17A-0BAE22D139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9" y="2707"/>
                  <a:ext cx="17" cy="30"/>
                </a:xfrm>
                <a:custGeom>
                  <a:avLst/>
                  <a:gdLst>
                    <a:gd name="T0" fmla="*/ 0 w 17"/>
                    <a:gd name="T1" fmla="*/ 0 h 30"/>
                    <a:gd name="T2" fmla="*/ 0 w 17"/>
                    <a:gd name="T3" fmla="*/ 29 h 30"/>
                    <a:gd name="T4" fmla="*/ 16 w 17"/>
                    <a:gd name="T5" fmla="*/ 29 h 30"/>
                    <a:gd name="T6" fmla="*/ 16 w 17"/>
                    <a:gd name="T7" fmla="*/ 0 h 30"/>
                    <a:gd name="T8" fmla="*/ 0 w 17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0"/>
                    <a:gd name="T17" fmla="*/ 17 w 17"/>
                    <a:gd name="T18" fmla="*/ 30 h 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0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6" y="29"/>
                      </a:lnTo>
                      <a:lnTo>
                        <a:pt x="1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6997B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" name="Freeform 52">
                  <a:extLst>
                    <a:ext uri="{FF2B5EF4-FFF2-40B4-BE49-F238E27FC236}">
                      <a16:creationId xmlns:a16="http://schemas.microsoft.com/office/drawing/2014/main" id="{6763F505-AEDA-C64E-9892-534075113C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9" y="2701"/>
                  <a:ext cx="17" cy="51"/>
                </a:xfrm>
                <a:custGeom>
                  <a:avLst/>
                  <a:gdLst>
                    <a:gd name="T0" fmla="*/ 0 w 17"/>
                    <a:gd name="T1" fmla="*/ 0 h 51"/>
                    <a:gd name="T2" fmla="*/ 0 w 17"/>
                    <a:gd name="T3" fmla="*/ 49 h 51"/>
                    <a:gd name="T4" fmla="*/ 16 w 17"/>
                    <a:gd name="T5" fmla="*/ 50 h 51"/>
                    <a:gd name="T6" fmla="*/ 16 w 17"/>
                    <a:gd name="T7" fmla="*/ 0 h 51"/>
                    <a:gd name="T8" fmla="*/ 0 w 17"/>
                    <a:gd name="T9" fmla="*/ 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51"/>
                    <a:gd name="T17" fmla="*/ 17 w 17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51">
                      <a:moveTo>
                        <a:pt x="0" y="0"/>
                      </a:moveTo>
                      <a:lnTo>
                        <a:pt x="0" y="49"/>
                      </a:lnTo>
                      <a:lnTo>
                        <a:pt x="16" y="50"/>
                      </a:lnTo>
                      <a:lnTo>
                        <a:pt x="1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5A383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" name="Freeform 53">
                  <a:extLst>
                    <a:ext uri="{FF2B5EF4-FFF2-40B4-BE49-F238E27FC236}">
                      <a16:creationId xmlns:a16="http://schemas.microsoft.com/office/drawing/2014/main" id="{75347BE1-81C9-3248-874A-3DD6BE8810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4" y="2701"/>
                  <a:ext cx="1" cy="51"/>
                </a:xfrm>
                <a:custGeom>
                  <a:avLst/>
                  <a:gdLst>
                    <a:gd name="T0" fmla="*/ 0 w 1"/>
                    <a:gd name="T1" fmla="*/ 50 h 51"/>
                    <a:gd name="T2" fmla="*/ 0 w 1"/>
                    <a:gd name="T3" fmla="*/ 46 h 51"/>
                    <a:gd name="T4" fmla="*/ 0 w 1"/>
                    <a:gd name="T5" fmla="*/ 0 h 51"/>
                    <a:gd name="T6" fmla="*/ 0 w 1"/>
                    <a:gd name="T7" fmla="*/ 0 h 51"/>
                    <a:gd name="T8" fmla="*/ 0 w 1"/>
                    <a:gd name="T9" fmla="*/ 50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51"/>
                    <a:gd name="T17" fmla="*/ 1 w 1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51">
                      <a:moveTo>
                        <a:pt x="0" y="50"/>
                      </a:moveTo>
                      <a:lnTo>
                        <a:pt x="0" y="46"/>
                      </a:lnTo>
                      <a:lnTo>
                        <a:pt x="0" y="0"/>
                      </a:lnTo>
                      <a:lnTo>
                        <a:pt x="0" y="50"/>
                      </a:lnTo>
                    </a:path>
                  </a:pathLst>
                </a:custGeom>
                <a:solidFill>
                  <a:srgbClr val="B4786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" name="Freeform 54">
                  <a:extLst>
                    <a:ext uri="{FF2B5EF4-FFF2-40B4-BE49-F238E27FC236}">
                      <a16:creationId xmlns:a16="http://schemas.microsoft.com/office/drawing/2014/main" id="{F0F98091-8769-744D-89C1-39AB69ED58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7" y="2702"/>
                  <a:ext cx="17" cy="47"/>
                </a:xfrm>
                <a:custGeom>
                  <a:avLst/>
                  <a:gdLst>
                    <a:gd name="T0" fmla="*/ 0 w 17"/>
                    <a:gd name="T1" fmla="*/ 46 h 47"/>
                    <a:gd name="T2" fmla="*/ 16 w 17"/>
                    <a:gd name="T3" fmla="*/ 43 h 47"/>
                    <a:gd name="T4" fmla="*/ 16 w 17"/>
                    <a:gd name="T5" fmla="*/ 0 h 47"/>
                    <a:gd name="T6" fmla="*/ 0 w 17"/>
                    <a:gd name="T7" fmla="*/ 0 h 47"/>
                    <a:gd name="T8" fmla="*/ 0 w 17"/>
                    <a:gd name="T9" fmla="*/ 46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47"/>
                    <a:gd name="T17" fmla="*/ 17 w 17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47">
                      <a:moveTo>
                        <a:pt x="0" y="46"/>
                      </a:moveTo>
                      <a:lnTo>
                        <a:pt x="16" y="43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solidFill>
                  <a:srgbClr val="B4786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8" name="Freeform 55">
                  <a:extLst>
                    <a:ext uri="{FF2B5EF4-FFF2-40B4-BE49-F238E27FC236}">
                      <a16:creationId xmlns:a16="http://schemas.microsoft.com/office/drawing/2014/main" id="{EE8AABA3-DCE6-9C4B-B570-03AE725BD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4" y="2702"/>
                  <a:ext cx="17" cy="47"/>
                </a:xfrm>
                <a:custGeom>
                  <a:avLst/>
                  <a:gdLst>
                    <a:gd name="T0" fmla="*/ 0 w 17"/>
                    <a:gd name="T1" fmla="*/ 0 h 47"/>
                    <a:gd name="T2" fmla="*/ 0 w 17"/>
                    <a:gd name="T3" fmla="*/ 46 h 47"/>
                    <a:gd name="T4" fmla="*/ 16 w 17"/>
                    <a:gd name="T5" fmla="*/ 46 h 47"/>
                    <a:gd name="T6" fmla="*/ 16 w 17"/>
                    <a:gd name="T7" fmla="*/ 0 h 47"/>
                    <a:gd name="T8" fmla="*/ 0 w 17"/>
                    <a:gd name="T9" fmla="*/ 0 h 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47"/>
                    <a:gd name="T17" fmla="*/ 17 w 17"/>
                    <a:gd name="T18" fmla="*/ 47 h 4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47">
                      <a:moveTo>
                        <a:pt x="0" y="0"/>
                      </a:moveTo>
                      <a:lnTo>
                        <a:pt x="0" y="46"/>
                      </a:lnTo>
                      <a:lnTo>
                        <a:pt x="16" y="46"/>
                      </a:lnTo>
                      <a:lnTo>
                        <a:pt x="1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5A383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9" name="Freeform 56">
                  <a:extLst>
                    <a:ext uri="{FF2B5EF4-FFF2-40B4-BE49-F238E27FC236}">
                      <a16:creationId xmlns:a16="http://schemas.microsoft.com/office/drawing/2014/main" id="{D4478EC7-A9FF-5C4B-8A26-CF2447C7A5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5" y="2609"/>
                  <a:ext cx="17" cy="143"/>
                </a:xfrm>
                <a:custGeom>
                  <a:avLst/>
                  <a:gdLst>
                    <a:gd name="T0" fmla="*/ 0 w 17"/>
                    <a:gd name="T1" fmla="*/ 0 h 143"/>
                    <a:gd name="T2" fmla="*/ 16 w 17"/>
                    <a:gd name="T3" fmla="*/ 12 h 143"/>
                    <a:gd name="T4" fmla="*/ 16 w 17"/>
                    <a:gd name="T5" fmla="*/ 138 h 143"/>
                    <a:gd name="T6" fmla="*/ 0 w 17"/>
                    <a:gd name="T7" fmla="*/ 142 h 143"/>
                    <a:gd name="T8" fmla="*/ 0 w 17"/>
                    <a:gd name="T9" fmla="*/ 0 h 1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143"/>
                    <a:gd name="T17" fmla="*/ 17 w 17"/>
                    <a:gd name="T18" fmla="*/ 143 h 1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143">
                      <a:moveTo>
                        <a:pt x="0" y="0"/>
                      </a:moveTo>
                      <a:lnTo>
                        <a:pt x="16" y="12"/>
                      </a:lnTo>
                      <a:lnTo>
                        <a:pt x="16" y="138"/>
                      </a:lnTo>
                      <a:lnTo>
                        <a:pt x="0" y="1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8705A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0" name="Freeform 57">
                  <a:extLst>
                    <a:ext uri="{FF2B5EF4-FFF2-40B4-BE49-F238E27FC236}">
                      <a16:creationId xmlns:a16="http://schemas.microsoft.com/office/drawing/2014/main" id="{4601F401-0109-C14C-9FE5-7433BD9FE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2" y="2597"/>
                  <a:ext cx="17" cy="157"/>
                </a:xfrm>
                <a:custGeom>
                  <a:avLst/>
                  <a:gdLst>
                    <a:gd name="T0" fmla="*/ 0 w 17"/>
                    <a:gd name="T1" fmla="*/ 9 h 157"/>
                    <a:gd name="T2" fmla="*/ 16 w 17"/>
                    <a:gd name="T3" fmla="*/ 0 h 157"/>
                    <a:gd name="T4" fmla="*/ 16 w 17"/>
                    <a:gd name="T5" fmla="*/ 156 h 157"/>
                    <a:gd name="T6" fmla="*/ 0 w 17"/>
                    <a:gd name="T7" fmla="*/ 155 h 157"/>
                    <a:gd name="T8" fmla="*/ 0 w 17"/>
                    <a:gd name="T9" fmla="*/ 9 h 1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157"/>
                    <a:gd name="T17" fmla="*/ 17 w 17"/>
                    <a:gd name="T18" fmla="*/ 157 h 1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157">
                      <a:moveTo>
                        <a:pt x="0" y="9"/>
                      </a:moveTo>
                      <a:lnTo>
                        <a:pt x="16" y="0"/>
                      </a:lnTo>
                      <a:lnTo>
                        <a:pt x="16" y="156"/>
                      </a:lnTo>
                      <a:lnTo>
                        <a:pt x="0" y="155"/>
                      </a:lnTo>
                      <a:lnTo>
                        <a:pt x="0" y="9"/>
                      </a:lnTo>
                    </a:path>
                  </a:pathLst>
                </a:custGeom>
                <a:solidFill>
                  <a:srgbClr val="FABEA6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1" name="Freeform 58">
                  <a:extLst>
                    <a:ext uri="{FF2B5EF4-FFF2-40B4-BE49-F238E27FC236}">
                      <a16:creationId xmlns:a16="http://schemas.microsoft.com/office/drawing/2014/main" id="{31198749-541C-8F4F-A34C-B2A3D141C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7" y="2593"/>
                  <a:ext cx="84" cy="162"/>
                </a:xfrm>
                <a:custGeom>
                  <a:avLst/>
                  <a:gdLst>
                    <a:gd name="T0" fmla="*/ 0 w 84"/>
                    <a:gd name="T1" fmla="*/ 2 h 162"/>
                    <a:gd name="T2" fmla="*/ 83 w 84"/>
                    <a:gd name="T3" fmla="*/ 0 h 162"/>
                    <a:gd name="T4" fmla="*/ 83 w 84"/>
                    <a:gd name="T5" fmla="*/ 161 h 162"/>
                    <a:gd name="T6" fmla="*/ 0 w 84"/>
                    <a:gd name="T7" fmla="*/ 159 h 162"/>
                    <a:gd name="T8" fmla="*/ 0 w 84"/>
                    <a:gd name="T9" fmla="*/ 2 h 1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162"/>
                    <a:gd name="T17" fmla="*/ 84 w 84"/>
                    <a:gd name="T18" fmla="*/ 162 h 1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162">
                      <a:moveTo>
                        <a:pt x="0" y="2"/>
                      </a:moveTo>
                      <a:lnTo>
                        <a:pt x="83" y="0"/>
                      </a:lnTo>
                      <a:lnTo>
                        <a:pt x="83" y="161"/>
                      </a:lnTo>
                      <a:lnTo>
                        <a:pt x="0" y="159"/>
                      </a:lnTo>
                      <a:lnTo>
                        <a:pt x="0" y="2"/>
                      </a:lnTo>
                    </a:path>
                  </a:pathLst>
                </a:custGeom>
                <a:solidFill>
                  <a:srgbClr val="FAA38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2" name="Freeform 59">
                  <a:extLst>
                    <a:ext uri="{FF2B5EF4-FFF2-40B4-BE49-F238E27FC236}">
                      <a16:creationId xmlns:a16="http://schemas.microsoft.com/office/drawing/2014/main" id="{1F295331-EB5D-3F4F-A3C2-C080FC5D6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6" y="2668"/>
                  <a:ext cx="65" cy="87"/>
                </a:xfrm>
                <a:custGeom>
                  <a:avLst/>
                  <a:gdLst>
                    <a:gd name="T0" fmla="*/ 64 w 65"/>
                    <a:gd name="T1" fmla="*/ 0 h 87"/>
                    <a:gd name="T2" fmla="*/ 0 w 65"/>
                    <a:gd name="T3" fmla="*/ 1 h 87"/>
                    <a:gd name="T4" fmla="*/ 0 w 65"/>
                    <a:gd name="T5" fmla="*/ 84 h 87"/>
                    <a:gd name="T6" fmla="*/ 64 w 65"/>
                    <a:gd name="T7" fmla="*/ 86 h 87"/>
                    <a:gd name="T8" fmla="*/ 64 w 65"/>
                    <a:gd name="T9" fmla="*/ 0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87"/>
                    <a:gd name="T17" fmla="*/ 65 w 65"/>
                    <a:gd name="T18" fmla="*/ 87 h 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87">
                      <a:moveTo>
                        <a:pt x="64" y="0"/>
                      </a:moveTo>
                      <a:lnTo>
                        <a:pt x="0" y="1"/>
                      </a:lnTo>
                      <a:lnTo>
                        <a:pt x="0" y="84"/>
                      </a:lnTo>
                      <a:lnTo>
                        <a:pt x="64" y="86"/>
                      </a:lnTo>
                      <a:lnTo>
                        <a:pt x="64" y="0"/>
                      </a:lnTo>
                    </a:path>
                  </a:pathLst>
                </a:custGeom>
                <a:solidFill>
                  <a:srgbClr val="D1EAFA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3" name="Freeform 60">
                  <a:extLst>
                    <a:ext uri="{FF2B5EF4-FFF2-40B4-BE49-F238E27FC236}">
                      <a16:creationId xmlns:a16="http://schemas.microsoft.com/office/drawing/2014/main" id="{DFA6BA15-2CDF-294C-89C8-81CF0E915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0" y="2593"/>
                  <a:ext cx="86" cy="162"/>
                </a:xfrm>
                <a:custGeom>
                  <a:avLst/>
                  <a:gdLst>
                    <a:gd name="T0" fmla="*/ 0 w 86"/>
                    <a:gd name="T1" fmla="*/ 0 h 162"/>
                    <a:gd name="T2" fmla="*/ 85 w 86"/>
                    <a:gd name="T3" fmla="*/ 14 h 162"/>
                    <a:gd name="T4" fmla="*/ 85 w 86"/>
                    <a:gd name="T5" fmla="*/ 157 h 162"/>
                    <a:gd name="T6" fmla="*/ 0 w 86"/>
                    <a:gd name="T7" fmla="*/ 161 h 162"/>
                    <a:gd name="T8" fmla="*/ 0 w 86"/>
                    <a:gd name="T9" fmla="*/ 0 h 1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6"/>
                    <a:gd name="T16" fmla="*/ 0 h 162"/>
                    <a:gd name="T17" fmla="*/ 86 w 86"/>
                    <a:gd name="T18" fmla="*/ 162 h 1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6" h="162">
                      <a:moveTo>
                        <a:pt x="0" y="0"/>
                      </a:moveTo>
                      <a:lnTo>
                        <a:pt x="85" y="14"/>
                      </a:lnTo>
                      <a:lnTo>
                        <a:pt x="85" y="157"/>
                      </a:lnTo>
                      <a:lnTo>
                        <a:pt x="0" y="16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C5836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4" name="Freeform 61">
                  <a:extLst>
                    <a:ext uri="{FF2B5EF4-FFF2-40B4-BE49-F238E27FC236}">
                      <a16:creationId xmlns:a16="http://schemas.microsoft.com/office/drawing/2014/main" id="{BFF7A8CA-6923-A64F-B203-84E45FCBC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8" y="2623"/>
                  <a:ext cx="203" cy="49"/>
                </a:xfrm>
                <a:custGeom>
                  <a:avLst/>
                  <a:gdLst>
                    <a:gd name="T0" fmla="*/ 202 w 203"/>
                    <a:gd name="T1" fmla="*/ 0 h 49"/>
                    <a:gd name="T2" fmla="*/ 18 w 203"/>
                    <a:gd name="T3" fmla="*/ 11 h 49"/>
                    <a:gd name="T4" fmla="*/ 0 w 203"/>
                    <a:gd name="T5" fmla="*/ 48 h 49"/>
                    <a:gd name="T6" fmla="*/ 202 w 203"/>
                    <a:gd name="T7" fmla="*/ 39 h 49"/>
                    <a:gd name="T8" fmla="*/ 202 w 203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3"/>
                    <a:gd name="T16" fmla="*/ 0 h 49"/>
                    <a:gd name="T17" fmla="*/ 203 w 203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3" h="49">
                      <a:moveTo>
                        <a:pt x="202" y="0"/>
                      </a:moveTo>
                      <a:lnTo>
                        <a:pt x="18" y="11"/>
                      </a:lnTo>
                      <a:lnTo>
                        <a:pt x="0" y="48"/>
                      </a:lnTo>
                      <a:lnTo>
                        <a:pt x="202" y="39"/>
                      </a:lnTo>
                      <a:lnTo>
                        <a:pt x="202" y="0"/>
                      </a:lnTo>
                    </a:path>
                  </a:pathLst>
                </a:custGeom>
                <a:solidFill>
                  <a:srgbClr val="B03026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5" name="Freeform 62">
                  <a:extLst>
                    <a:ext uri="{FF2B5EF4-FFF2-40B4-BE49-F238E27FC236}">
                      <a16:creationId xmlns:a16="http://schemas.microsoft.com/office/drawing/2014/main" id="{3589B228-CD29-554E-A9D5-AF64FBFCBB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8" y="2662"/>
                  <a:ext cx="203" cy="41"/>
                </a:xfrm>
                <a:custGeom>
                  <a:avLst/>
                  <a:gdLst>
                    <a:gd name="T0" fmla="*/ 0 w 203"/>
                    <a:gd name="T1" fmla="*/ 9 h 41"/>
                    <a:gd name="T2" fmla="*/ 202 w 203"/>
                    <a:gd name="T3" fmla="*/ 0 h 41"/>
                    <a:gd name="T4" fmla="*/ 202 w 203"/>
                    <a:gd name="T5" fmla="*/ 38 h 41"/>
                    <a:gd name="T6" fmla="*/ 0 w 203"/>
                    <a:gd name="T7" fmla="*/ 40 h 41"/>
                    <a:gd name="T8" fmla="*/ 0 w 203"/>
                    <a:gd name="T9" fmla="*/ 9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3"/>
                    <a:gd name="T16" fmla="*/ 0 h 41"/>
                    <a:gd name="T17" fmla="*/ 203 w 203"/>
                    <a:gd name="T18" fmla="*/ 41 h 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3" h="41">
                      <a:moveTo>
                        <a:pt x="0" y="9"/>
                      </a:moveTo>
                      <a:lnTo>
                        <a:pt x="202" y="0"/>
                      </a:lnTo>
                      <a:lnTo>
                        <a:pt x="202" y="38"/>
                      </a:lnTo>
                      <a:lnTo>
                        <a:pt x="0" y="40"/>
                      </a:lnTo>
                      <a:lnTo>
                        <a:pt x="0" y="9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6" name="Freeform 63">
                  <a:extLst>
                    <a:ext uri="{FF2B5EF4-FFF2-40B4-BE49-F238E27FC236}">
                      <a16:creationId xmlns:a16="http://schemas.microsoft.com/office/drawing/2014/main" id="{CD05A2E6-EB3C-9B46-8FF5-E3A088D69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7" y="2624"/>
                  <a:ext cx="17" cy="118"/>
                </a:xfrm>
                <a:custGeom>
                  <a:avLst/>
                  <a:gdLst>
                    <a:gd name="T0" fmla="*/ 16 w 17"/>
                    <a:gd name="T1" fmla="*/ 0 h 118"/>
                    <a:gd name="T2" fmla="*/ 16 w 17"/>
                    <a:gd name="T3" fmla="*/ 117 h 118"/>
                    <a:gd name="T4" fmla="*/ 0 w 17"/>
                    <a:gd name="T5" fmla="*/ 117 h 118"/>
                    <a:gd name="T6" fmla="*/ 0 w 17"/>
                    <a:gd name="T7" fmla="*/ 0 h 118"/>
                    <a:gd name="T8" fmla="*/ 16 w 17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118"/>
                    <a:gd name="T17" fmla="*/ 17 w 17"/>
                    <a:gd name="T18" fmla="*/ 118 h 1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118">
                      <a:moveTo>
                        <a:pt x="16" y="0"/>
                      </a:moveTo>
                      <a:lnTo>
                        <a:pt x="16" y="117"/>
                      </a:lnTo>
                      <a:lnTo>
                        <a:pt x="0" y="117"/>
                      </a:lnTo>
                      <a:lnTo>
                        <a:pt x="0" y="0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B4786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7" name="Freeform 64">
                  <a:extLst>
                    <a:ext uri="{FF2B5EF4-FFF2-40B4-BE49-F238E27FC236}">
                      <a16:creationId xmlns:a16="http://schemas.microsoft.com/office/drawing/2014/main" id="{A969169E-C354-BE4D-AEA8-FD18DC3C1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7" y="2624"/>
                  <a:ext cx="41" cy="118"/>
                </a:xfrm>
                <a:custGeom>
                  <a:avLst/>
                  <a:gdLst>
                    <a:gd name="T0" fmla="*/ 40 w 41"/>
                    <a:gd name="T1" fmla="*/ 0 h 118"/>
                    <a:gd name="T2" fmla="*/ 0 w 41"/>
                    <a:gd name="T3" fmla="*/ 4 h 118"/>
                    <a:gd name="T4" fmla="*/ 0 w 41"/>
                    <a:gd name="T5" fmla="*/ 114 h 118"/>
                    <a:gd name="T6" fmla="*/ 40 w 41"/>
                    <a:gd name="T7" fmla="*/ 117 h 118"/>
                    <a:gd name="T8" fmla="*/ 40 w 41"/>
                    <a:gd name="T9" fmla="*/ 0 h 1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"/>
                    <a:gd name="T16" fmla="*/ 0 h 118"/>
                    <a:gd name="T17" fmla="*/ 41 w 41"/>
                    <a:gd name="T18" fmla="*/ 118 h 1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" h="118">
                      <a:moveTo>
                        <a:pt x="40" y="0"/>
                      </a:moveTo>
                      <a:lnTo>
                        <a:pt x="0" y="4"/>
                      </a:lnTo>
                      <a:lnTo>
                        <a:pt x="0" y="114"/>
                      </a:lnTo>
                      <a:lnTo>
                        <a:pt x="40" y="117"/>
                      </a:lnTo>
                      <a:lnTo>
                        <a:pt x="40" y="0"/>
                      </a:lnTo>
                    </a:path>
                  </a:pathLst>
                </a:custGeom>
                <a:solidFill>
                  <a:srgbClr val="FAA38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8" name="Freeform 65">
                  <a:extLst>
                    <a:ext uri="{FF2B5EF4-FFF2-40B4-BE49-F238E27FC236}">
                      <a16:creationId xmlns:a16="http://schemas.microsoft.com/office/drawing/2014/main" id="{E844D2CD-F762-9E4F-A405-C3D0A1C022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5" y="2676"/>
                  <a:ext cx="26" cy="65"/>
                </a:xfrm>
                <a:custGeom>
                  <a:avLst/>
                  <a:gdLst>
                    <a:gd name="T0" fmla="*/ 0 w 26"/>
                    <a:gd name="T1" fmla="*/ 0 h 65"/>
                    <a:gd name="T2" fmla="*/ 25 w 26"/>
                    <a:gd name="T3" fmla="*/ 0 h 65"/>
                    <a:gd name="T4" fmla="*/ 25 w 26"/>
                    <a:gd name="T5" fmla="*/ 64 h 65"/>
                    <a:gd name="T6" fmla="*/ 0 w 26"/>
                    <a:gd name="T7" fmla="*/ 61 h 65"/>
                    <a:gd name="T8" fmla="*/ 0 w 26"/>
                    <a:gd name="T9" fmla="*/ 0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65"/>
                    <a:gd name="T17" fmla="*/ 26 w 26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65">
                      <a:moveTo>
                        <a:pt x="0" y="0"/>
                      </a:moveTo>
                      <a:lnTo>
                        <a:pt x="25" y="0"/>
                      </a:lnTo>
                      <a:lnTo>
                        <a:pt x="25" y="64"/>
                      </a:lnTo>
                      <a:lnTo>
                        <a:pt x="0" y="6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" name="Freeform 66">
                  <a:extLst>
                    <a:ext uri="{FF2B5EF4-FFF2-40B4-BE49-F238E27FC236}">
                      <a16:creationId xmlns:a16="http://schemas.microsoft.com/office/drawing/2014/main" id="{274765D4-BE29-414E-9C75-121351F500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5" y="2676"/>
                  <a:ext cx="17" cy="65"/>
                </a:xfrm>
                <a:custGeom>
                  <a:avLst/>
                  <a:gdLst>
                    <a:gd name="T0" fmla="*/ 0 w 17"/>
                    <a:gd name="T1" fmla="*/ 63 h 65"/>
                    <a:gd name="T2" fmla="*/ 0 w 17"/>
                    <a:gd name="T3" fmla="*/ 0 h 65"/>
                    <a:gd name="T4" fmla="*/ 16 w 17"/>
                    <a:gd name="T5" fmla="*/ 19 h 65"/>
                    <a:gd name="T6" fmla="*/ 16 w 17"/>
                    <a:gd name="T7" fmla="*/ 64 h 65"/>
                    <a:gd name="T8" fmla="*/ 0 w 17"/>
                    <a:gd name="T9" fmla="*/ 63 h 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65"/>
                    <a:gd name="T17" fmla="*/ 17 w 17"/>
                    <a:gd name="T18" fmla="*/ 65 h 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65">
                      <a:moveTo>
                        <a:pt x="0" y="63"/>
                      </a:moveTo>
                      <a:lnTo>
                        <a:pt x="0" y="0"/>
                      </a:lnTo>
                      <a:lnTo>
                        <a:pt x="16" y="19"/>
                      </a:lnTo>
                      <a:lnTo>
                        <a:pt x="16" y="64"/>
                      </a:lnTo>
                      <a:lnTo>
                        <a:pt x="0" y="63"/>
                      </a:lnTo>
                    </a:path>
                  </a:pathLst>
                </a:custGeom>
                <a:solidFill>
                  <a:srgbClr val="C5836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Freeform 67">
                  <a:extLst>
                    <a:ext uri="{FF2B5EF4-FFF2-40B4-BE49-F238E27FC236}">
                      <a16:creationId xmlns:a16="http://schemas.microsoft.com/office/drawing/2014/main" id="{454EAB05-36E9-4E48-A787-CF9A1A878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5" y="2673"/>
                  <a:ext cx="26" cy="17"/>
                </a:xfrm>
                <a:custGeom>
                  <a:avLst/>
                  <a:gdLst>
                    <a:gd name="T0" fmla="*/ 0 w 26"/>
                    <a:gd name="T1" fmla="*/ 16 h 17"/>
                    <a:gd name="T2" fmla="*/ 25 w 26"/>
                    <a:gd name="T3" fmla="*/ 16 h 17"/>
                    <a:gd name="T4" fmla="*/ 25 w 26"/>
                    <a:gd name="T5" fmla="*/ 0 h 17"/>
                    <a:gd name="T6" fmla="*/ 0 w 26"/>
                    <a:gd name="T7" fmla="*/ 0 h 17"/>
                    <a:gd name="T8" fmla="*/ 0 w 26"/>
                    <a:gd name="T9" fmla="*/ 16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"/>
                    <a:gd name="T16" fmla="*/ 0 h 17"/>
                    <a:gd name="T17" fmla="*/ 26 w 26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" h="17">
                      <a:moveTo>
                        <a:pt x="0" y="16"/>
                      </a:moveTo>
                      <a:lnTo>
                        <a:pt x="25" y="16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5836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1" name="Freeform 68">
                  <a:extLst>
                    <a:ext uri="{FF2B5EF4-FFF2-40B4-BE49-F238E27FC236}">
                      <a16:creationId xmlns:a16="http://schemas.microsoft.com/office/drawing/2014/main" id="{7298CCD9-6385-5046-86F1-57D685C02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9" y="2695"/>
                  <a:ext cx="22" cy="46"/>
                </a:xfrm>
                <a:custGeom>
                  <a:avLst/>
                  <a:gdLst>
                    <a:gd name="T0" fmla="*/ 0 w 22"/>
                    <a:gd name="T1" fmla="*/ 0 h 46"/>
                    <a:gd name="T2" fmla="*/ 21 w 22"/>
                    <a:gd name="T3" fmla="*/ 0 h 46"/>
                    <a:gd name="T4" fmla="*/ 21 w 22"/>
                    <a:gd name="T5" fmla="*/ 45 h 46"/>
                    <a:gd name="T6" fmla="*/ 0 w 22"/>
                    <a:gd name="T7" fmla="*/ 45 h 46"/>
                    <a:gd name="T8" fmla="*/ 0 w 22"/>
                    <a:gd name="T9" fmla="*/ 0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46"/>
                    <a:gd name="T17" fmla="*/ 22 w 22"/>
                    <a:gd name="T18" fmla="*/ 46 h 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46">
                      <a:moveTo>
                        <a:pt x="0" y="0"/>
                      </a:moveTo>
                      <a:lnTo>
                        <a:pt x="21" y="0"/>
                      </a:lnTo>
                      <a:lnTo>
                        <a:pt x="21" y="45"/>
                      </a:lnTo>
                      <a:lnTo>
                        <a:pt x="0" y="45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D1EAFA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2" name="Freeform 69">
                  <a:extLst>
                    <a:ext uri="{FF2B5EF4-FFF2-40B4-BE49-F238E27FC236}">
                      <a16:creationId xmlns:a16="http://schemas.microsoft.com/office/drawing/2014/main" id="{3C2738F4-136A-D246-B0BF-480A09BC3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6" y="2670"/>
                  <a:ext cx="17" cy="84"/>
                </a:xfrm>
                <a:custGeom>
                  <a:avLst/>
                  <a:gdLst>
                    <a:gd name="T0" fmla="*/ 0 w 17"/>
                    <a:gd name="T1" fmla="*/ 0 h 84"/>
                    <a:gd name="T2" fmla="*/ 0 w 17"/>
                    <a:gd name="T3" fmla="*/ 82 h 84"/>
                    <a:gd name="T4" fmla="*/ 16 w 17"/>
                    <a:gd name="T5" fmla="*/ 83 h 84"/>
                    <a:gd name="T6" fmla="*/ 16 w 17"/>
                    <a:gd name="T7" fmla="*/ 18 h 84"/>
                    <a:gd name="T8" fmla="*/ 0 w 17"/>
                    <a:gd name="T9" fmla="*/ 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84"/>
                    <a:gd name="T17" fmla="*/ 17 w 17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84">
                      <a:moveTo>
                        <a:pt x="0" y="0"/>
                      </a:moveTo>
                      <a:lnTo>
                        <a:pt x="0" y="82"/>
                      </a:lnTo>
                      <a:lnTo>
                        <a:pt x="16" y="83"/>
                      </a:lnTo>
                      <a:lnTo>
                        <a:pt x="16" y="1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C5836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3" name="Freeform 70">
                  <a:extLst>
                    <a:ext uri="{FF2B5EF4-FFF2-40B4-BE49-F238E27FC236}">
                      <a16:creationId xmlns:a16="http://schemas.microsoft.com/office/drawing/2014/main" id="{6372F7A9-7AA4-9F4A-81E1-24B243624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6" y="2660"/>
                  <a:ext cx="65" cy="17"/>
                </a:xfrm>
                <a:custGeom>
                  <a:avLst/>
                  <a:gdLst>
                    <a:gd name="T0" fmla="*/ 0 w 65"/>
                    <a:gd name="T1" fmla="*/ 16 h 17"/>
                    <a:gd name="T2" fmla="*/ 64 w 65"/>
                    <a:gd name="T3" fmla="*/ 12 h 17"/>
                    <a:gd name="T4" fmla="*/ 64 w 65"/>
                    <a:gd name="T5" fmla="*/ 0 h 17"/>
                    <a:gd name="T6" fmla="*/ 0 w 65"/>
                    <a:gd name="T7" fmla="*/ 2 h 17"/>
                    <a:gd name="T8" fmla="*/ 0 w 65"/>
                    <a:gd name="T9" fmla="*/ 16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17"/>
                    <a:gd name="T17" fmla="*/ 65 w 65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17">
                      <a:moveTo>
                        <a:pt x="0" y="16"/>
                      </a:moveTo>
                      <a:lnTo>
                        <a:pt x="64" y="12"/>
                      </a:lnTo>
                      <a:lnTo>
                        <a:pt x="64" y="0"/>
                      </a:lnTo>
                      <a:lnTo>
                        <a:pt x="0" y="2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5836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4" name="Freeform 71">
                  <a:extLst>
                    <a:ext uri="{FF2B5EF4-FFF2-40B4-BE49-F238E27FC236}">
                      <a16:creationId xmlns:a16="http://schemas.microsoft.com/office/drawing/2014/main" id="{260565AF-E0BF-D14A-9E90-9301D79AB5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6" y="2668"/>
                  <a:ext cx="65" cy="26"/>
                </a:xfrm>
                <a:custGeom>
                  <a:avLst/>
                  <a:gdLst>
                    <a:gd name="T0" fmla="*/ 0 w 65"/>
                    <a:gd name="T1" fmla="*/ 1 h 26"/>
                    <a:gd name="T2" fmla="*/ 4 w 65"/>
                    <a:gd name="T3" fmla="*/ 24 h 26"/>
                    <a:gd name="T4" fmla="*/ 64 w 65"/>
                    <a:gd name="T5" fmla="*/ 25 h 26"/>
                    <a:gd name="T6" fmla="*/ 64 w 65"/>
                    <a:gd name="T7" fmla="*/ 0 h 26"/>
                    <a:gd name="T8" fmla="*/ 0 w 65"/>
                    <a:gd name="T9" fmla="*/ 1 h 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6"/>
                    <a:gd name="T17" fmla="*/ 65 w 65"/>
                    <a:gd name="T18" fmla="*/ 26 h 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6">
                      <a:moveTo>
                        <a:pt x="0" y="1"/>
                      </a:moveTo>
                      <a:lnTo>
                        <a:pt x="4" y="24"/>
                      </a:lnTo>
                      <a:lnTo>
                        <a:pt x="64" y="25"/>
                      </a:lnTo>
                      <a:lnTo>
                        <a:pt x="64" y="0"/>
                      </a:lnTo>
                      <a:lnTo>
                        <a:pt x="0" y="1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" name="Freeform 72">
                  <a:extLst>
                    <a:ext uri="{FF2B5EF4-FFF2-40B4-BE49-F238E27FC236}">
                      <a16:creationId xmlns:a16="http://schemas.microsoft.com/office/drawing/2014/main" id="{3C95B9D4-3E16-914D-901E-AE1E1614B1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8" y="2662"/>
                  <a:ext cx="203" cy="21"/>
                </a:xfrm>
                <a:custGeom>
                  <a:avLst/>
                  <a:gdLst>
                    <a:gd name="T0" fmla="*/ 0 w 203"/>
                    <a:gd name="T1" fmla="*/ 10 h 21"/>
                    <a:gd name="T2" fmla="*/ 202 w 203"/>
                    <a:gd name="T3" fmla="*/ 0 h 21"/>
                    <a:gd name="T4" fmla="*/ 202 w 203"/>
                    <a:gd name="T5" fmla="*/ 11 h 21"/>
                    <a:gd name="T6" fmla="*/ 0 w 203"/>
                    <a:gd name="T7" fmla="*/ 20 h 21"/>
                    <a:gd name="T8" fmla="*/ 0 w 203"/>
                    <a:gd name="T9" fmla="*/ 1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3"/>
                    <a:gd name="T16" fmla="*/ 0 h 21"/>
                    <a:gd name="T17" fmla="*/ 203 w 203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3" h="21">
                      <a:moveTo>
                        <a:pt x="0" y="10"/>
                      </a:moveTo>
                      <a:lnTo>
                        <a:pt x="202" y="0"/>
                      </a:lnTo>
                      <a:lnTo>
                        <a:pt x="202" y="11"/>
                      </a:lnTo>
                      <a:lnTo>
                        <a:pt x="0" y="20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DDDDDD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6" name="Freeform 73">
                  <a:extLst>
                    <a:ext uri="{FF2B5EF4-FFF2-40B4-BE49-F238E27FC236}">
                      <a16:creationId xmlns:a16="http://schemas.microsoft.com/office/drawing/2014/main" id="{8629D3AD-1E31-6E45-BF3C-6F06D9E99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0" y="2656"/>
                  <a:ext cx="17" cy="84"/>
                </a:xfrm>
                <a:custGeom>
                  <a:avLst/>
                  <a:gdLst>
                    <a:gd name="T0" fmla="*/ 0 w 17"/>
                    <a:gd name="T1" fmla="*/ 0 h 84"/>
                    <a:gd name="T2" fmla="*/ 16 w 17"/>
                    <a:gd name="T3" fmla="*/ 12 h 84"/>
                    <a:gd name="T4" fmla="*/ 16 w 17"/>
                    <a:gd name="T5" fmla="*/ 79 h 84"/>
                    <a:gd name="T6" fmla="*/ 0 w 17"/>
                    <a:gd name="T7" fmla="*/ 83 h 84"/>
                    <a:gd name="T8" fmla="*/ 0 w 17"/>
                    <a:gd name="T9" fmla="*/ 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84"/>
                    <a:gd name="T17" fmla="*/ 17 w 17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84">
                      <a:moveTo>
                        <a:pt x="0" y="0"/>
                      </a:moveTo>
                      <a:lnTo>
                        <a:pt x="16" y="12"/>
                      </a:lnTo>
                      <a:lnTo>
                        <a:pt x="16" y="79"/>
                      </a:lnTo>
                      <a:lnTo>
                        <a:pt x="0" y="8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8705A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7" name="Freeform 74">
                  <a:extLst>
                    <a:ext uri="{FF2B5EF4-FFF2-40B4-BE49-F238E27FC236}">
                      <a16:creationId xmlns:a16="http://schemas.microsoft.com/office/drawing/2014/main" id="{43495C78-98AB-2F48-901D-4A0B0E9E8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" y="2713"/>
                  <a:ext cx="17" cy="30"/>
                </a:xfrm>
                <a:custGeom>
                  <a:avLst/>
                  <a:gdLst>
                    <a:gd name="T0" fmla="*/ 0 w 17"/>
                    <a:gd name="T1" fmla="*/ 29 h 30"/>
                    <a:gd name="T2" fmla="*/ 0 w 17"/>
                    <a:gd name="T3" fmla="*/ 0 h 30"/>
                    <a:gd name="T4" fmla="*/ 16 w 17"/>
                    <a:gd name="T5" fmla="*/ 0 h 30"/>
                    <a:gd name="T6" fmla="*/ 16 w 17"/>
                    <a:gd name="T7" fmla="*/ 29 h 30"/>
                    <a:gd name="T8" fmla="*/ 0 w 17"/>
                    <a:gd name="T9" fmla="*/ 29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0"/>
                    <a:gd name="T17" fmla="*/ 17 w 17"/>
                    <a:gd name="T18" fmla="*/ 30 h 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0">
                      <a:moveTo>
                        <a:pt x="0" y="29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29"/>
                      </a:lnTo>
                      <a:lnTo>
                        <a:pt x="0" y="29"/>
                      </a:lnTo>
                    </a:path>
                  </a:pathLst>
                </a:custGeom>
                <a:solidFill>
                  <a:srgbClr val="D1EAFA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8" name="Freeform 75">
                  <a:extLst>
                    <a:ext uri="{FF2B5EF4-FFF2-40B4-BE49-F238E27FC236}">
                      <a16:creationId xmlns:a16="http://schemas.microsoft.com/office/drawing/2014/main" id="{7E64C7CF-FFEE-6345-A42A-B830EBC18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6" y="2708"/>
                  <a:ext cx="17" cy="38"/>
                </a:xfrm>
                <a:custGeom>
                  <a:avLst/>
                  <a:gdLst>
                    <a:gd name="T0" fmla="*/ 0 w 17"/>
                    <a:gd name="T1" fmla="*/ 0 h 38"/>
                    <a:gd name="T2" fmla="*/ 0 w 17"/>
                    <a:gd name="T3" fmla="*/ 37 h 38"/>
                    <a:gd name="T4" fmla="*/ 16 w 17"/>
                    <a:gd name="T5" fmla="*/ 37 h 38"/>
                    <a:gd name="T6" fmla="*/ 16 w 17"/>
                    <a:gd name="T7" fmla="*/ 0 h 38"/>
                    <a:gd name="T8" fmla="*/ 0 w 17"/>
                    <a:gd name="T9" fmla="*/ 0 h 3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8"/>
                    <a:gd name="T17" fmla="*/ 17 w 17"/>
                    <a:gd name="T18" fmla="*/ 38 h 3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8">
                      <a:moveTo>
                        <a:pt x="0" y="0"/>
                      </a:moveTo>
                      <a:lnTo>
                        <a:pt x="0" y="37"/>
                      </a:lnTo>
                      <a:lnTo>
                        <a:pt x="16" y="37"/>
                      </a:lnTo>
                      <a:lnTo>
                        <a:pt x="1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E29679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9" name="Freeform 76">
                  <a:extLst>
                    <a:ext uri="{FF2B5EF4-FFF2-40B4-BE49-F238E27FC236}">
                      <a16:creationId xmlns:a16="http://schemas.microsoft.com/office/drawing/2014/main" id="{8326888F-53DA-9E4E-AE99-EAEA2F471C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9" y="2713"/>
                  <a:ext cx="17" cy="39"/>
                </a:xfrm>
                <a:custGeom>
                  <a:avLst/>
                  <a:gdLst>
                    <a:gd name="T0" fmla="*/ 0 w 17"/>
                    <a:gd name="T1" fmla="*/ 38 h 39"/>
                    <a:gd name="T2" fmla="*/ 0 w 17"/>
                    <a:gd name="T3" fmla="*/ 0 h 39"/>
                    <a:gd name="T4" fmla="*/ 16 w 17"/>
                    <a:gd name="T5" fmla="*/ 0 h 39"/>
                    <a:gd name="T6" fmla="*/ 16 w 17"/>
                    <a:gd name="T7" fmla="*/ 38 h 39"/>
                    <a:gd name="T8" fmla="*/ 0 w 17"/>
                    <a:gd name="T9" fmla="*/ 38 h 3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9"/>
                    <a:gd name="T17" fmla="*/ 17 w 17"/>
                    <a:gd name="T18" fmla="*/ 39 h 3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9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38"/>
                      </a:lnTo>
                      <a:lnTo>
                        <a:pt x="0" y="38"/>
                      </a:lnTo>
                    </a:path>
                  </a:pathLst>
                </a:custGeom>
                <a:solidFill>
                  <a:srgbClr val="D1EAFA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0" name="Freeform 77">
                  <a:extLst>
                    <a:ext uri="{FF2B5EF4-FFF2-40B4-BE49-F238E27FC236}">
                      <a16:creationId xmlns:a16="http://schemas.microsoft.com/office/drawing/2014/main" id="{755928BC-BDAC-924F-A9F5-E69DE3E5C7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6" y="2713"/>
                  <a:ext cx="17" cy="36"/>
                </a:xfrm>
                <a:custGeom>
                  <a:avLst/>
                  <a:gdLst>
                    <a:gd name="T0" fmla="*/ 0 w 17"/>
                    <a:gd name="T1" fmla="*/ 35 h 36"/>
                    <a:gd name="T2" fmla="*/ 0 w 17"/>
                    <a:gd name="T3" fmla="*/ 0 h 36"/>
                    <a:gd name="T4" fmla="*/ 16 w 17"/>
                    <a:gd name="T5" fmla="*/ 0 h 36"/>
                    <a:gd name="T6" fmla="*/ 16 w 17"/>
                    <a:gd name="T7" fmla="*/ 35 h 36"/>
                    <a:gd name="T8" fmla="*/ 0 w 17"/>
                    <a:gd name="T9" fmla="*/ 35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6"/>
                    <a:gd name="T17" fmla="*/ 17 w 17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6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3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D1EAFA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1" name="Freeform 78">
                  <a:extLst>
                    <a:ext uri="{FF2B5EF4-FFF2-40B4-BE49-F238E27FC236}">
                      <a16:creationId xmlns:a16="http://schemas.microsoft.com/office/drawing/2014/main" id="{274E0F98-7489-B842-ADF4-BBBB77FAF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2660"/>
                  <a:ext cx="62" cy="95"/>
                </a:xfrm>
                <a:custGeom>
                  <a:avLst/>
                  <a:gdLst>
                    <a:gd name="T0" fmla="*/ 0 w 62"/>
                    <a:gd name="T1" fmla="*/ 0 h 95"/>
                    <a:gd name="T2" fmla="*/ 61 w 62"/>
                    <a:gd name="T3" fmla="*/ 6 h 95"/>
                    <a:gd name="T4" fmla="*/ 61 w 62"/>
                    <a:gd name="T5" fmla="*/ 90 h 95"/>
                    <a:gd name="T6" fmla="*/ 0 w 62"/>
                    <a:gd name="T7" fmla="*/ 94 h 95"/>
                    <a:gd name="T8" fmla="*/ 0 w 62"/>
                    <a:gd name="T9" fmla="*/ 0 h 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95"/>
                    <a:gd name="T17" fmla="*/ 62 w 62"/>
                    <a:gd name="T18" fmla="*/ 95 h 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95">
                      <a:moveTo>
                        <a:pt x="0" y="0"/>
                      </a:moveTo>
                      <a:lnTo>
                        <a:pt x="61" y="6"/>
                      </a:lnTo>
                      <a:lnTo>
                        <a:pt x="61" y="90"/>
                      </a:lnTo>
                      <a:lnTo>
                        <a:pt x="0" y="9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D2D2D2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2" name="Freeform 79">
                  <a:extLst>
                    <a:ext uri="{FF2B5EF4-FFF2-40B4-BE49-F238E27FC236}">
                      <a16:creationId xmlns:a16="http://schemas.microsoft.com/office/drawing/2014/main" id="{61CC2056-8993-3045-A83E-5B52A000A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2660"/>
                  <a:ext cx="62" cy="17"/>
                </a:xfrm>
                <a:custGeom>
                  <a:avLst/>
                  <a:gdLst>
                    <a:gd name="T0" fmla="*/ 0 w 62"/>
                    <a:gd name="T1" fmla="*/ 0 h 17"/>
                    <a:gd name="T2" fmla="*/ 61 w 62"/>
                    <a:gd name="T3" fmla="*/ 8 h 17"/>
                    <a:gd name="T4" fmla="*/ 61 w 62"/>
                    <a:gd name="T5" fmla="*/ 16 h 17"/>
                    <a:gd name="T6" fmla="*/ 0 w 62"/>
                    <a:gd name="T7" fmla="*/ 8 h 17"/>
                    <a:gd name="T8" fmla="*/ 0 w 62"/>
                    <a:gd name="T9" fmla="*/ 0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17"/>
                    <a:gd name="T17" fmla="*/ 62 w 62"/>
                    <a:gd name="T18" fmla="*/ 17 h 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17">
                      <a:moveTo>
                        <a:pt x="0" y="0"/>
                      </a:moveTo>
                      <a:lnTo>
                        <a:pt x="61" y="8"/>
                      </a:lnTo>
                      <a:lnTo>
                        <a:pt x="61" y="16"/>
                      </a:lnTo>
                      <a:lnTo>
                        <a:pt x="0" y="8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A8705A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3" name="Freeform 80">
                  <a:extLst>
                    <a:ext uri="{FF2B5EF4-FFF2-40B4-BE49-F238E27FC236}">
                      <a16:creationId xmlns:a16="http://schemas.microsoft.com/office/drawing/2014/main" id="{8E1F29DE-639E-CB48-9431-5145212E5D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2" y="2694"/>
                  <a:ext cx="62" cy="61"/>
                </a:xfrm>
                <a:custGeom>
                  <a:avLst/>
                  <a:gdLst>
                    <a:gd name="T0" fmla="*/ 0 w 62"/>
                    <a:gd name="T1" fmla="*/ 0 h 61"/>
                    <a:gd name="T2" fmla="*/ 61 w 62"/>
                    <a:gd name="T3" fmla="*/ 4 h 61"/>
                    <a:gd name="T4" fmla="*/ 61 w 62"/>
                    <a:gd name="T5" fmla="*/ 56 h 61"/>
                    <a:gd name="T6" fmla="*/ 0 w 62"/>
                    <a:gd name="T7" fmla="*/ 60 h 61"/>
                    <a:gd name="T8" fmla="*/ 0 w 62"/>
                    <a:gd name="T9" fmla="*/ 0 h 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61"/>
                    <a:gd name="T17" fmla="*/ 62 w 62"/>
                    <a:gd name="T18" fmla="*/ 61 h 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61">
                      <a:moveTo>
                        <a:pt x="0" y="0"/>
                      </a:moveTo>
                      <a:lnTo>
                        <a:pt x="61" y="4"/>
                      </a:lnTo>
                      <a:lnTo>
                        <a:pt x="61" y="56"/>
                      </a:lnTo>
                      <a:lnTo>
                        <a:pt x="0" y="6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99ABB6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4" name="Freeform 81">
                  <a:extLst>
                    <a:ext uri="{FF2B5EF4-FFF2-40B4-BE49-F238E27FC236}">
                      <a16:creationId xmlns:a16="http://schemas.microsoft.com/office/drawing/2014/main" id="{1E9635CB-48A4-E542-A607-3E8FAEE31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58" y="2729"/>
                  <a:ext cx="17" cy="47"/>
                </a:xfrm>
                <a:custGeom>
                  <a:avLst/>
                  <a:gdLst>
                    <a:gd name="T0" fmla="*/ 0 w 17"/>
                    <a:gd name="T1" fmla="*/ 0 h 47"/>
                    <a:gd name="T2" fmla="*/ 0 w 17"/>
                    <a:gd name="T3" fmla="*/ 0 h 47"/>
                    <a:gd name="T4" fmla="*/ 1 w 17"/>
                    <a:gd name="T5" fmla="*/ 6 h 47"/>
                    <a:gd name="T6" fmla="*/ 2 w 17"/>
                    <a:gd name="T7" fmla="*/ 11 h 47"/>
                    <a:gd name="T8" fmla="*/ 5 w 17"/>
                    <a:gd name="T9" fmla="*/ 14 h 47"/>
                    <a:gd name="T10" fmla="*/ 5 w 17"/>
                    <a:gd name="T11" fmla="*/ 16 h 47"/>
                    <a:gd name="T12" fmla="*/ 5 w 17"/>
                    <a:gd name="T13" fmla="*/ 20 h 47"/>
                    <a:gd name="T14" fmla="*/ 5 w 17"/>
                    <a:gd name="T15" fmla="*/ 22 h 47"/>
                    <a:gd name="T16" fmla="*/ 5 w 17"/>
                    <a:gd name="T17" fmla="*/ 28 h 47"/>
                    <a:gd name="T18" fmla="*/ 5 w 17"/>
                    <a:gd name="T19" fmla="*/ 30 h 47"/>
                    <a:gd name="T20" fmla="*/ 5 w 17"/>
                    <a:gd name="T21" fmla="*/ 40 h 47"/>
                    <a:gd name="T22" fmla="*/ 5 w 17"/>
                    <a:gd name="T23" fmla="*/ 42 h 47"/>
                    <a:gd name="T24" fmla="*/ 5 w 17"/>
                    <a:gd name="T25" fmla="*/ 44 h 47"/>
                    <a:gd name="T26" fmla="*/ 5 w 17"/>
                    <a:gd name="T27" fmla="*/ 46 h 47"/>
                    <a:gd name="T28" fmla="*/ 7 w 17"/>
                    <a:gd name="T29" fmla="*/ 46 h 47"/>
                    <a:gd name="T30" fmla="*/ 7 w 17"/>
                    <a:gd name="T31" fmla="*/ 40 h 47"/>
                    <a:gd name="T32" fmla="*/ 7 w 17"/>
                    <a:gd name="T33" fmla="*/ 30 h 47"/>
                    <a:gd name="T34" fmla="*/ 7 w 17"/>
                    <a:gd name="T35" fmla="*/ 26 h 47"/>
                    <a:gd name="T36" fmla="*/ 8 w 17"/>
                    <a:gd name="T37" fmla="*/ 21 h 47"/>
                    <a:gd name="T38" fmla="*/ 8 w 17"/>
                    <a:gd name="T39" fmla="*/ 17 h 47"/>
                    <a:gd name="T40" fmla="*/ 10 w 17"/>
                    <a:gd name="T41" fmla="*/ 13 h 47"/>
                    <a:gd name="T42" fmla="*/ 10 w 17"/>
                    <a:gd name="T43" fmla="*/ 11 h 47"/>
                    <a:gd name="T44" fmla="*/ 12 w 17"/>
                    <a:gd name="T45" fmla="*/ 6 h 47"/>
                    <a:gd name="T46" fmla="*/ 16 w 17"/>
                    <a:gd name="T47" fmla="*/ 2 h 47"/>
                    <a:gd name="T48" fmla="*/ 13 w 17"/>
                    <a:gd name="T49" fmla="*/ 2 h 47"/>
                    <a:gd name="T50" fmla="*/ 10 w 17"/>
                    <a:gd name="T51" fmla="*/ 9 h 47"/>
                    <a:gd name="T52" fmla="*/ 11 w 17"/>
                    <a:gd name="T53" fmla="*/ 5 h 47"/>
                    <a:gd name="T54" fmla="*/ 11 w 17"/>
                    <a:gd name="T55" fmla="*/ 2 h 47"/>
                    <a:gd name="T56" fmla="*/ 11 w 17"/>
                    <a:gd name="T57" fmla="*/ 1 h 47"/>
                    <a:gd name="T58" fmla="*/ 10 w 17"/>
                    <a:gd name="T59" fmla="*/ 5 h 47"/>
                    <a:gd name="T60" fmla="*/ 10 w 17"/>
                    <a:gd name="T61" fmla="*/ 9 h 47"/>
                    <a:gd name="T62" fmla="*/ 8 w 17"/>
                    <a:gd name="T63" fmla="*/ 12 h 47"/>
                    <a:gd name="T64" fmla="*/ 8 w 17"/>
                    <a:gd name="T65" fmla="*/ 14 h 47"/>
                    <a:gd name="T66" fmla="*/ 7 w 17"/>
                    <a:gd name="T67" fmla="*/ 18 h 47"/>
                    <a:gd name="T68" fmla="*/ 7 w 17"/>
                    <a:gd name="T69" fmla="*/ 23 h 47"/>
                    <a:gd name="T70" fmla="*/ 7 w 17"/>
                    <a:gd name="T71" fmla="*/ 16 h 47"/>
                    <a:gd name="T72" fmla="*/ 7 w 17"/>
                    <a:gd name="T73" fmla="*/ 13 h 47"/>
                    <a:gd name="T74" fmla="*/ 7 w 17"/>
                    <a:gd name="T75" fmla="*/ 9 h 47"/>
                    <a:gd name="T76" fmla="*/ 8 w 17"/>
                    <a:gd name="T77" fmla="*/ 4 h 47"/>
                    <a:gd name="T78" fmla="*/ 8 w 17"/>
                    <a:gd name="T79" fmla="*/ 1 h 47"/>
                    <a:gd name="T80" fmla="*/ 8 w 17"/>
                    <a:gd name="T81" fmla="*/ 1 h 47"/>
                    <a:gd name="T82" fmla="*/ 7 w 17"/>
                    <a:gd name="T83" fmla="*/ 8 h 47"/>
                    <a:gd name="T84" fmla="*/ 7 w 17"/>
                    <a:gd name="T85" fmla="*/ 11 h 47"/>
                    <a:gd name="T86" fmla="*/ 5 w 17"/>
                    <a:gd name="T87" fmla="*/ 5 h 47"/>
                    <a:gd name="T88" fmla="*/ 5 w 17"/>
                    <a:gd name="T89" fmla="*/ 1 h 47"/>
                    <a:gd name="T90" fmla="*/ 5 w 17"/>
                    <a:gd name="T91" fmla="*/ 5 h 47"/>
                    <a:gd name="T92" fmla="*/ 6 w 17"/>
                    <a:gd name="T93" fmla="*/ 11 h 47"/>
                    <a:gd name="T94" fmla="*/ 6 w 17"/>
                    <a:gd name="T95" fmla="*/ 16 h 47"/>
                    <a:gd name="T96" fmla="*/ 6 w 17"/>
                    <a:gd name="T97" fmla="*/ 17 h 47"/>
                    <a:gd name="T98" fmla="*/ 6 w 17"/>
                    <a:gd name="T99" fmla="*/ 25 h 47"/>
                    <a:gd name="T100" fmla="*/ 5 w 17"/>
                    <a:gd name="T101" fmla="*/ 17 h 47"/>
                    <a:gd name="T102" fmla="*/ 5 w 17"/>
                    <a:gd name="T103" fmla="*/ 12 h 47"/>
                    <a:gd name="T104" fmla="*/ 5 w 17"/>
                    <a:gd name="T105" fmla="*/ 0 h 47"/>
                    <a:gd name="T106" fmla="*/ 2 w 17"/>
                    <a:gd name="T107" fmla="*/ 0 h 47"/>
                    <a:gd name="T108" fmla="*/ 5 w 17"/>
                    <a:gd name="T109" fmla="*/ 11 h 47"/>
                    <a:gd name="T110" fmla="*/ 1 w 17"/>
                    <a:gd name="T111" fmla="*/ 3 h 47"/>
                    <a:gd name="T112" fmla="*/ 0 w 17"/>
                    <a:gd name="T113" fmla="*/ 0 h 4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7"/>
                    <a:gd name="T172" fmla="*/ 0 h 47"/>
                    <a:gd name="T173" fmla="*/ 17 w 17"/>
                    <a:gd name="T174" fmla="*/ 47 h 4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7" h="4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6"/>
                      </a:lnTo>
                      <a:lnTo>
                        <a:pt x="2" y="11"/>
                      </a:lnTo>
                      <a:lnTo>
                        <a:pt x="5" y="14"/>
                      </a:lnTo>
                      <a:lnTo>
                        <a:pt x="5" y="16"/>
                      </a:lnTo>
                      <a:lnTo>
                        <a:pt x="5" y="20"/>
                      </a:lnTo>
                      <a:lnTo>
                        <a:pt x="5" y="22"/>
                      </a:lnTo>
                      <a:lnTo>
                        <a:pt x="5" y="28"/>
                      </a:lnTo>
                      <a:lnTo>
                        <a:pt x="5" y="30"/>
                      </a:lnTo>
                      <a:lnTo>
                        <a:pt x="5" y="40"/>
                      </a:lnTo>
                      <a:lnTo>
                        <a:pt x="5" y="42"/>
                      </a:lnTo>
                      <a:lnTo>
                        <a:pt x="5" y="44"/>
                      </a:lnTo>
                      <a:lnTo>
                        <a:pt x="5" y="46"/>
                      </a:lnTo>
                      <a:lnTo>
                        <a:pt x="7" y="46"/>
                      </a:lnTo>
                      <a:lnTo>
                        <a:pt x="7" y="40"/>
                      </a:lnTo>
                      <a:lnTo>
                        <a:pt x="7" y="30"/>
                      </a:lnTo>
                      <a:lnTo>
                        <a:pt x="7" y="26"/>
                      </a:lnTo>
                      <a:lnTo>
                        <a:pt x="8" y="21"/>
                      </a:lnTo>
                      <a:lnTo>
                        <a:pt x="8" y="17"/>
                      </a:lnTo>
                      <a:lnTo>
                        <a:pt x="10" y="13"/>
                      </a:lnTo>
                      <a:lnTo>
                        <a:pt x="10" y="11"/>
                      </a:lnTo>
                      <a:lnTo>
                        <a:pt x="12" y="6"/>
                      </a:lnTo>
                      <a:lnTo>
                        <a:pt x="16" y="2"/>
                      </a:lnTo>
                      <a:lnTo>
                        <a:pt x="13" y="2"/>
                      </a:lnTo>
                      <a:lnTo>
                        <a:pt x="10" y="9"/>
                      </a:lnTo>
                      <a:lnTo>
                        <a:pt x="11" y="5"/>
                      </a:lnTo>
                      <a:lnTo>
                        <a:pt x="11" y="2"/>
                      </a:lnTo>
                      <a:lnTo>
                        <a:pt x="11" y="1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8" y="12"/>
                      </a:lnTo>
                      <a:lnTo>
                        <a:pt x="8" y="14"/>
                      </a:lnTo>
                      <a:lnTo>
                        <a:pt x="7" y="18"/>
                      </a:lnTo>
                      <a:lnTo>
                        <a:pt x="7" y="23"/>
                      </a:lnTo>
                      <a:lnTo>
                        <a:pt x="7" y="16"/>
                      </a:lnTo>
                      <a:lnTo>
                        <a:pt x="7" y="13"/>
                      </a:lnTo>
                      <a:lnTo>
                        <a:pt x="7" y="9"/>
                      </a:lnTo>
                      <a:lnTo>
                        <a:pt x="8" y="4"/>
                      </a:lnTo>
                      <a:lnTo>
                        <a:pt x="8" y="1"/>
                      </a:lnTo>
                      <a:lnTo>
                        <a:pt x="7" y="8"/>
                      </a:lnTo>
                      <a:lnTo>
                        <a:pt x="7" y="11"/>
                      </a:lnTo>
                      <a:lnTo>
                        <a:pt x="5" y="5"/>
                      </a:lnTo>
                      <a:lnTo>
                        <a:pt x="5" y="1"/>
                      </a:lnTo>
                      <a:lnTo>
                        <a:pt x="5" y="5"/>
                      </a:lnTo>
                      <a:lnTo>
                        <a:pt x="6" y="11"/>
                      </a:lnTo>
                      <a:lnTo>
                        <a:pt x="6" y="16"/>
                      </a:lnTo>
                      <a:lnTo>
                        <a:pt x="6" y="17"/>
                      </a:lnTo>
                      <a:lnTo>
                        <a:pt x="6" y="25"/>
                      </a:lnTo>
                      <a:lnTo>
                        <a:pt x="5" y="17"/>
                      </a:lnTo>
                      <a:lnTo>
                        <a:pt x="5" y="12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5" y="11"/>
                      </a:lnTo>
                      <a:lnTo>
                        <a:pt x="1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75E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" name="Freeform 82">
                  <a:extLst>
                    <a:ext uri="{FF2B5EF4-FFF2-40B4-BE49-F238E27FC236}">
                      <a16:creationId xmlns:a16="http://schemas.microsoft.com/office/drawing/2014/main" id="{03DB33AA-7538-9742-B079-0F7CE27DAC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" y="2671"/>
                  <a:ext cx="37" cy="69"/>
                </a:xfrm>
                <a:custGeom>
                  <a:avLst/>
                  <a:gdLst>
                    <a:gd name="T0" fmla="*/ 26 w 37"/>
                    <a:gd name="T1" fmla="*/ 66 h 69"/>
                    <a:gd name="T2" fmla="*/ 30 w 37"/>
                    <a:gd name="T3" fmla="*/ 65 h 69"/>
                    <a:gd name="T4" fmla="*/ 30 w 37"/>
                    <a:gd name="T5" fmla="*/ 62 h 69"/>
                    <a:gd name="T6" fmla="*/ 32 w 37"/>
                    <a:gd name="T7" fmla="*/ 57 h 69"/>
                    <a:gd name="T8" fmla="*/ 31 w 37"/>
                    <a:gd name="T9" fmla="*/ 53 h 69"/>
                    <a:gd name="T10" fmla="*/ 30 w 37"/>
                    <a:gd name="T11" fmla="*/ 49 h 69"/>
                    <a:gd name="T12" fmla="*/ 29 w 37"/>
                    <a:gd name="T13" fmla="*/ 44 h 69"/>
                    <a:gd name="T14" fmla="*/ 36 w 37"/>
                    <a:gd name="T15" fmla="*/ 41 h 69"/>
                    <a:gd name="T16" fmla="*/ 33 w 37"/>
                    <a:gd name="T17" fmla="*/ 39 h 69"/>
                    <a:gd name="T18" fmla="*/ 28 w 37"/>
                    <a:gd name="T19" fmla="*/ 38 h 69"/>
                    <a:gd name="T20" fmla="*/ 30 w 37"/>
                    <a:gd name="T21" fmla="*/ 34 h 69"/>
                    <a:gd name="T22" fmla="*/ 29 w 37"/>
                    <a:gd name="T23" fmla="*/ 29 h 69"/>
                    <a:gd name="T24" fmla="*/ 31 w 37"/>
                    <a:gd name="T25" fmla="*/ 22 h 69"/>
                    <a:gd name="T26" fmla="*/ 27 w 37"/>
                    <a:gd name="T27" fmla="*/ 18 h 69"/>
                    <a:gd name="T28" fmla="*/ 25 w 37"/>
                    <a:gd name="T29" fmla="*/ 13 h 69"/>
                    <a:gd name="T30" fmla="*/ 21 w 37"/>
                    <a:gd name="T31" fmla="*/ 5 h 69"/>
                    <a:gd name="T32" fmla="*/ 19 w 37"/>
                    <a:gd name="T33" fmla="*/ 12 h 69"/>
                    <a:gd name="T34" fmla="*/ 17 w 37"/>
                    <a:gd name="T35" fmla="*/ 12 h 69"/>
                    <a:gd name="T36" fmla="*/ 15 w 37"/>
                    <a:gd name="T37" fmla="*/ 4 h 69"/>
                    <a:gd name="T38" fmla="*/ 12 w 37"/>
                    <a:gd name="T39" fmla="*/ 0 h 69"/>
                    <a:gd name="T40" fmla="*/ 10 w 37"/>
                    <a:gd name="T41" fmla="*/ 5 h 69"/>
                    <a:gd name="T42" fmla="*/ 10 w 37"/>
                    <a:gd name="T43" fmla="*/ 14 h 69"/>
                    <a:gd name="T44" fmla="*/ 6 w 37"/>
                    <a:gd name="T45" fmla="*/ 16 h 69"/>
                    <a:gd name="T46" fmla="*/ 10 w 37"/>
                    <a:gd name="T47" fmla="*/ 24 h 69"/>
                    <a:gd name="T48" fmla="*/ 8 w 37"/>
                    <a:gd name="T49" fmla="*/ 26 h 69"/>
                    <a:gd name="T50" fmla="*/ 3 w 37"/>
                    <a:gd name="T51" fmla="*/ 23 h 69"/>
                    <a:gd name="T52" fmla="*/ 4 w 37"/>
                    <a:gd name="T53" fmla="*/ 29 h 69"/>
                    <a:gd name="T54" fmla="*/ 3 w 37"/>
                    <a:gd name="T55" fmla="*/ 29 h 69"/>
                    <a:gd name="T56" fmla="*/ 3 w 37"/>
                    <a:gd name="T57" fmla="*/ 33 h 69"/>
                    <a:gd name="T58" fmla="*/ 3 w 37"/>
                    <a:gd name="T59" fmla="*/ 37 h 69"/>
                    <a:gd name="T60" fmla="*/ 3 w 37"/>
                    <a:gd name="T61" fmla="*/ 39 h 69"/>
                    <a:gd name="T62" fmla="*/ 4 w 37"/>
                    <a:gd name="T63" fmla="*/ 44 h 69"/>
                    <a:gd name="T64" fmla="*/ 4 w 37"/>
                    <a:gd name="T65" fmla="*/ 50 h 69"/>
                    <a:gd name="T66" fmla="*/ 3 w 37"/>
                    <a:gd name="T67" fmla="*/ 52 h 69"/>
                    <a:gd name="T68" fmla="*/ 3 w 37"/>
                    <a:gd name="T69" fmla="*/ 54 h 69"/>
                    <a:gd name="T70" fmla="*/ 0 w 37"/>
                    <a:gd name="T71" fmla="*/ 58 h 69"/>
                    <a:gd name="T72" fmla="*/ 4 w 37"/>
                    <a:gd name="T73" fmla="*/ 61 h 69"/>
                    <a:gd name="T74" fmla="*/ 6 w 37"/>
                    <a:gd name="T75" fmla="*/ 65 h 69"/>
                    <a:gd name="T76" fmla="*/ 9 w 37"/>
                    <a:gd name="T77" fmla="*/ 67 h 69"/>
                    <a:gd name="T78" fmla="*/ 15 w 37"/>
                    <a:gd name="T79" fmla="*/ 66 h 69"/>
                    <a:gd name="T80" fmla="*/ 17 w 37"/>
                    <a:gd name="T81" fmla="*/ 67 h 69"/>
                    <a:gd name="T82" fmla="*/ 21 w 37"/>
                    <a:gd name="T83" fmla="*/ 68 h 6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37"/>
                    <a:gd name="T127" fmla="*/ 0 h 69"/>
                    <a:gd name="T128" fmla="*/ 37 w 37"/>
                    <a:gd name="T129" fmla="*/ 69 h 69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37" h="69">
                      <a:moveTo>
                        <a:pt x="21" y="63"/>
                      </a:moveTo>
                      <a:lnTo>
                        <a:pt x="24" y="65"/>
                      </a:lnTo>
                      <a:lnTo>
                        <a:pt x="26" y="66"/>
                      </a:lnTo>
                      <a:lnTo>
                        <a:pt x="28" y="65"/>
                      </a:lnTo>
                      <a:lnTo>
                        <a:pt x="29" y="65"/>
                      </a:lnTo>
                      <a:lnTo>
                        <a:pt x="30" y="65"/>
                      </a:lnTo>
                      <a:lnTo>
                        <a:pt x="31" y="63"/>
                      </a:lnTo>
                      <a:lnTo>
                        <a:pt x="30" y="63"/>
                      </a:lnTo>
                      <a:lnTo>
                        <a:pt x="30" y="62"/>
                      </a:lnTo>
                      <a:lnTo>
                        <a:pt x="32" y="61"/>
                      </a:lnTo>
                      <a:lnTo>
                        <a:pt x="33" y="58"/>
                      </a:lnTo>
                      <a:lnTo>
                        <a:pt x="32" y="57"/>
                      </a:lnTo>
                      <a:lnTo>
                        <a:pt x="31" y="56"/>
                      </a:lnTo>
                      <a:lnTo>
                        <a:pt x="29" y="55"/>
                      </a:lnTo>
                      <a:lnTo>
                        <a:pt x="31" y="53"/>
                      </a:lnTo>
                      <a:lnTo>
                        <a:pt x="31" y="51"/>
                      </a:lnTo>
                      <a:lnTo>
                        <a:pt x="29" y="51"/>
                      </a:lnTo>
                      <a:lnTo>
                        <a:pt x="30" y="49"/>
                      </a:lnTo>
                      <a:lnTo>
                        <a:pt x="29" y="48"/>
                      </a:lnTo>
                      <a:lnTo>
                        <a:pt x="27" y="48"/>
                      </a:lnTo>
                      <a:lnTo>
                        <a:pt x="29" y="44"/>
                      </a:lnTo>
                      <a:lnTo>
                        <a:pt x="32" y="44"/>
                      </a:lnTo>
                      <a:lnTo>
                        <a:pt x="33" y="44"/>
                      </a:lnTo>
                      <a:lnTo>
                        <a:pt x="36" y="41"/>
                      </a:lnTo>
                      <a:lnTo>
                        <a:pt x="34" y="41"/>
                      </a:lnTo>
                      <a:lnTo>
                        <a:pt x="33" y="41"/>
                      </a:lnTo>
                      <a:lnTo>
                        <a:pt x="33" y="39"/>
                      </a:lnTo>
                      <a:lnTo>
                        <a:pt x="32" y="39"/>
                      </a:lnTo>
                      <a:lnTo>
                        <a:pt x="29" y="39"/>
                      </a:lnTo>
                      <a:lnTo>
                        <a:pt x="28" y="38"/>
                      </a:lnTo>
                      <a:lnTo>
                        <a:pt x="31" y="36"/>
                      </a:lnTo>
                      <a:lnTo>
                        <a:pt x="32" y="34"/>
                      </a:lnTo>
                      <a:lnTo>
                        <a:pt x="30" y="34"/>
                      </a:lnTo>
                      <a:lnTo>
                        <a:pt x="29" y="34"/>
                      </a:lnTo>
                      <a:lnTo>
                        <a:pt x="31" y="29"/>
                      </a:lnTo>
                      <a:lnTo>
                        <a:pt x="29" y="29"/>
                      </a:lnTo>
                      <a:lnTo>
                        <a:pt x="28" y="28"/>
                      </a:lnTo>
                      <a:lnTo>
                        <a:pt x="30" y="26"/>
                      </a:lnTo>
                      <a:lnTo>
                        <a:pt x="31" y="22"/>
                      </a:lnTo>
                      <a:lnTo>
                        <a:pt x="30" y="19"/>
                      </a:lnTo>
                      <a:lnTo>
                        <a:pt x="29" y="18"/>
                      </a:lnTo>
                      <a:lnTo>
                        <a:pt x="27" y="18"/>
                      </a:lnTo>
                      <a:lnTo>
                        <a:pt x="27" y="16"/>
                      </a:lnTo>
                      <a:lnTo>
                        <a:pt x="27" y="14"/>
                      </a:lnTo>
                      <a:lnTo>
                        <a:pt x="25" y="13"/>
                      </a:lnTo>
                      <a:lnTo>
                        <a:pt x="24" y="13"/>
                      </a:lnTo>
                      <a:lnTo>
                        <a:pt x="24" y="9"/>
                      </a:lnTo>
                      <a:lnTo>
                        <a:pt x="21" y="5"/>
                      </a:lnTo>
                      <a:lnTo>
                        <a:pt x="21" y="10"/>
                      </a:lnTo>
                      <a:lnTo>
                        <a:pt x="20" y="15"/>
                      </a:lnTo>
                      <a:lnTo>
                        <a:pt x="19" y="12"/>
                      </a:lnTo>
                      <a:lnTo>
                        <a:pt x="18" y="8"/>
                      </a:lnTo>
                      <a:lnTo>
                        <a:pt x="18" y="11"/>
                      </a:lnTo>
                      <a:lnTo>
                        <a:pt x="17" y="12"/>
                      </a:lnTo>
                      <a:lnTo>
                        <a:pt x="16" y="5"/>
                      </a:lnTo>
                      <a:lnTo>
                        <a:pt x="16" y="2"/>
                      </a:lnTo>
                      <a:lnTo>
                        <a:pt x="15" y="4"/>
                      </a:lnTo>
                      <a:lnTo>
                        <a:pt x="15" y="6"/>
                      </a:lnTo>
                      <a:lnTo>
                        <a:pt x="14" y="4"/>
                      </a:lnTo>
                      <a:lnTo>
                        <a:pt x="12" y="0"/>
                      </a:lnTo>
                      <a:lnTo>
                        <a:pt x="12" y="4"/>
                      </a:lnTo>
                      <a:lnTo>
                        <a:pt x="12" y="6"/>
                      </a:lnTo>
                      <a:lnTo>
                        <a:pt x="10" y="5"/>
                      </a:lnTo>
                      <a:lnTo>
                        <a:pt x="9" y="6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16"/>
                      </a:lnTo>
                      <a:lnTo>
                        <a:pt x="8" y="16"/>
                      </a:lnTo>
                      <a:lnTo>
                        <a:pt x="6" y="16"/>
                      </a:lnTo>
                      <a:lnTo>
                        <a:pt x="8" y="19"/>
                      </a:lnTo>
                      <a:lnTo>
                        <a:pt x="10" y="22"/>
                      </a:lnTo>
                      <a:lnTo>
                        <a:pt x="10" y="24"/>
                      </a:lnTo>
                      <a:lnTo>
                        <a:pt x="8" y="22"/>
                      </a:lnTo>
                      <a:lnTo>
                        <a:pt x="7" y="23"/>
                      </a:lnTo>
                      <a:lnTo>
                        <a:pt x="8" y="26"/>
                      </a:lnTo>
                      <a:lnTo>
                        <a:pt x="6" y="25"/>
                      </a:lnTo>
                      <a:lnTo>
                        <a:pt x="3" y="23"/>
                      </a:lnTo>
                      <a:lnTo>
                        <a:pt x="3" y="26"/>
                      </a:lnTo>
                      <a:lnTo>
                        <a:pt x="3" y="27"/>
                      </a:lnTo>
                      <a:lnTo>
                        <a:pt x="4" y="29"/>
                      </a:lnTo>
                      <a:lnTo>
                        <a:pt x="3" y="28"/>
                      </a:lnTo>
                      <a:lnTo>
                        <a:pt x="3" y="27"/>
                      </a:lnTo>
                      <a:lnTo>
                        <a:pt x="3" y="29"/>
                      </a:lnTo>
                      <a:lnTo>
                        <a:pt x="3" y="32"/>
                      </a:lnTo>
                      <a:lnTo>
                        <a:pt x="3" y="33"/>
                      </a:lnTo>
                      <a:lnTo>
                        <a:pt x="3" y="34"/>
                      </a:lnTo>
                      <a:lnTo>
                        <a:pt x="3" y="37"/>
                      </a:lnTo>
                      <a:lnTo>
                        <a:pt x="2" y="38"/>
                      </a:lnTo>
                      <a:lnTo>
                        <a:pt x="3" y="38"/>
                      </a:lnTo>
                      <a:lnTo>
                        <a:pt x="3" y="39"/>
                      </a:lnTo>
                      <a:lnTo>
                        <a:pt x="6" y="41"/>
                      </a:lnTo>
                      <a:lnTo>
                        <a:pt x="4" y="43"/>
                      </a:lnTo>
                      <a:lnTo>
                        <a:pt x="4" y="44"/>
                      </a:lnTo>
                      <a:lnTo>
                        <a:pt x="4" y="45"/>
                      </a:lnTo>
                      <a:lnTo>
                        <a:pt x="6" y="48"/>
                      </a:lnTo>
                      <a:lnTo>
                        <a:pt x="4" y="50"/>
                      </a:lnTo>
                      <a:lnTo>
                        <a:pt x="3" y="49"/>
                      </a:lnTo>
                      <a:lnTo>
                        <a:pt x="2" y="49"/>
                      </a:lnTo>
                      <a:lnTo>
                        <a:pt x="3" y="52"/>
                      </a:lnTo>
                      <a:lnTo>
                        <a:pt x="3" y="53"/>
                      </a:lnTo>
                      <a:lnTo>
                        <a:pt x="4" y="54"/>
                      </a:lnTo>
                      <a:lnTo>
                        <a:pt x="3" y="54"/>
                      </a:lnTo>
                      <a:lnTo>
                        <a:pt x="2" y="55"/>
                      </a:lnTo>
                      <a:lnTo>
                        <a:pt x="2" y="57"/>
                      </a:lnTo>
                      <a:lnTo>
                        <a:pt x="0" y="58"/>
                      </a:lnTo>
                      <a:lnTo>
                        <a:pt x="2" y="61"/>
                      </a:lnTo>
                      <a:lnTo>
                        <a:pt x="3" y="61"/>
                      </a:lnTo>
                      <a:lnTo>
                        <a:pt x="4" y="61"/>
                      </a:lnTo>
                      <a:lnTo>
                        <a:pt x="3" y="63"/>
                      </a:lnTo>
                      <a:lnTo>
                        <a:pt x="6" y="65"/>
                      </a:lnTo>
                      <a:lnTo>
                        <a:pt x="8" y="63"/>
                      </a:lnTo>
                      <a:lnTo>
                        <a:pt x="10" y="65"/>
                      </a:lnTo>
                      <a:lnTo>
                        <a:pt x="9" y="67"/>
                      </a:lnTo>
                      <a:lnTo>
                        <a:pt x="11" y="68"/>
                      </a:lnTo>
                      <a:lnTo>
                        <a:pt x="14" y="68"/>
                      </a:lnTo>
                      <a:lnTo>
                        <a:pt x="15" y="66"/>
                      </a:lnTo>
                      <a:lnTo>
                        <a:pt x="16" y="65"/>
                      </a:lnTo>
                      <a:lnTo>
                        <a:pt x="17" y="65"/>
                      </a:lnTo>
                      <a:lnTo>
                        <a:pt x="17" y="67"/>
                      </a:lnTo>
                      <a:lnTo>
                        <a:pt x="18" y="67"/>
                      </a:lnTo>
                      <a:lnTo>
                        <a:pt x="20" y="66"/>
                      </a:lnTo>
                      <a:lnTo>
                        <a:pt x="21" y="68"/>
                      </a:lnTo>
                      <a:lnTo>
                        <a:pt x="21" y="66"/>
                      </a:lnTo>
                      <a:lnTo>
                        <a:pt x="21" y="63"/>
                      </a:lnTo>
                    </a:path>
                  </a:pathLst>
                </a:custGeom>
                <a:solidFill>
                  <a:srgbClr val="16BD4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6" name="Freeform 83">
                  <a:extLst>
                    <a:ext uri="{FF2B5EF4-FFF2-40B4-BE49-F238E27FC236}">
                      <a16:creationId xmlns:a16="http://schemas.microsoft.com/office/drawing/2014/main" id="{6E478162-A8FD-5A44-836B-3EA82F8BE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3" y="2727"/>
                  <a:ext cx="17" cy="38"/>
                </a:xfrm>
                <a:custGeom>
                  <a:avLst/>
                  <a:gdLst>
                    <a:gd name="T0" fmla="*/ 0 w 17"/>
                    <a:gd name="T1" fmla="*/ 0 h 38"/>
                    <a:gd name="T2" fmla="*/ 0 w 17"/>
                    <a:gd name="T3" fmla="*/ 0 h 38"/>
                    <a:gd name="T4" fmla="*/ 2 w 17"/>
                    <a:gd name="T5" fmla="*/ 4 h 38"/>
                    <a:gd name="T6" fmla="*/ 2 w 17"/>
                    <a:gd name="T7" fmla="*/ 7 h 38"/>
                    <a:gd name="T8" fmla="*/ 3 w 17"/>
                    <a:gd name="T9" fmla="*/ 10 h 38"/>
                    <a:gd name="T10" fmla="*/ 3 w 17"/>
                    <a:gd name="T11" fmla="*/ 12 h 38"/>
                    <a:gd name="T12" fmla="*/ 5 w 17"/>
                    <a:gd name="T13" fmla="*/ 15 h 38"/>
                    <a:gd name="T14" fmla="*/ 5 w 17"/>
                    <a:gd name="T15" fmla="*/ 17 h 38"/>
                    <a:gd name="T16" fmla="*/ 6 w 17"/>
                    <a:gd name="T17" fmla="*/ 22 h 38"/>
                    <a:gd name="T18" fmla="*/ 6 w 17"/>
                    <a:gd name="T19" fmla="*/ 25 h 38"/>
                    <a:gd name="T20" fmla="*/ 6 w 17"/>
                    <a:gd name="T21" fmla="*/ 33 h 38"/>
                    <a:gd name="T22" fmla="*/ 6 w 17"/>
                    <a:gd name="T23" fmla="*/ 33 h 38"/>
                    <a:gd name="T24" fmla="*/ 6 w 17"/>
                    <a:gd name="T25" fmla="*/ 35 h 38"/>
                    <a:gd name="T26" fmla="*/ 5 w 17"/>
                    <a:gd name="T27" fmla="*/ 37 h 38"/>
                    <a:gd name="T28" fmla="*/ 7 w 17"/>
                    <a:gd name="T29" fmla="*/ 37 h 38"/>
                    <a:gd name="T30" fmla="*/ 7 w 17"/>
                    <a:gd name="T31" fmla="*/ 32 h 38"/>
                    <a:gd name="T32" fmla="*/ 7 w 17"/>
                    <a:gd name="T33" fmla="*/ 23 h 38"/>
                    <a:gd name="T34" fmla="*/ 7 w 17"/>
                    <a:gd name="T35" fmla="*/ 20 h 38"/>
                    <a:gd name="T36" fmla="*/ 10 w 17"/>
                    <a:gd name="T37" fmla="*/ 17 h 38"/>
                    <a:gd name="T38" fmla="*/ 10 w 17"/>
                    <a:gd name="T39" fmla="*/ 13 h 38"/>
                    <a:gd name="T40" fmla="*/ 10 w 17"/>
                    <a:gd name="T41" fmla="*/ 10 h 38"/>
                    <a:gd name="T42" fmla="*/ 10 w 17"/>
                    <a:gd name="T43" fmla="*/ 7 h 38"/>
                    <a:gd name="T44" fmla="*/ 12 w 17"/>
                    <a:gd name="T45" fmla="*/ 4 h 38"/>
                    <a:gd name="T46" fmla="*/ 16 w 17"/>
                    <a:gd name="T47" fmla="*/ 1 h 38"/>
                    <a:gd name="T48" fmla="*/ 10 w 17"/>
                    <a:gd name="T49" fmla="*/ 7 h 38"/>
                    <a:gd name="T50" fmla="*/ 12 w 17"/>
                    <a:gd name="T51" fmla="*/ 4 h 38"/>
                    <a:gd name="T52" fmla="*/ 12 w 17"/>
                    <a:gd name="T53" fmla="*/ 1 h 38"/>
                    <a:gd name="T54" fmla="*/ 12 w 17"/>
                    <a:gd name="T55" fmla="*/ 0 h 38"/>
                    <a:gd name="T56" fmla="*/ 10 w 17"/>
                    <a:gd name="T57" fmla="*/ 3 h 38"/>
                    <a:gd name="T58" fmla="*/ 10 w 17"/>
                    <a:gd name="T59" fmla="*/ 7 h 38"/>
                    <a:gd name="T60" fmla="*/ 10 w 17"/>
                    <a:gd name="T61" fmla="*/ 8 h 38"/>
                    <a:gd name="T62" fmla="*/ 10 w 17"/>
                    <a:gd name="T63" fmla="*/ 11 h 38"/>
                    <a:gd name="T64" fmla="*/ 7 w 17"/>
                    <a:gd name="T65" fmla="*/ 14 h 38"/>
                    <a:gd name="T66" fmla="*/ 7 w 17"/>
                    <a:gd name="T67" fmla="*/ 18 h 38"/>
                    <a:gd name="T68" fmla="*/ 7 w 17"/>
                    <a:gd name="T69" fmla="*/ 13 h 38"/>
                    <a:gd name="T70" fmla="*/ 7 w 17"/>
                    <a:gd name="T71" fmla="*/ 10 h 38"/>
                    <a:gd name="T72" fmla="*/ 7 w 17"/>
                    <a:gd name="T73" fmla="*/ 7 h 38"/>
                    <a:gd name="T74" fmla="*/ 10 w 17"/>
                    <a:gd name="T75" fmla="*/ 3 h 38"/>
                    <a:gd name="T76" fmla="*/ 10 w 17"/>
                    <a:gd name="T77" fmla="*/ 0 h 38"/>
                    <a:gd name="T78" fmla="*/ 7 w 17"/>
                    <a:gd name="T79" fmla="*/ 7 h 38"/>
                    <a:gd name="T80" fmla="*/ 7 w 17"/>
                    <a:gd name="T81" fmla="*/ 7 h 38"/>
                    <a:gd name="T82" fmla="*/ 5 w 17"/>
                    <a:gd name="T83" fmla="*/ 3 h 38"/>
                    <a:gd name="T84" fmla="*/ 5 w 17"/>
                    <a:gd name="T85" fmla="*/ 0 h 38"/>
                    <a:gd name="T86" fmla="*/ 5 w 17"/>
                    <a:gd name="T87" fmla="*/ 4 h 38"/>
                    <a:gd name="T88" fmla="*/ 6 w 17"/>
                    <a:gd name="T89" fmla="*/ 8 h 38"/>
                    <a:gd name="T90" fmla="*/ 6 w 17"/>
                    <a:gd name="T91" fmla="*/ 13 h 38"/>
                    <a:gd name="T92" fmla="*/ 7 w 17"/>
                    <a:gd name="T93" fmla="*/ 13 h 38"/>
                    <a:gd name="T94" fmla="*/ 6 w 17"/>
                    <a:gd name="T95" fmla="*/ 19 h 38"/>
                    <a:gd name="T96" fmla="*/ 5 w 17"/>
                    <a:gd name="T97" fmla="*/ 13 h 38"/>
                    <a:gd name="T98" fmla="*/ 3 w 17"/>
                    <a:gd name="T99" fmla="*/ 8 h 38"/>
                    <a:gd name="T100" fmla="*/ 3 w 17"/>
                    <a:gd name="T101" fmla="*/ 0 h 38"/>
                    <a:gd name="T102" fmla="*/ 3 w 17"/>
                    <a:gd name="T103" fmla="*/ 7 h 38"/>
                    <a:gd name="T104" fmla="*/ 2 w 17"/>
                    <a:gd name="T105" fmla="*/ 2 h 38"/>
                    <a:gd name="T106" fmla="*/ 0 w 17"/>
                    <a:gd name="T107" fmla="*/ 0 h 3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7"/>
                    <a:gd name="T163" fmla="*/ 0 h 38"/>
                    <a:gd name="T164" fmla="*/ 17 w 17"/>
                    <a:gd name="T165" fmla="*/ 38 h 3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7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7"/>
                      </a:lnTo>
                      <a:lnTo>
                        <a:pt x="3" y="10"/>
                      </a:lnTo>
                      <a:lnTo>
                        <a:pt x="3" y="12"/>
                      </a:lnTo>
                      <a:lnTo>
                        <a:pt x="5" y="15"/>
                      </a:lnTo>
                      <a:lnTo>
                        <a:pt x="5" y="17"/>
                      </a:lnTo>
                      <a:lnTo>
                        <a:pt x="6" y="22"/>
                      </a:lnTo>
                      <a:lnTo>
                        <a:pt x="6" y="25"/>
                      </a:lnTo>
                      <a:lnTo>
                        <a:pt x="6" y="33"/>
                      </a:lnTo>
                      <a:lnTo>
                        <a:pt x="6" y="35"/>
                      </a:lnTo>
                      <a:lnTo>
                        <a:pt x="5" y="37"/>
                      </a:lnTo>
                      <a:lnTo>
                        <a:pt x="7" y="37"/>
                      </a:lnTo>
                      <a:lnTo>
                        <a:pt x="7" y="32"/>
                      </a:lnTo>
                      <a:lnTo>
                        <a:pt x="7" y="23"/>
                      </a:lnTo>
                      <a:lnTo>
                        <a:pt x="7" y="20"/>
                      </a:lnTo>
                      <a:lnTo>
                        <a:pt x="10" y="17"/>
                      </a:lnTo>
                      <a:lnTo>
                        <a:pt x="10" y="13"/>
                      </a:lnTo>
                      <a:lnTo>
                        <a:pt x="10" y="10"/>
                      </a:lnTo>
                      <a:lnTo>
                        <a:pt x="10" y="7"/>
                      </a:lnTo>
                      <a:lnTo>
                        <a:pt x="12" y="4"/>
                      </a:lnTo>
                      <a:lnTo>
                        <a:pt x="16" y="1"/>
                      </a:lnTo>
                      <a:lnTo>
                        <a:pt x="10" y="7"/>
                      </a:lnTo>
                      <a:lnTo>
                        <a:pt x="12" y="4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0" y="3"/>
                      </a:lnTo>
                      <a:lnTo>
                        <a:pt x="10" y="7"/>
                      </a:lnTo>
                      <a:lnTo>
                        <a:pt x="10" y="8"/>
                      </a:lnTo>
                      <a:lnTo>
                        <a:pt x="10" y="11"/>
                      </a:lnTo>
                      <a:lnTo>
                        <a:pt x="7" y="14"/>
                      </a:lnTo>
                      <a:lnTo>
                        <a:pt x="7" y="18"/>
                      </a:lnTo>
                      <a:lnTo>
                        <a:pt x="7" y="13"/>
                      </a:lnTo>
                      <a:lnTo>
                        <a:pt x="7" y="10"/>
                      </a:lnTo>
                      <a:lnTo>
                        <a:pt x="7" y="7"/>
                      </a:lnTo>
                      <a:lnTo>
                        <a:pt x="10" y="3"/>
                      </a:lnTo>
                      <a:lnTo>
                        <a:pt x="10" y="0"/>
                      </a:lnTo>
                      <a:lnTo>
                        <a:pt x="7" y="7"/>
                      </a:lnTo>
                      <a:lnTo>
                        <a:pt x="5" y="3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6" y="8"/>
                      </a:lnTo>
                      <a:lnTo>
                        <a:pt x="6" y="13"/>
                      </a:lnTo>
                      <a:lnTo>
                        <a:pt x="7" y="13"/>
                      </a:lnTo>
                      <a:lnTo>
                        <a:pt x="6" y="19"/>
                      </a:lnTo>
                      <a:lnTo>
                        <a:pt x="5" y="13"/>
                      </a:lnTo>
                      <a:lnTo>
                        <a:pt x="3" y="8"/>
                      </a:lnTo>
                      <a:lnTo>
                        <a:pt x="3" y="0"/>
                      </a:lnTo>
                      <a:lnTo>
                        <a:pt x="3" y="7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75E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7" name="Freeform 84">
                  <a:extLst>
                    <a:ext uri="{FF2B5EF4-FFF2-40B4-BE49-F238E27FC236}">
                      <a16:creationId xmlns:a16="http://schemas.microsoft.com/office/drawing/2014/main" id="{59AB3370-7650-B648-97AE-2DDCF7628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3" y="2682"/>
                  <a:ext cx="29" cy="52"/>
                </a:xfrm>
                <a:custGeom>
                  <a:avLst/>
                  <a:gdLst>
                    <a:gd name="T0" fmla="*/ 18 w 29"/>
                    <a:gd name="T1" fmla="*/ 50 h 52"/>
                    <a:gd name="T2" fmla="*/ 21 w 29"/>
                    <a:gd name="T3" fmla="*/ 50 h 52"/>
                    <a:gd name="T4" fmla="*/ 23 w 29"/>
                    <a:gd name="T5" fmla="*/ 49 h 52"/>
                    <a:gd name="T6" fmla="*/ 23 w 29"/>
                    <a:gd name="T7" fmla="*/ 47 h 52"/>
                    <a:gd name="T8" fmla="*/ 25 w 29"/>
                    <a:gd name="T9" fmla="*/ 45 h 52"/>
                    <a:gd name="T10" fmla="*/ 23 w 29"/>
                    <a:gd name="T11" fmla="*/ 42 h 52"/>
                    <a:gd name="T12" fmla="*/ 24 w 29"/>
                    <a:gd name="T13" fmla="*/ 41 h 52"/>
                    <a:gd name="T14" fmla="*/ 23 w 29"/>
                    <a:gd name="T15" fmla="*/ 37 h 52"/>
                    <a:gd name="T16" fmla="*/ 21 w 29"/>
                    <a:gd name="T17" fmla="*/ 35 h 52"/>
                    <a:gd name="T18" fmla="*/ 21 w 29"/>
                    <a:gd name="T19" fmla="*/ 33 h 52"/>
                    <a:gd name="T20" fmla="*/ 25 w 29"/>
                    <a:gd name="T21" fmla="*/ 33 h 52"/>
                    <a:gd name="T22" fmla="*/ 26 w 29"/>
                    <a:gd name="T23" fmla="*/ 30 h 52"/>
                    <a:gd name="T24" fmla="*/ 26 w 29"/>
                    <a:gd name="T25" fmla="*/ 29 h 52"/>
                    <a:gd name="T26" fmla="*/ 21 w 29"/>
                    <a:gd name="T27" fmla="*/ 29 h 52"/>
                    <a:gd name="T28" fmla="*/ 24 w 29"/>
                    <a:gd name="T29" fmla="*/ 26 h 52"/>
                    <a:gd name="T30" fmla="*/ 23 w 29"/>
                    <a:gd name="T31" fmla="*/ 25 h 52"/>
                    <a:gd name="T32" fmla="*/ 23 w 29"/>
                    <a:gd name="T33" fmla="*/ 22 h 52"/>
                    <a:gd name="T34" fmla="*/ 21 w 29"/>
                    <a:gd name="T35" fmla="*/ 21 h 52"/>
                    <a:gd name="T36" fmla="*/ 23 w 29"/>
                    <a:gd name="T37" fmla="*/ 16 h 52"/>
                    <a:gd name="T38" fmla="*/ 21 w 29"/>
                    <a:gd name="T39" fmla="*/ 14 h 52"/>
                    <a:gd name="T40" fmla="*/ 20 w 29"/>
                    <a:gd name="T41" fmla="*/ 13 h 52"/>
                    <a:gd name="T42" fmla="*/ 19 w 29"/>
                    <a:gd name="T43" fmla="*/ 9 h 52"/>
                    <a:gd name="T44" fmla="*/ 19 w 29"/>
                    <a:gd name="T45" fmla="*/ 6 h 52"/>
                    <a:gd name="T46" fmla="*/ 16 w 29"/>
                    <a:gd name="T47" fmla="*/ 7 h 52"/>
                    <a:gd name="T48" fmla="*/ 15 w 29"/>
                    <a:gd name="T49" fmla="*/ 8 h 52"/>
                    <a:gd name="T50" fmla="*/ 14 w 29"/>
                    <a:gd name="T51" fmla="*/ 8 h 52"/>
                    <a:gd name="T52" fmla="*/ 12 w 29"/>
                    <a:gd name="T53" fmla="*/ 3 h 52"/>
                    <a:gd name="T54" fmla="*/ 12 w 29"/>
                    <a:gd name="T55" fmla="*/ 2 h 52"/>
                    <a:gd name="T56" fmla="*/ 11 w 29"/>
                    <a:gd name="T57" fmla="*/ 2 h 52"/>
                    <a:gd name="T58" fmla="*/ 9 w 29"/>
                    <a:gd name="T59" fmla="*/ 2 h 52"/>
                    <a:gd name="T60" fmla="*/ 8 w 29"/>
                    <a:gd name="T61" fmla="*/ 4 h 52"/>
                    <a:gd name="T62" fmla="*/ 8 w 29"/>
                    <a:gd name="T63" fmla="*/ 7 h 52"/>
                    <a:gd name="T64" fmla="*/ 8 w 29"/>
                    <a:gd name="T65" fmla="*/ 12 h 52"/>
                    <a:gd name="T66" fmla="*/ 6 w 29"/>
                    <a:gd name="T67" fmla="*/ 13 h 52"/>
                    <a:gd name="T68" fmla="*/ 8 w 29"/>
                    <a:gd name="T69" fmla="*/ 15 h 52"/>
                    <a:gd name="T70" fmla="*/ 6 w 29"/>
                    <a:gd name="T71" fmla="*/ 16 h 52"/>
                    <a:gd name="T72" fmla="*/ 6 w 29"/>
                    <a:gd name="T73" fmla="*/ 19 h 52"/>
                    <a:gd name="T74" fmla="*/ 3 w 29"/>
                    <a:gd name="T75" fmla="*/ 16 h 52"/>
                    <a:gd name="T76" fmla="*/ 3 w 29"/>
                    <a:gd name="T77" fmla="*/ 19 h 52"/>
                    <a:gd name="T78" fmla="*/ 4 w 29"/>
                    <a:gd name="T79" fmla="*/ 22 h 52"/>
                    <a:gd name="T80" fmla="*/ 2 w 29"/>
                    <a:gd name="T81" fmla="*/ 20 h 52"/>
                    <a:gd name="T82" fmla="*/ 3 w 29"/>
                    <a:gd name="T83" fmla="*/ 23 h 52"/>
                    <a:gd name="T84" fmla="*/ 3 w 29"/>
                    <a:gd name="T85" fmla="*/ 25 h 52"/>
                    <a:gd name="T86" fmla="*/ 3 w 29"/>
                    <a:gd name="T87" fmla="*/ 26 h 52"/>
                    <a:gd name="T88" fmla="*/ 2 w 29"/>
                    <a:gd name="T89" fmla="*/ 28 h 52"/>
                    <a:gd name="T90" fmla="*/ 4 w 29"/>
                    <a:gd name="T91" fmla="*/ 31 h 52"/>
                    <a:gd name="T92" fmla="*/ 3 w 29"/>
                    <a:gd name="T93" fmla="*/ 33 h 52"/>
                    <a:gd name="T94" fmla="*/ 4 w 29"/>
                    <a:gd name="T95" fmla="*/ 35 h 52"/>
                    <a:gd name="T96" fmla="*/ 2 w 29"/>
                    <a:gd name="T97" fmla="*/ 36 h 52"/>
                    <a:gd name="T98" fmla="*/ 2 w 29"/>
                    <a:gd name="T99" fmla="*/ 38 h 52"/>
                    <a:gd name="T100" fmla="*/ 3 w 29"/>
                    <a:gd name="T101" fmla="*/ 41 h 52"/>
                    <a:gd name="T102" fmla="*/ 1 w 29"/>
                    <a:gd name="T103" fmla="*/ 42 h 52"/>
                    <a:gd name="T104" fmla="*/ 0 w 29"/>
                    <a:gd name="T105" fmla="*/ 45 h 52"/>
                    <a:gd name="T106" fmla="*/ 3 w 29"/>
                    <a:gd name="T107" fmla="*/ 46 h 52"/>
                    <a:gd name="T108" fmla="*/ 3 w 29"/>
                    <a:gd name="T109" fmla="*/ 47 h 52"/>
                    <a:gd name="T110" fmla="*/ 4 w 29"/>
                    <a:gd name="T111" fmla="*/ 50 h 52"/>
                    <a:gd name="T112" fmla="*/ 8 w 29"/>
                    <a:gd name="T113" fmla="*/ 49 h 52"/>
                    <a:gd name="T114" fmla="*/ 8 w 29"/>
                    <a:gd name="T115" fmla="*/ 51 h 52"/>
                    <a:gd name="T116" fmla="*/ 12 w 29"/>
                    <a:gd name="T117" fmla="*/ 50 h 52"/>
                    <a:gd name="T118" fmla="*/ 12 w 29"/>
                    <a:gd name="T119" fmla="*/ 49 h 52"/>
                    <a:gd name="T120" fmla="*/ 15 w 29"/>
                    <a:gd name="T121" fmla="*/ 50 h 52"/>
                    <a:gd name="T122" fmla="*/ 17 w 29"/>
                    <a:gd name="T123" fmla="*/ 50 h 5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9"/>
                    <a:gd name="T187" fmla="*/ 0 h 52"/>
                    <a:gd name="T188" fmla="*/ 29 w 29"/>
                    <a:gd name="T189" fmla="*/ 52 h 52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9" h="52">
                      <a:moveTo>
                        <a:pt x="16" y="48"/>
                      </a:moveTo>
                      <a:lnTo>
                        <a:pt x="18" y="50"/>
                      </a:lnTo>
                      <a:lnTo>
                        <a:pt x="20" y="50"/>
                      </a:lnTo>
                      <a:lnTo>
                        <a:pt x="21" y="50"/>
                      </a:lnTo>
                      <a:lnTo>
                        <a:pt x="23" y="49"/>
                      </a:lnTo>
                      <a:lnTo>
                        <a:pt x="24" y="48"/>
                      </a:lnTo>
                      <a:lnTo>
                        <a:pt x="23" y="47"/>
                      </a:lnTo>
                      <a:lnTo>
                        <a:pt x="24" y="46"/>
                      </a:lnTo>
                      <a:lnTo>
                        <a:pt x="25" y="45"/>
                      </a:lnTo>
                      <a:lnTo>
                        <a:pt x="24" y="42"/>
                      </a:lnTo>
                      <a:lnTo>
                        <a:pt x="23" y="42"/>
                      </a:lnTo>
                      <a:lnTo>
                        <a:pt x="24" y="41"/>
                      </a:lnTo>
                      <a:lnTo>
                        <a:pt x="24" y="38"/>
                      </a:lnTo>
                      <a:lnTo>
                        <a:pt x="23" y="37"/>
                      </a:lnTo>
                      <a:lnTo>
                        <a:pt x="23" y="36"/>
                      </a:lnTo>
                      <a:lnTo>
                        <a:pt x="21" y="35"/>
                      </a:lnTo>
                      <a:lnTo>
                        <a:pt x="20" y="35"/>
                      </a:lnTo>
                      <a:lnTo>
                        <a:pt x="21" y="33"/>
                      </a:lnTo>
                      <a:lnTo>
                        <a:pt x="24" y="33"/>
                      </a:lnTo>
                      <a:lnTo>
                        <a:pt x="25" y="33"/>
                      </a:lnTo>
                      <a:lnTo>
                        <a:pt x="28" y="31"/>
                      </a:lnTo>
                      <a:lnTo>
                        <a:pt x="26" y="30"/>
                      </a:lnTo>
                      <a:lnTo>
                        <a:pt x="25" y="31"/>
                      </a:lnTo>
                      <a:lnTo>
                        <a:pt x="26" y="29"/>
                      </a:lnTo>
                      <a:lnTo>
                        <a:pt x="24" y="29"/>
                      </a:lnTo>
                      <a:lnTo>
                        <a:pt x="21" y="29"/>
                      </a:lnTo>
                      <a:lnTo>
                        <a:pt x="21" y="28"/>
                      </a:lnTo>
                      <a:lnTo>
                        <a:pt x="24" y="26"/>
                      </a:lnTo>
                      <a:lnTo>
                        <a:pt x="24" y="25"/>
                      </a:lnTo>
                      <a:lnTo>
                        <a:pt x="23" y="25"/>
                      </a:lnTo>
                      <a:lnTo>
                        <a:pt x="21" y="25"/>
                      </a:lnTo>
                      <a:lnTo>
                        <a:pt x="23" y="22"/>
                      </a:lnTo>
                      <a:lnTo>
                        <a:pt x="21" y="22"/>
                      </a:lnTo>
                      <a:lnTo>
                        <a:pt x="21" y="21"/>
                      </a:lnTo>
                      <a:lnTo>
                        <a:pt x="23" y="19"/>
                      </a:lnTo>
                      <a:lnTo>
                        <a:pt x="23" y="16"/>
                      </a:lnTo>
                      <a:lnTo>
                        <a:pt x="23" y="15"/>
                      </a:lnTo>
                      <a:lnTo>
                        <a:pt x="21" y="14"/>
                      </a:lnTo>
                      <a:lnTo>
                        <a:pt x="20" y="13"/>
                      </a:lnTo>
                      <a:lnTo>
                        <a:pt x="21" y="10"/>
                      </a:lnTo>
                      <a:lnTo>
                        <a:pt x="19" y="9"/>
                      </a:lnTo>
                      <a:lnTo>
                        <a:pt x="18" y="9"/>
                      </a:lnTo>
                      <a:lnTo>
                        <a:pt x="19" y="6"/>
                      </a:lnTo>
                      <a:lnTo>
                        <a:pt x="17" y="3"/>
                      </a:lnTo>
                      <a:lnTo>
                        <a:pt x="16" y="7"/>
                      </a:lnTo>
                      <a:lnTo>
                        <a:pt x="15" y="12"/>
                      </a:lnTo>
                      <a:lnTo>
                        <a:pt x="15" y="8"/>
                      </a:lnTo>
                      <a:lnTo>
                        <a:pt x="15" y="5"/>
                      </a:lnTo>
                      <a:lnTo>
                        <a:pt x="14" y="8"/>
                      </a:lnTo>
                      <a:lnTo>
                        <a:pt x="12" y="9"/>
                      </a:lnTo>
                      <a:lnTo>
                        <a:pt x="12" y="3"/>
                      </a:lnTo>
                      <a:lnTo>
                        <a:pt x="12" y="1"/>
                      </a:lnTo>
                      <a:lnTo>
                        <a:pt x="12" y="2"/>
                      </a:lnTo>
                      <a:lnTo>
                        <a:pt x="12" y="4"/>
                      </a:lnTo>
                      <a:lnTo>
                        <a:pt x="11" y="2"/>
                      </a:lnTo>
                      <a:lnTo>
                        <a:pt x="9" y="0"/>
                      </a:lnTo>
                      <a:lnTo>
                        <a:pt x="9" y="2"/>
                      </a:lnTo>
                      <a:lnTo>
                        <a:pt x="9" y="5"/>
                      </a:lnTo>
                      <a:lnTo>
                        <a:pt x="8" y="4"/>
                      </a:lnTo>
                      <a:lnTo>
                        <a:pt x="7" y="4"/>
                      </a:lnTo>
                      <a:lnTo>
                        <a:pt x="8" y="7"/>
                      </a:lnTo>
                      <a:lnTo>
                        <a:pt x="8" y="1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13"/>
                      </a:lnTo>
                      <a:lnTo>
                        <a:pt x="6" y="15"/>
                      </a:lnTo>
                      <a:lnTo>
                        <a:pt x="8" y="15"/>
                      </a:lnTo>
                      <a:lnTo>
                        <a:pt x="8" y="17"/>
                      </a:lnTo>
                      <a:lnTo>
                        <a:pt x="6" y="16"/>
                      </a:lnTo>
                      <a:lnTo>
                        <a:pt x="6" y="17"/>
                      </a:lnTo>
                      <a:lnTo>
                        <a:pt x="6" y="19"/>
                      </a:lnTo>
                      <a:lnTo>
                        <a:pt x="4" y="18"/>
                      </a:lnTo>
                      <a:lnTo>
                        <a:pt x="3" y="16"/>
                      </a:lnTo>
                      <a:lnTo>
                        <a:pt x="2" y="17"/>
                      </a:lnTo>
                      <a:lnTo>
                        <a:pt x="3" y="19"/>
                      </a:lnTo>
                      <a:lnTo>
                        <a:pt x="3" y="20"/>
                      </a:lnTo>
                      <a:lnTo>
                        <a:pt x="4" y="22"/>
                      </a:lnTo>
                      <a:lnTo>
                        <a:pt x="3" y="21"/>
                      </a:lnTo>
                      <a:lnTo>
                        <a:pt x="2" y="20"/>
                      </a:lnTo>
                      <a:lnTo>
                        <a:pt x="2" y="22"/>
                      </a:lnTo>
                      <a:lnTo>
                        <a:pt x="3" y="23"/>
                      </a:lnTo>
                      <a:lnTo>
                        <a:pt x="3" y="25"/>
                      </a:lnTo>
                      <a:lnTo>
                        <a:pt x="2" y="25"/>
                      </a:lnTo>
                      <a:lnTo>
                        <a:pt x="3" y="26"/>
                      </a:lnTo>
                      <a:lnTo>
                        <a:pt x="3" y="28"/>
                      </a:lnTo>
                      <a:lnTo>
                        <a:pt x="2" y="28"/>
                      </a:lnTo>
                      <a:lnTo>
                        <a:pt x="3" y="29"/>
                      </a:lnTo>
                      <a:lnTo>
                        <a:pt x="4" y="31"/>
                      </a:lnTo>
                      <a:lnTo>
                        <a:pt x="3" y="32"/>
                      </a:lnTo>
                      <a:lnTo>
                        <a:pt x="3" y="33"/>
                      </a:lnTo>
                      <a:lnTo>
                        <a:pt x="3" y="34"/>
                      </a:lnTo>
                      <a:lnTo>
                        <a:pt x="4" y="35"/>
                      </a:lnTo>
                      <a:lnTo>
                        <a:pt x="4" y="37"/>
                      </a:lnTo>
                      <a:lnTo>
                        <a:pt x="2" y="36"/>
                      </a:lnTo>
                      <a:lnTo>
                        <a:pt x="1" y="36"/>
                      </a:lnTo>
                      <a:lnTo>
                        <a:pt x="2" y="38"/>
                      </a:lnTo>
                      <a:lnTo>
                        <a:pt x="3" y="40"/>
                      </a:lnTo>
                      <a:lnTo>
                        <a:pt x="3" y="41"/>
                      </a:lnTo>
                      <a:lnTo>
                        <a:pt x="2" y="41"/>
                      </a:lnTo>
                      <a:lnTo>
                        <a:pt x="1" y="42"/>
                      </a:lnTo>
                      <a:lnTo>
                        <a:pt x="1" y="43"/>
                      </a:lnTo>
                      <a:lnTo>
                        <a:pt x="0" y="45"/>
                      </a:lnTo>
                      <a:lnTo>
                        <a:pt x="1" y="46"/>
                      </a:lnTo>
                      <a:lnTo>
                        <a:pt x="3" y="46"/>
                      </a:lnTo>
                      <a:lnTo>
                        <a:pt x="4" y="46"/>
                      </a:lnTo>
                      <a:lnTo>
                        <a:pt x="3" y="47"/>
                      </a:lnTo>
                      <a:lnTo>
                        <a:pt x="3" y="48"/>
                      </a:lnTo>
                      <a:lnTo>
                        <a:pt x="4" y="50"/>
                      </a:lnTo>
                      <a:lnTo>
                        <a:pt x="6" y="48"/>
                      </a:lnTo>
                      <a:lnTo>
                        <a:pt x="8" y="49"/>
                      </a:lnTo>
                      <a:lnTo>
                        <a:pt x="7" y="50"/>
                      </a:lnTo>
                      <a:lnTo>
                        <a:pt x="8" y="51"/>
                      </a:lnTo>
                      <a:lnTo>
                        <a:pt x="11" y="51"/>
                      </a:lnTo>
                      <a:lnTo>
                        <a:pt x="12" y="50"/>
                      </a:lnTo>
                      <a:lnTo>
                        <a:pt x="12" y="49"/>
                      </a:lnTo>
                      <a:lnTo>
                        <a:pt x="12" y="50"/>
                      </a:lnTo>
                      <a:lnTo>
                        <a:pt x="15" y="50"/>
                      </a:lnTo>
                      <a:lnTo>
                        <a:pt x="16" y="51"/>
                      </a:lnTo>
                      <a:lnTo>
                        <a:pt x="17" y="50"/>
                      </a:lnTo>
                      <a:lnTo>
                        <a:pt x="16" y="48"/>
                      </a:lnTo>
                    </a:path>
                  </a:pathLst>
                </a:custGeom>
                <a:solidFill>
                  <a:srgbClr val="16BD4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8" name="Freeform 85">
                  <a:extLst>
                    <a:ext uri="{FF2B5EF4-FFF2-40B4-BE49-F238E27FC236}">
                      <a16:creationId xmlns:a16="http://schemas.microsoft.com/office/drawing/2014/main" id="{8B63208C-E9C8-B948-B1FE-B1468320E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9" y="2727"/>
                  <a:ext cx="17" cy="29"/>
                </a:xfrm>
                <a:custGeom>
                  <a:avLst/>
                  <a:gdLst>
                    <a:gd name="T0" fmla="*/ 0 w 17"/>
                    <a:gd name="T1" fmla="*/ 0 h 29"/>
                    <a:gd name="T2" fmla="*/ 0 w 17"/>
                    <a:gd name="T3" fmla="*/ 0 h 29"/>
                    <a:gd name="T4" fmla="*/ 2 w 17"/>
                    <a:gd name="T5" fmla="*/ 3 h 29"/>
                    <a:gd name="T6" fmla="*/ 2 w 17"/>
                    <a:gd name="T7" fmla="*/ 7 h 29"/>
                    <a:gd name="T8" fmla="*/ 2 w 17"/>
                    <a:gd name="T9" fmla="*/ 7 h 29"/>
                    <a:gd name="T10" fmla="*/ 5 w 17"/>
                    <a:gd name="T11" fmla="*/ 9 h 29"/>
                    <a:gd name="T12" fmla="*/ 5 w 17"/>
                    <a:gd name="T13" fmla="*/ 12 h 29"/>
                    <a:gd name="T14" fmla="*/ 5 w 17"/>
                    <a:gd name="T15" fmla="*/ 14 h 29"/>
                    <a:gd name="T16" fmla="*/ 5 w 17"/>
                    <a:gd name="T17" fmla="*/ 17 h 29"/>
                    <a:gd name="T18" fmla="*/ 5 w 17"/>
                    <a:gd name="T19" fmla="*/ 19 h 29"/>
                    <a:gd name="T20" fmla="*/ 5 w 17"/>
                    <a:gd name="T21" fmla="*/ 25 h 29"/>
                    <a:gd name="T22" fmla="*/ 5 w 17"/>
                    <a:gd name="T23" fmla="*/ 26 h 29"/>
                    <a:gd name="T24" fmla="*/ 5 w 17"/>
                    <a:gd name="T25" fmla="*/ 27 h 29"/>
                    <a:gd name="T26" fmla="*/ 5 w 17"/>
                    <a:gd name="T27" fmla="*/ 28 h 29"/>
                    <a:gd name="T28" fmla="*/ 7 w 17"/>
                    <a:gd name="T29" fmla="*/ 28 h 29"/>
                    <a:gd name="T30" fmla="*/ 7 w 17"/>
                    <a:gd name="T31" fmla="*/ 24 h 29"/>
                    <a:gd name="T32" fmla="*/ 7 w 17"/>
                    <a:gd name="T33" fmla="*/ 18 h 29"/>
                    <a:gd name="T34" fmla="*/ 7 w 17"/>
                    <a:gd name="T35" fmla="*/ 16 h 29"/>
                    <a:gd name="T36" fmla="*/ 10 w 17"/>
                    <a:gd name="T37" fmla="*/ 13 h 29"/>
                    <a:gd name="T38" fmla="*/ 10 w 17"/>
                    <a:gd name="T39" fmla="*/ 9 h 29"/>
                    <a:gd name="T40" fmla="*/ 10 w 17"/>
                    <a:gd name="T41" fmla="*/ 7 h 29"/>
                    <a:gd name="T42" fmla="*/ 10 w 17"/>
                    <a:gd name="T43" fmla="*/ 7 h 29"/>
                    <a:gd name="T44" fmla="*/ 12 w 17"/>
                    <a:gd name="T45" fmla="*/ 3 h 29"/>
                    <a:gd name="T46" fmla="*/ 16 w 17"/>
                    <a:gd name="T47" fmla="*/ 1 h 29"/>
                    <a:gd name="T48" fmla="*/ 10 w 17"/>
                    <a:gd name="T49" fmla="*/ 5 h 29"/>
                    <a:gd name="T50" fmla="*/ 12 w 17"/>
                    <a:gd name="T51" fmla="*/ 3 h 29"/>
                    <a:gd name="T52" fmla="*/ 12 w 17"/>
                    <a:gd name="T53" fmla="*/ 1 h 29"/>
                    <a:gd name="T54" fmla="*/ 12 w 17"/>
                    <a:gd name="T55" fmla="*/ 0 h 29"/>
                    <a:gd name="T56" fmla="*/ 10 w 17"/>
                    <a:gd name="T57" fmla="*/ 3 h 29"/>
                    <a:gd name="T58" fmla="*/ 10 w 17"/>
                    <a:gd name="T59" fmla="*/ 5 h 29"/>
                    <a:gd name="T60" fmla="*/ 10 w 17"/>
                    <a:gd name="T61" fmla="*/ 7 h 29"/>
                    <a:gd name="T62" fmla="*/ 10 w 17"/>
                    <a:gd name="T63" fmla="*/ 8 h 29"/>
                    <a:gd name="T64" fmla="*/ 7 w 17"/>
                    <a:gd name="T65" fmla="*/ 10 h 29"/>
                    <a:gd name="T66" fmla="*/ 7 w 17"/>
                    <a:gd name="T67" fmla="*/ 14 h 29"/>
                    <a:gd name="T68" fmla="*/ 7 w 17"/>
                    <a:gd name="T69" fmla="*/ 9 h 29"/>
                    <a:gd name="T70" fmla="*/ 7 w 17"/>
                    <a:gd name="T71" fmla="*/ 7 h 29"/>
                    <a:gd name="T72" fmla="*/ 7 w 17"/>
                    <a:gd name="T73" fmla="*/ 5 h 29"/>
                    <a:gd name="T74" fmla="*/ 10 w 17"/>
                    <a:gd name="T75" fmla="*/ 2 h 29"/>
                    <a:gd name="T76" fmla="*/ 10 w 17"/>
                    <a:gd name="T77" fmla="*/ 0 h 29"/>
                    <a:gd name="T78" fmla="*/ 7 w 17"/>
                    <a:gd name="T79" fmla="*/ 4 h 29"/>
                    <a:gd name="T80" fmla="*/ 7 w 17"/>
                    <a:gd name="T81" fmla="*/ 7 h 29"/>
                    <a:gd name="T82" fmla="*/ 5 w 17"/>
                    <a:gd name="T83" fmla="*/ 3 h 29"/>
                    <a:gd name="T84" fmla="*/ 5 w 17"/>
                    <a:gd name="T85" fmla="*/ 0 h 29"/>
                    <a:gd name="T86" fmla="*/ 5 w 17"/>
                    <a:gd name="T87" fmla="*/ 0 h 29"/>
                    <a:gd name="T88" fmla="*/ 5 w 17"/>
                    <a:gd name="T89" fmla="*/ 3 h 29"/>
                    <a:gd name="T90" fmla="*/ 7 w 17"/>
                    <a:gd name="T91" fmla="*/ 7 h 29"/>
                    <a:gd name="T92" fmla="*/ 7 w 17"/>
                    <a:gd name="T93" fmla="*/ 9 h 29"/>
                    <a:gd name="T94" fmla="*/ 7 w 17"/>
                    <a:gd name="T95" fmla="*/ 15 h 29"/>
                    <a:gd name="T96" fmla="*/ 5 w 17"/>
                    <a:gd name="T97" fmla="*/ 9 h 29"/>
                    <a:gd name="T98" fmla="*/ 5 w 17"/>
                    <a:gd name="T99" fmla="*/ 7 h 29"/>
                    <a:gd name="T100" fmla="*/ 2 w 17"/>
                    <a:gd name="T101" fmla="*/ 0 h 29"/>
                    <a:gd name="T102" fmla="*/ 2 w 17"/>
                    <a:gd name="T103" fmla="*/ 7 h 29"/>
                    <a:gd name="T104" fmla="*/ 2 w 17"/>
                    <a:gd name="T105" fmla="*/ 1 h 29"/>
                    <a:gd name="T106" fmla="*/ 0 w 17"/>
                    <a:gd name="T107" fmla="*/ 0 h 29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7"/>
                    <a:gd name="T163" fmla="*/ 0 h 29"/>
                    <a:gd name="T164" fmla="*/ 17 w 17"/>
                    <a:gd name="T165" fmla="*/ 29 h 29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7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2" y="7"/>
                      </a:lnTo>
                      <a:lnTo>
                        <a:pt x="5" y="9"/>
                      </a:lnTo>
                      <a:lnTo>
                        <a:pt x="5" y="12"/>
                      </a:lnTo>
                      <a:lnTo>
                        <a:pt x="5" y="14"/>
                      </a:lnTo>
                      <a:lnTo>
                        <a:pt x="5" y="17"/>
                      </a:lnTo>
                      <a:lnTo>
                        <a:pt x="5" y="19"/>
                      </a:lnTo>
                      <a:lnTo>
                        <a:pt x="5" y="25"/>
                      </a:lnTo>
                      <a:lnTo>
                        <a:pt x="5" y="26"/>
                      </a:lnTo>
                      <a:lnTo>
                        <a:pt x="5" y="27"/>
                      </a:lnTo>
                      <a:lnTo>
                        <a:pt x="5" y="28"/>
                      </a:lnTo>
                      <a:lnTo>
                        <a:pt x="7" y="28"/>
                      </a:lnTo>
                      <a:lnTo>
                        <a:pt x="7" y="24"/>
                      </a:lnTo>
                      <a:lnTo>
                        <a:pt x="7" y="18"/>
                      </a:lnTo>
                      <a:lnTo>
                        <a:pt x="7" y="16"/>
                      </a:lnTo>
                      <a:lnTo>
                        <a:pt x="10" y="13"/>
                      </a:lnTo>
                      <a:lnTo>
                        <a:pt x="10" y="9"/>
                      </a:lnTo>
                      <a:lnTo>
                        <a:pt x="10" y="7"/>
                      </a:lnTo>
                      <a:lnTo>
                        <a:pt x="12" y="3"/>
                      </a:lnTo>
                      <a:lnTo>
                        <a:pt x="16" y="1"/>
                      </a:lnTo>
                      <a:lnTo>
                        <a:pt x="10" y="5"/>
                      </a:lnTo>
                      <a:lnTo>
                        <a:pt x="12" y="3"/>
                      </a:lnTo>
                      <a:lnTo>
                        <a:pt x="12" y="1"/>
                      </a:lnTo>
                      <a:lnTo>
                        <a:pt x="12" y="0"/>
                      </a:lnTo>
                      <a:lnTo>
                        <a:pt x="10" y="3"/>
                      </a:lnTo>
                      <a:lnTo>
                        <a:pt x="10" y="5"/>
                      </a:lnTo>
                      <a:lnTo>
                        <a:pt x="10" y="7"/>
                      </a:lnTo>
                      <a:lnTo>
                        <a:pt x="10" y="8"/>
                      </a:lnTo>
                      <a:lnTo>
                        <a:pt x="7" y="10"/>
                      </a:lnTo>
                      <a:lnTo>
                        <a:pt x="7" y="14"/>
                      </a:lnTo>
                      <a:lnTo>
                        <a:pt x="7" y="9"/>
                      </a:lnTo>
                      <a:lnTo>
                        <a:pt x="7" y="7"/>
                      </a:lnTo>
                      <a:lnTo>
                        <a:pt x="7" y="5"/>
                      </a:lnTo>
                      <a:lnTo>
                        <a:pt x="10" y="2"/>
                      </a:lnTo>
                      <a:lnTo>
                        <a:pt x="10" y="0"/>
                      </a:lnTo>
                      <a:lnTo>
                        <a:pt x="7" y="4"/>
                      </a:lnTo>
                      <a:lnTo>
                        <a:pt x="7" y="7"/>
                      </a:lnTo>
                      <a:lnTo>
                        <a:pt x="5" y="3"/>
                      </a:ln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7" y="7"/>
                      </a:lnTo>
                      <a:lnTo>
                        <a:pt x="7" y="9"/>
                      </a:lnTo>
                      <a:lnTo>
                        <a:pt x="7" y="15"/>
                      </a:lnTo>
                      <a:lnTo>
                        <a:pt x="5" y="9"/>
                      </a:lnTo>
                      <a:lnTo>
                        <a:pt x="5" y="7"/>
                      </a:lnTo>
                      <a:lnTo>
                        <a:pt x="2" y="0"/>
                      </a:lnTo>
                      <a:lnTo>
                        <a:pt x="2" y="7"/>
                      </a:lnTo>
                      <a:lnTo>
                        <a:pt x="2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75E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9" name="Freeform 86">
                  <a:extLst>
                    <a:ext uri="{FF2B5EF4-FFF2-40B4-BE49-F238E27FC236}">
                      <a16:creationId xmlns:a16="http://schemas.microsoft.com/office/drawing/2014/main" id="{2FF6944A-516B-044C-9B66-63B8F821D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0" y="2691"/>
                  <a:ext cx="21" cy="42"/>
                </a:xfrm>
                <a:custGeom>
                  <a:avLst/>
                  <a:gdLst>
                    <a:gd name="T0" fmla="*/ 13 w 21"/>
                    <a:gd name="T1" fmla="*/ 40 h 42"/>
                    <a:gd name="T2" fmla="*/ 16 w 21"/>
                    <a:gd name="T3" fmla="*/ 40 h 42"/>
                    <a:gd name="T4" fmla="*/ 17 w 21"/>
                    <a:gd name="T5" fmla="*/ 39 h 42"/>
                    <a:gd name="T6" fmla="*/ 17 w 21"/>
                    <a:gd name="T7" fmla="*/ 38 h 42"/>
                    <a:gd name="T8" fmla="*/ 18 w 21"/>
                    <a:gd name="T9" fmla="*/ 37 h 42"/>
                    <a:gd name="T10" fmla="*/ 18 w 21"/>
                    <a:gd name="T11" fmla="*/ 34 h 42"/>
                    <a:gd name="T12" fmla="*/ 16 w 21"/>
                    <a:gd name="T13" fmla="*/ 33 h 42"/>
                    <a:gd name="T14" fmla="*/ 18 w 21"/>
                    <a:gd name="T15" fmla="*/ 30 h 42"/>
                    <a:gd name="T16" fmla="*/ 17 w 21"/>
                    <a:gd name="T17" fmla="*/ 29 h 42"/>
                    <a:gd name="T18" fmla="*/ 15 w 21"/>
                    <a:gd name="T19" fmla="*/ 28 h 42"/>
                    <a:gd name="T20" fmla="*/ 18 w 21"/>
                    <a:gd name="T21" fmla="*/ 27 h 42"/>
                    <a:gd name="T22" fmla="*/ 20 w 21"/>
                    <a:gd name="T23" fmla="*/ 25 h 42"/>
                    <a:gd name="T24" fmla="*/ 18 w 21"/>
                    <a:gd name="T25" fmla="*/ 25 h 42"/>
                    <a:gd name="T26" fmla="*/ 18 w 21"/>
                    <a:gd name="T27" fmla="*/ 22 h 42"/>
                    <a:gd name="T28" fmla="*/ 16 w 21"/>
                    <a:gd name="T29" fmla="*/ 22 h 42"/>
                    <a:gd name="T30" fmla="*/ 18 w 21"/>
                    <a:gd name="T31" fmla="*/ 20 h 42"/>
                    <a:gd name="T32" fmla="*/ 16 w 21"/>
                    <a:gd name="T33" fmla="*/ 20 h 42"/>
                    <a:gd name="T34" fmla="*/ 16 w 21"/>
                    <a:gd name="T35" fmla="*/ 16 h 42"/>
                    <a:gd name="T36" fmla="*/ 17 w 21"/>
                    <a:gd name="T37" fmla="*/ 14 h 42"/>
                    <a:gd name="T38" fmla="*/ 17 w 21"/>
                    <a:gd name="T39" fmla="*/ 10 h 42"/>
                    <a:gd name="T40" fmla="*/ 15 w 21"/>
                    <a:gd name="T41" fmla="*/ 10 h 42"/>
                    <a:gd name="T42" fmla="*/ 15 w 21"/>
                    <a:gd name="T43" fmla="*/ 7 h 42"/>
                    <a:gd name="T44" fmla="*/ 13 w 21"/>
                    <a:gd name="T45" fmla="*/ 7 h 42"/>
                    <a:gd name="T46" fmla="*/ 13 w 21"/>
                    <a:gd name="T47" fmla="*/ 2 h 42"/>
                    <a:gd name="T48" fmla="*/ 10 w 21"/>
                    <a:gd name="T49" fmla="*/ 8 h 42"/>
                    <a:gd name="T50" fmla="*/ 10 w 21"/>
                    <a:gd name="T51" fmla="*/ 4 h 42"/>
                    <a:gd name="T52" fmla="*/ 10 w 21"/>
                    <a:gd name="T53" fmla="*/ 6 h 42"/>
                    <a:gd name="T54" fmla="*/ 9 w 21"/>
                    <a:gd name="T55" fmla="*/ 0 h 42"/>
                    <a:gd name="T56" fmla="*/ 9 w 21"/>
                    <a:gd name="T57" fmla="*/ 3 h 42"/>
                    <a:gd name="T58" fmla="*/ 6 w 21"/>
                    <a:gd name="T59" fmla="*/ 0 h 42"/>
                    <a:gd name="T60" fmla="*/ 6 w 21"/>
                    <a:gd name="T61" fmla="*/ 3 h 42"/>
                    <a:gd name="T62" fmla="*/ 5 w 21"/>
                    <a:gd name="T63" fmla="*/ 3 h 42"/>
                    <a:gd name="T64" fmla="*/ 6 w 21"/>
                    <a:gd name="T65" fmla="*/ 7 h 42"/>
                    <a:gd name="T66" fmla="*/ 4 w 21"/>
                    <a:gd name="T67" fmla="*/ 8 h 42"/>
                    <a:gd name="T68" fmla="*/ 4 w 21"/>
                    <a:gd name="T69" fmla="*/ 10 h 42"/>
                    <a:gd name="T70" fmla="*/ 6 w 21"/>
                    <a:gd name="T71" fmla="*/ 13 h 42"/>
                    <a:gd name="T72" fmla="*/ 3 w 21"/>
                    <a:gd name="T73" fmla="*/ 12 h 42"/>
                    <a:gd name="T74" fmla="*/ 3 w 21"/>
                    <a:gd name="T75" fmla="*/ 13 h 42"/>
                    <a:gd name="T76" fmla="*/ 0 w 21"/>
                    <a:gd name="T77" fmla="*/ 12 h 42"/>
                    <a:gd name="T78" fmla="*/ 1 w 21"/>
                    <a:gd name="T79" fmla="*/ 15 h 42"/>
                    <a:gd name="T80" fmla="*/ 1 w 21"/>
                    <a:gd name="T81" fmla="*/ 16 h 42"/>
                    <a:gd name="T82" fmla="*/ 1 w 21"/>
                    <a:gd name="T83" fmla="*/ 16 h 42"/>
                    <a:gd name="T84" fmla="*/ 1 w 21"/>
                    <a:gd name="T85" fmla="*/ 20 h 42"/>
                    <a:gd name="T86" fmla="*/ 0 w 21"/>
                    <a:gd name="T87" fmla="*/ 20 h 42"/>
                    <a:gd name="T88" fmla="*/ 1 w 21"/>
                    <a:gd name="T89" fmla="*/ 22 h 42"/>
                    <a:gd name="T90" fmla="*/ 1 w 21"/>
                    <a:gd name="T91" fmla="*/ 22 h 42"/>
                    <a:gd name="T92" fmla="*/ 2 w 21"/>
                    <a:gd name="T93" fmla="*/ 26 h 42"/>
                    <a:gd name="T94" fmla="*/ 2 w 21"/>
                    <a:gd name="T95" fmla="*/ 28 h 42"/>
                    <a:gd name="T96" fmla="*/ 1 w 21"/>
                    <a:gd name="T97" fmla="*/ 29 h 42"/>
                    <a:gd name="T98" fmla="*/ 0 w 21"/>
                    <a:gd name="T99" fmla="*/ 31 h 42"/>
                    <a:gd name="T100" fmla="*/ 2 w 21"/>
                    <a:gd name="T101" fmla="*/ 32 h 42"/>
                    <a:gd name="T102" fmla="*/ 0 w 21"/>
                    <a:gd name="T103" fmla="*/ 33 h 42"/>
                    <a:gd name="T104" fmla="*/ 0 w 21"/>
                    <a:gd name="T105" fmla="*/ 35 h 42"/>
                    <a:gd name="T106" fmla="*/ 1 w 21"/>
                    <a:gd name="T107" fmla="*/ 37 h 42"/>
                    <a:gd name="T108" fmla="*/ 1 w 21"/>
                    <a:gd name="T109" fmla="*/ 38 h 42"/>
                    <a:gd name="T110" fmla="*/ 3 w 21"/>
                    <a:gd name="T111" fmla="*/ 40 h 42"/>
                    <a:gd name="T112" fmla="*/ 6 w 21"/>
                    <a:gd name="T113" fmla="*/ 39 h 42"/>
                    <a:gd name="T114" fmla="*/ 6 w 21"/>
                    <a:gd name="T115" fmla="*/ 41 h 42"/>
                    <a:gd name="T116" fmla="*/ 8 w 21"/>
                    <a:gd name="T117" fmla="*/ 40 h 42"/>
                    <a:gd name="T118" fmla="*/ 10 w 21"/>
                    <a:gd name="T119" fmla="*/ 39 h 42"/>
                    <a:gd name="T120" fmla="*/ 10 w 21"/>
                    <a:gd name="T121" fmla="*/ 40 h 42"/>
                    <a:gd name="T122" fmla="*/ 13 w 21"/>
                    <a:gd name="T123" fmla="*/ 40 h 42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21"/>
                    <a:gd name="T187" fmla="*/ 0 h 42"/>
                    <a:gd name="T188" fmla="*/ 21 w 21"/>
                    <a:gd name="T189" fmla="*/ 42 h 42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21" h="42">
                      <a:moveTo>
                        <a:pt x="13" y="39"/>
                      </a:moveTo>
                      <a:lnTo>
                        <a:pt x="13" y="40"/>
                      </a:lnTo>
                      <a:lnTo>
                        <a:pt x="15" y="40"/>
                      </a:lnTo>
                      <a:lnTo>
                        <a:pt x="16" y="40"/>
                      </a:lnTo>
                      <a:lnTo>
                        <a:pt x="16" y="39"/>
                      </a:lnTo>
                      <a:lnTo>
                        <a:pt x="17" y="39"/>
                      </a:lnTo>
                      <a:lnTo>
                        <a:pt x="18" y="39"/>
                      </a:lnTo>
                      <a:lnTo>
                        <a:pt x="17" y="38"/>
                      </a:lnTo>
                      <a:lnTo>
                        <a:pt x="17" y="37"/>
                      </a:lnTo>
                      <a:lnTo>
                        <a:pt x="18" y="37"/>
                      </a:lnTo>
                      <a:lnTo>
                        <a:pt x="18" y="35"/>
                      </a:lnTo>
                      <a:lnTo>
                        <a:pt x="18" y="34"/>
                      </a:lnTo>
                      <a:lnTo>
                        <a:pt x="17" y="33"/>
                      </a:lnTo>
                      <a:lnTo>
                        <a:pt x="16" y="33"/>
                      </a:lnTo>
                      <a:lnTo>
                        <a:pt x="17" y="32"/>
                      </a:lnTo>
                      <a:lnTo>
                        <a:pt x="18" y="30"/>
                      </a:lnTo>
                      <a:lnTo>
                        <a:pt x="16" y="30"/>
                      </a:lnTo>
                      <a:lnTo>
                        <a:pt x="17" y="29"/>
                      </a:lnTo>
                      <a:lnTo>
                        <a:pt x="16" y="28"/>
                      </a:lnTo>
                      <a:lnTo>
                        <a:pt x="15" y="28"/>
                      </a:lnTo>
                      <a:lnTo>
                        <a:pt x="16" y="27"/>
                      </a:lnTo>
                      <a:lnTo>
                        <a:pt x="18" y="27"/>
                      </a:lnTo>
                      <a:lnTo>
                        <a:pt x="19" y="27"/>
                      </a:lnTo>
                      <a:lnTo>
                        <a:pt x="20" y="25"/>
                      </a:lnTo>
                      <a:lnTo>
                        <a:pt x="20" y="24"/>
                      </a:lnTo>
                      <a:lnTo>
                        <a:pt x="18" y="25"/>
                      </a:lnTo>
                      <a:lnTo>
                        <a:pt x="20" y="22"/>
                      </a:lnTo>
                      <a:lnTo>
                        <a:pt x="18" y="22"/>
                      </a:lnTo>
                      <a:lnTo>
                        <a:pt x="16" y="24"/>
                      </a:lnTo>
                      <a:lnTo>
                        <a:pt x="16" y="22"/>
                      </a:lnTo>
                      <a:lnTo>
                        <a:pt x="18" y="22"/>
                      </a:lnTo>
                      <a:lnTo>
                        <a:pt x="18" y="20"/>
                      </a:lnTo>
                      <a:lnTo>
                        <a:pt x="17" y="20"/>
                      </a:lnTo>
                      <a:lnTo>
                        <a:pt x="16" y="20"/>
                      </a:lnTo>
                      <a:lnTo>
                        <a:pt x="17" y="17"/>
                      </a:lnTo>
                      <a:lnTo>
                        <a:pt x="16" y="16"/>
                      </a:lnTo>
                      <a:lnTo>
                        <a:pt x="17" y="14"/>
                      </a:lnTo>
                      <a:lnTo>
                        <a:pt x="17" y="12"/>
                      </a:lnTo>
                      <a:lnTo>
                        <a:pt x="17" y="10"/>
                      </a:lnTo>
                      <a:lnTo>
                        <a:pt x="16" y="10"/>
                      </a:lnTo>
                      <a:lnTo>
                        <a:pt x="15" y="10"/>
                      </a:lnTo>
                      <a:lnTo>
                        <a:pt x="15" y="9"/>
                      </a:lnTo>
                      <a:lnTo>
                        <a:pt x="15" y="7"/>
                      </a:lnTo>
                      <a:lnTo>
                        <a:pt x="14" y="7"/>
                      </a:lnTo>
                      <a:lnTo>
                        <a:pt x="13" y="7"/>
                      </a:ln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3" y="5"/>
                      </a:lnTo>
                      <a:lnTo>
                        <a:pt x="10" y="8"/>
                      </a:lnTo>
                      <a:lnTo>
                        <a:pt x="10" y="6"/>
                      </a:lnTo>
                      <a:lnTo>
                        <a:pt x="10" y="4"/>
                      </a:lnTo>
                      <a:lnTo>
                        <a:pt x="10" y="6"/>
                      </a:lnTo>
                      <a:lnTo>
                        <a:pt x="9" y="2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9" y="3"/>
                      </a:lnTo>
                      <a:lnTo>
                        <a:pt x="8" y="1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6" y="3"/>
                      </a:lnTo>
                      <a:lnTo>
                        <a:pt x="5" y="3"/>
                      </a:lnTo>
                      <a:lnTo>
                        <a:pt x="6" y="5"/>
                      </a:lnTo>
                      <a:lnTo>
                        <a:pt x="6" y="7"/>
                      </a:lnTo>
                      <a:lnTo>
                        <a:pt x="6" y="8"/>
                      </a:lnTo>
                      <a:lnTo>
                        <a:pt x="4" y="8"/>
                      </a:lnTo>
                      <a:lnTo>
                        <a:pt x="3" y="9"/>
                      </a:lnTo>
                      <a:lnTo>
                        <a:pt x="4" y="10"/>
                      </a:lnTo>
                      <a:lnTo>
                        <a:pt x="5" y="11"/>
                      </a:lnTo>
                      <a:lnTo>
                        <a:pt x="6" y="13"/>
                      </a:lnTo>
                      <a:lnTo>
                        <a:pt x="4" y="12"/>
                      </a:lnTo>
                      <a:lnTo>
                        <a:pt x="3" y="12"/>
                      </a:lnTo>
                      <a:lnTo>
                        <a:pt x="4" y="14"/>
                      </a:lnTo>
                      <a:lnTo>
                        <a:pt x="3" y="13"/>
                      </a:lnTo>
                      <a:lnTo>
                        <a:pt x="1" y="12"/>
                      </a:lnTo>
                      <a:lnTo>
                        <a:pt x="0" y="12"/>
                      </a:lnTo>
                      <a:lnTo>
                        <a:pt x="1" y="14"/>
                      </a:lnTo>
                      <a:lnTo>
                        <a:pt x="1" y="15"/>
                      </a:lnTo>
                      <a:lnTo>
                        <a:pt x="2" y="16"/>
                      </a:lnTo>
                      <a:lnTo>
                        <a:pt x="1" y="16"/>
                      </a:lnTo>
                      <a:lnTo>
                        <a:pt x="0" y="15"/>
                      </a:lnTo>
                      <a:lnTo>
                        <a:pt x="1" y="16"/>
                      </a:lnTo>
                      <a:lnTo>
                        <a:pt x="1" y="17"/>
                      </a:lnTo>
                      <a:lnTo>
                        <a:pt x="1" y="20"/>
                      </a:lnTo>
                      <a:lnTo>
                        <a:pt x="0" y="20"/>
                      </a:lnTo>
                      <a:lnTo>
                        <a:pt x="1" y="21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2" y="25"/>
                      </a:lnTo>
                      <a:lnTo>
                        <a:pt x="2" y="26"/>
                      </a:lnTo>
                      <a:lnTo>
                        <a:pt x="2" y="27"/>
                      </a:lnTo>
                      <a:lnTo>
                        <a:pt x="2" y="28"/>
                      </a:lnTo>
                      <a:lnTo>
                        <a:pt x="2" y="30"/>
                      </a:lnTo>
                      <a:lnTo>
                        <a:pt x="1" y="29"/>
                      </a:lnTo>
                      <a:lnTo>
                        <a:pt x="0" y="29"/>
                      </a:lnTo>
                      <a:lnTo>
                        <a:pt x="0" y="31"/>
                      </a:lnTo>
                      <a:lnTo>
                        <a:pt x="1" y="31"/>
                      </a:lnTo>
                      <a:lnTo>
                        <a:pt x="2" y="32"/>
                      </a:lnTo>
                      <a:lnTo>
                        <a:pt x="0" y="32"/>
                      </a:lnTo>
                      <a:lnTo>
                        <a:pt x="0" y="33"/>
                      </a:lnTo>
                      <a:lnTo>
                        <a:pt x="0" y="34"/>
                      </a:lnTo>
                      <a:lnTo>
                        <a:pt x="0" y="35"/>
                      </a:lnTo>
                      <a:lnTo>
                        <a:pt x="0" y="37"/>
                      </a:lnTo>
                      <a:lnTo>
                        <a:pt x="1" y="37"/>
                      </a:lnTo>
                      <a:lnTo>
                        <a:pt x="2" y="37"/>
                      </a:lnTo>
                      <a:lnTo>
                        <a:pt x="1" y="38"/>
                      </a:lnTo>
                      <a:lnTo>
                        <a:pt x="1" y="39"/>
                      </a:lnTo>
                      <a:lnTo>
                        <a:pt x="3" y="40"/>
                      </a:lnTo>
                      <a:lnTo>
                        <a:pt x="4" y="39"/>
                      </a:lnTo>
                      <a:lnTo>
                        <a:pt x="6" y="39"/>
                      </a:lnTo>
                      <a:lnTo>
                        <a:pt x="5" y="40"/>
                      </a:lnTo>
                      <a:lnTo>
                        <a:pt x="6" y="41"/>
                      </a:lnTo>
                      <a:lnTo>
                        <a:pt x="8" y="41"/>
                      </a:lnTo>
                      <a:lnTo>
                        <a:pt x="8" y="40"/>
                      </a:lnTo>
                      <a:lnTo>
                        <a:pt x="9" y="39"/>
                      </a:lnTo>
                      <a:lnTo>
                        <a:pt x="10" y="39"/>
                      </a:lnTo>
                      <a:lnTo>
                        <a:pt x="10" y="40"/>
                      </a:lnTo>
                      <a:lnTo>
                        <a:pt x="13" y="41"/>
                      </a:lnTo>
                      <a:lnTo>
                        <a:pt x="13" y="40"/>
                      </a:lnTo>
                      <a:lnTo>
                        <a:pt x="13" y="39"/>
                      </a:lnTo>
                    </a:path>
                  </a:pathLst>
                </a:custGeom>
                <a:solidFill>
                  <a:srgbClr val="16BD4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0" name="Freeform 87">
                  <a:extLst>
                    <a:ext uri="{FF2B5EF4-FFF2-40B4-BE49-F238E27FC236}">
                      <a16:creationId xmlns:a16="http://schemas.microsoft.com/office/drawing/2014/main" id="{5F51CEB7-2412-C744-9D35-39F12C027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2" y="2716"/>
                  <a:ext cx="17" cy="21"/>
                </a:xfrm>
                <a:custGeom>
                  <a:avLst/>
                  <a:gdLst>
                    <a:gd name="T0" fmla="*/ 0 w 17"/>
                    <a:gd name="T1" fmla="*/ 0 h 21"/>
                    <a:gd name="T2" fmla="*/ 1 w 17"/>
                    <a:gd name="T3" fmla="*/ 2 h 21"/>
                    <a:gd name="T4" fmla="*/ 1 w 17"/>
                    <a:gd name="T5" fmla="*/ 4 h 21"/>
                    <a:gd name="T6" fmla="*/ 1 w 17"/>
                    <a:gd name="T7" fmla="*/ 6 h 21"/>
                    <a:gd name="T8" fmla="*/ 1 w 17"/>
                    <a:gd name="T9" fmla="*/ 7 h 21"/>
                    <a:gd name="T10" fmla="*/ 5 w 17"/>
                    <a:gd name="T11" fmla="*/ 8 h 21"/>
                    <a:gd name="T12" fmla="*/ 5 w 17"/>
                    <a:gd name="T13" fmla="*/ 9 h 21"/>
                    <a:gd name="T14" fmla="*/ 5 w 17"/>
                    <a:gd name="T15" fmla="*/ 12 h 21"/>
                    <a:gd name="T16" fmla="*/ 5 w 17"/>
                    <a:gd name="T17" fmla="*/ 14 h 21"/>
                    <a:gd name="T18" fmla="*/ 5 w 17"/>
                    <a:gd name="T19" fmla="*/ 18 h 21"/>
                    <a:gd name="T20" fmla="*/ 5 w 17"/>
                    <a:gd name="T21" fmla="*/ 19 h 21"/>
                    <a:gd name="T22" fmla="*/ 5 w 17"/>
                    <a:gd name="T23" fmla="*/ 20 h 21"/>
                    <a:gd name="T24" fmla="*/ 9 w 17"/>
                    <a:gd name="T25" fmla="*/ 20 h 21"/>
                    <a:gd name="T26" fmla="*/ 6 w 17"/>
                    <a:gd name="T27" fmla="*/ 18 h 21"/>
                    <a:gd name="T28" fmla="*/ 6 w 17"/>
                    <a:gd name="T29" fmla="*/ 12 h 21"/>
                    <a:gd name="T30" fmla="*/ 9 w 17"/>
                    <a:gd name="T31" fmla="*/ 11 h 21"/>
                    <a:gd name="T32" fmla="*/ 9 w 17"/>
                    <a:gd name="T33" fmla="*/ 9 h 21"/>
                    <a:gd name="T34" fmla="*/ 9 w 17"/>
                    <a:gd name="T35" fmla="*/ 7 h 21"/>
                    <a:gd name="T36" fmla="*/ 11 w 17"/>
                    <a:gd name="T37" fmla="*/ 5 h 21"/>
                    <a:gd name="T38" fmla="*/ 11 w 17"/>
                    <a:gd name="T39" fmla="*/ 4 h 21"/>
                    <a:gd name="T40" fmla="*/ 14 w 17"/>
                    <a:gd name="T41" fmla="*/ 2 h 21"/>
                    <a:gd name="T42" fmla="*/ 16 w 17"/>
                    <a:gd name="T43" fmla="*/ 0 h 21"/>
                    <a:gd name="T44" fmla="*/ 14 w 17"/>
                    <a:gd name="T45" fmla="*/ 0 h 21"/>
                    <a:gd name="T46" fmla="*/ 11 w 17"/>
                    <a:gd name="T47" fmla="*/ 4 h 21"/>
                    <a:gd name="T48" fmla="*/ 11 w 17"/>
                    <a:gd name="T49" fmla="*/ 2 h 21"/>
                    <a:gd name="T50" fmla="*/ 14 w 17"/>
                    <a:gd name="T51" fmla="*/ 0 h 21"/>
                    <a:gd name="T52" fmla="*/ 11 w 17"/>
                    <a:gd name="T53" fmla="*/ 0 h 21"/>
                    <a:gd name="T54" fmla="*/ 11 w 17"/>
                    <a:gd name="T55" fmla="*/ 1 h 21"/>
                    <a:gd name="T56" fmla="*/ 11 w 17"/>
                    <a:gd name="T57" fmla="*/ 4 h 21"/>
                    <a:gd name="T58" fmla="*/ 9 w 17"/>
                    <a:gd name="T59" fmla="*/ 5 h 21"/>
                    <a:gd name="T60" fmla="*/ 9 w 17"/>
                    <a:gd name="T61" fmla="*/ 6 h 21"/>
                    <a:gd name="T62" fmla="*/ 9 w 17"/>
                    <a:gd name="T63" fmla="*/ 7 h 21"/>
                    <a:gd name="T64" fmla="*/ 6 w 17"/>
                    <a:gd name="T65" fmla="*/ 9 h 21"/>
                    <a:gd name="T66" fmla="*/ 6 w 17"/>
                    <a:gd name="T67" fmla="*/ 7 h 21"/>
                    <a:gd name="T68" fmla="*/ 6 w 17"/>
                    <a:gd name="T69" fmla="*/ 5 h 21"/>
                    <a:gd name="T70" fmla="*/ 6 w 17"/>
                    <a:gd name="T71" fmla="*/ 4 h 21"/>
                    <a:gd name="T72" fmla="*/ 9 w 17"/>
                    <a:gd name="T73" fmla="*/ 1 h 21"/>
                    <a:gd name="T74" fmla="*/ 9 w 17"/>
                    <a:gd name="T75" fmla="*/ 0 h 21"/>
                    <a:gd name="T76" fmla="*/ 6 w 17"/>
                    <a:gd name="T77" fmla="*/ 4 h 21"/>
                    <a:gd name="T78" fmla="*/ 6 w 17"/>
                    <a:gd name="T79" fmla="*/ 5 h 21"/>
                    <a:gd name="T80" fmla="*/ 5 w 17"/>
                    <a:gd name="T81" fmla="*/ 1 h 21"/>
                    <a:gd name="T82" fmla="*/ 5 w 17"/>
                    <a:gd name="T83" fmla="*/ 0 h 21"/>
                    <a:gd name="T84" fmla="*/ 5 w 17"/>
                    <a:gd name="T85" fmla="*/ 2 h 21"/>
                    <a:gd name="T86" fmla="*/ 6 w 17"/>
                    <a:gd name="T87" fmla="*/ 5 h 21"/>
                    <a:gd name="T88" fmla="*/ 6 w 17"/>
                    <a:gd name="T89" fmla="*/ 7 h 21"/>
                    <a:gd name="T90" fmla="*/ 6 w 17"/>
                    <a:gd name="T91" fmla="*/ 10 h 21"/>
                    <a:gd name="T92" fmla="*/ 5 w 17"/>
                    <a:gd name="T93" fmla="*/ 7 h 21"/>
                    <a:gd name="T94" fmla="*/ 1 w 17"/>
                    <a:gd name="T95" fmla="*/ 5 h 21"/>
                    <a:gd name="T96" fmla="*/ 1 w 17"/>
                    <a:gd name="T97" fmla="*/ 0 h 21"/>
                    <a:gd name="T98" fmla="*/ 1 w 17"/>
                    <a:gd name="T99" fmla="*/ 4 h 21"/>
                    <a:gd name="T100" fmla="*/ 1 w 17"/>
                    <a:gd name="T101" fmla="*/ 1 h 21"/>
                    <a:gd name="T102" fmla="*/ 0 w 17"/>
                    <a:gd name="T103" fmla="*/ 0 h 2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7"/>
                    <a:gd name="T157" fmla="*/ 0 h 21"/>
                    <a:gd name="T158" fmla="*/ 17 w 17"/>
                    <a:gd name="T159" fmla="*/ 21 h 21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7" h="21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1" y="6"/>
                      </a:lnTo>
                      <a:lnTo>
                        <a:pt x="1" y="7"/>
                      </a:lnTo>
                      <a:lnTo>
                        <a:pt x="5" y="8"/>
                      </a:lnTo>
                      <a:lnTo>
                        <a:pt x="5" y="9"/>
                      </a:lnTo>
                      <a:lnTo>
                        <a:pt x="5" y="12"/>
                      </a:lnTo>
                      <a:lnTo>
                        <a:pt x="5" y="14"/>
                      </a:lnTo>
                      <a:lnTo>
                        <a:pt x="5" y="18"/>
                      </a:lnTo>
                      <a:lnTo>
                        <a:pt x="5" y="19"/>
                      </a:lnTo>
                      <a:lnTo>
                        <a:pt x="5" y="20"/>
                      </a:lnTo>
                      <a:lnTo>
                        <a:pt x="9" y="20"/>
                      </a:lnTo>
                      <a:lnTo>
                        <a:pt x="6" y="18"/>
                      </a:lnTo>
                      <a:lnTo>
                        <a:pt x="6" y="12"/>
                      </a:lnTo>
                      <a:lnTo>
                        <a:pt x="9" y="11"/>
                      </a:lnTo>
                      <a:lnTo>
                        <a:pt x="9" y="9"/>
                      </a:lnTo>
                      <a:lnTo>
                        <a:pt x="9" y="7"/>
                      </a:lnTo>
                      <a:lnTo>
                        <a:pt x="11" y="5"/>
                      </a:lnTo>
                      <a:lnTo>
                        <a:pt x="11" y="4"/>
                      </a:lnTo>
                      <a:lnTo>
                        <a:pt x="14" y="2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11" y="4"/>
                      </a:lnTo>
                      <a:lnTo>
                        <a:pt x="11" y="2"/>
                      </a:lnTo>
                      <a:lnTo>
                        <a:pt x="14" y="0"/>
                      </a:lnTo>
                      <a:lnTo>
                        <a:pt x="11" y="0"/>
                      </a:lnTo>
                      <a:lnTo>
                        <a:pt x="11" y="1"/>
                      </a:lnTo>
                      <a:lnTo>
                        <a:pt x="11" y="4"/>
                      </a:lnTo>
                      <a:lnTo>
                        <a:pt x="9" y="5"/>
                      </a:lnTo>
                      <a:lnTo>
                        <a:pt x="9" y="6"/>
                      </a:lnTo>
                      <a:lnTo>
                        <a:pt x="9" y="7"/>
                      </a:lnTo>
                      <a:lnTo>
                        <a:pt x="6" y="9"/>
                      </a:lnTo>
                      <a:lnTo>
                        <a:pt x="6" y="7"/>
                      </a:lnTo>
                      <a:lnTo>
                        <a:pt x="6" y="5"/>
                      </a:lnTo>
                      <a:lnTo>
                        <a:pt x="6" y="4"/>
                      </a:lnTo>
                      <a:lnTo>
                        <a:pt x="9" y="1"/>
                      </a:lnTo>
                      <a:lnTo>
                        <a:pt x="9" y="0"/>
                      </a:lnTo>
                      <a:lnTo>
                        <a:pt x="6" y="4"/>
                      </a:lnTo>
                      <a:lnTo>
                        <a:pt x="6" y="5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6" y="5"/>
                      </a:lnTo>
                      <a:lnTo>
                        <a:pt x="6" y="7"/>
                      </a:lnTo>
                      <a:lnTo>
                        <a:pt x="6" y="10"/>
                      </a:lnTo>
                      <a:lnTo>
                        <a:pt x="5" y="7"/>
                      </a:lnTo>
                      <a:lnTo>
                        <a:pt x="1" y="5"/>
                      </a:lnTo>
                      <a:lnTo>
                        <a:pt x="1" y="0"/>
                      </a:lnTo>
                      <a:lnTo>
                        <a:pt x="1" y="4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B75E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1" name="Freeform 88">
                  <a:extLst>
                    <a:ext uri="{FF2B5EF4-FFF2-40B4-BE49-F238E27FC236}">
                      <a16:creationId xmlns:a16="http://schemas.microsoft.com/office/drawing/2014/main" id="{0FE0D1DA-8252-F547-8177-341701F631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67" y="2693"/>
                  <a:ext cx="17" cy="28"/>
                </a:xfrm>
                <a:custGeom>
                  <a:avLst/>
                  <a:gdLst>
                    <a:gd name="T0" fmla="*/ 10 w 17"/>
                    <a:gd name="T1" fmla="*/ 26 h 28"/>
                    <a:gd name="T2" fmla="*/ 11 w 17"/>
                    <a:gd name="T3" fmla="*/ 26 h 28"/>
                    <a:gd name="T4" fmla="*/ 12 w 17"/>
                    <a:gd name="T5" fmla="*/ 26 h 28"/>
                    <a:gd name="T6" fmla="*/ 12 w 17"/>
                    <a:gd name="T7" fmla="*/ 25 h 28"/>
                    <a:gd name="T8" fmla="*/ 14 w 17"/>
                    <a:gd name="T9" fmla="*/ 23 h 28"/>
                    <a:gd name="T10" fmla="*/ 12 w 17"/>
                    <a:gd name="T11" fmla="*/ 23 h 28"/>
                    <a:gd name="T12" fmla="*/ 12 w 17"/>
                    <a:gd name="T13" fmla="*/ 22 h 28"/>
                    <a:gd name="T14" fmla="*/ 11 w 17"/>
                    <a:gd name="T15" fmla="*/ 20 h 28"/>
                    <a:gd name="T16" fmla="*/ 10 w 17"/>
                    <a:gd name="T17" fmla="*/ 19 h 28"/>
                    <a:gd name="T18" fmla="*/ 12 w 17"/>
                    <a:gd name="T19" fmla="*/ 18 h 28"/>
                    <a:gd name="T20" fmla="*/ 16 w 17"/>
                    <a:gd name="T21" fmla="*/ 17 h 28"/>
                    <a:gd name="T22" fmla="*/ 14 w 17"/>
                    <a:gd name="T23" fmla="*/ 17 h 28"/>
                    <a:gd name="T24" fmla="*/ 12 w 17"/>
                    <a:gd name="T25" fmla="*/ 16 h 28"/>
                    <a:gd name="T26" fmla="*/ 11 w 17"/>
                    <a:gd name="T27" fmla="*/ 14 h 28"/>
                    <a:gd name="T28" fmla="*/ 12 w 17"/>
                    <a:gd name="T29" fmla="*/ 13 h 28"/>
                    <a:gd name="T30" fmla="*/ 11 w 17"/>
                    <a:gd name="T31" fmla="*/ 12 h 28"/>
                    <a:gd name="T32" fmla="*/ 11 w 17"/>
                    <a:gd name="T33" fmla="*/ 12 h 28"/>
                    <a:gd name="T34" fmla="*/ 12 w 17"/>
                    <a:gd name="T35" fmla="*/ 9 h 28"/>
                    <a:gd name="T36" fmla="*/ 11 w 17"/>
                    <a:gd name="T37" fmla="*/ 7 h 28"/>
                    <a:gd name="T38" fmla="*/ 11 w 17"/>
                    <a:gd name="T39" fmla="*/ 6 h 28"/>
                    <a:gd name="T40" fmla="*/ 10 w 17"/>
                    <a:gd name="T41" fmla="*/ 5 h 28"/>
                    <a:gd name="T42" fmla="*/ 10 w 17"/>
                    <a:gd name="T43" fmla="*/ 5 h 28"/>
                    <a:gd name="T44" fmla="*/ 10 w 17"/>
                    <a:gd name="T45" fmla="*/ 2 h 28"/>
                    <a:gd name="T46" fmla="*/ 7 w 17"/>
                    <a:gd name="T47" fmla="*/ 5 h 28"/>
                    <a:gd name="T48" fmla="*/ 7 w 17"/>
                    <a:gd name="T49" fmla="*/ 3 h 28"/>
                    <a:gd name="T50" fmla="*/ 6 w 17"/>
                    <a:gd name="T51" fmla="*/ 5 h 28"/>
                    <a:gd name="T52" fmla="*/ 5 w 17"/>
                    <a:gd name="T53" fmla="*/ 1 h 28"/>
                    <a:gd name="T54" fmla="*/ 5 w 17"/>
                    <a:gd name="T55" fmla="*/ 1 h 28"/>
                    <a:gd name="T56" fmla="*/ 5 w 17"/>
                    <a:gd name="T57" fmla="*/ 1 h 28"/>
                    <a:gd name="T58" fmla="*/ 3 w 17"/>
                    <a:gd name="T59" fmla="*/ 2 h 28"/>
                    <a:gd name="T60" fmla="*/ 3 w 17"/>
                    <a:gd name="T61" fmla="*/ 4 h 28"/>
                    <a:gd name="T62" fmla="*/ 2 w 17"/>
                    <a:gd name="T63" fmla="*/ 5 h 28"/>
                    <a:gd name="T64" fmla="*/ 2 w 17"/>
                    <a:gd name="T65" fmla="*/ 7 h 28"/>
                    <a:gd name="T66" fmla="*/ 3 w 17"/>
                    <a:gd name="T67" fmla="*/ 8 h 28"/>
                    <a:gd name="T68" fmla="*/ 2 w 17"/>
                    <a:gd name="T69" fmla="*/ 8 h 28"/>
                    <a:gd name="T70" fmla="*/ 2 w 17"/>
                    <a:gd name="T71" fmla="*/ 9 h 28"/>
                    <a:gd name="T72" fmla="*/ 0 w 17"/>
                    <a:gd name="T73" fmla="*/ 8 h 28"/>
                    <a:gd name="T74" fmla="*/ 1 w 17"/>
                    <a:gd name="T75" fmla="*/ 10 h 28"/>
                    <a:gd name="T76" fmla="*/ 1 w 17"/>
                    <a:gd name="T77" fmla="*/ 10 h 28"/>
                    <a:gd name="T78" fmla="*/ 0 w 17"/>
                    <a:gd name="T79" fmla="*/ 12 h 28"/>
                    <a:gd name="T80" fmla="*/ 1 w 17"/>
                    <a:gd name="T81" fmla="*/ 12 h 28"/>
                    <a:gd name="T82" fmla="*/ 1 w 17"/>
                    <a:gd name="T83" fmla="*/ 13 h 28"/>
                    <a:gd name="T84" fmla="*/ 0 w 17"/>
                    <a:gd name="T85" fmla="*/ 14 h 28"/>
                    <a:gd name="T86" fmla="*/ 1 w 17"/>
                    <a:gd name="T87" fmla="*/ 16 h 28"/>
                    <a:gd name="T88" fmla="*/ 1 w 17"/>
                    <a:gd name="T89" fmla="*/ 18 h 28"/>
                    <a:gd name="T90" fmla="*/ 1 w 17"/>
                    <a:gd name="T91" fmla="*/ 18 h 28"/>
                    <a:gd name="T92" fmla="*/ 1 w 17"/>
                    <a:gd name="T93" fmla="*/ 20 h 28"/>
                    <a:gd name="T94" fmla="*/ 0 w 17"/>
                    <a:gd name="T95" fmla="*/ 20 h 28"/>
                    <a:gd name="T96" fmla="*/ 1 w 17"/>
                    <a:gd name="T97" fmla="*/ 21 h 28"/>
                    <a:gd name="T98" fmla="*/ 0 w 17"/>
                    <a:gd name="T99" fmla="*/ 22 h 28"/>
                    <a:gd name="T100" fmla="*/ 0 w 17"/>
                    <a:gd name="T101" fmla="*/ 23 h 28"/>
                    <a:gd name="T102" fmla="*/ 0 w 17"/>
                    <a:gd name="T103" fmla="*/ 24 h 28"/>
                    <a:gd name="T104" fmla="*/ 1 w 17"/>
                    <a:gd name="T105" fmla="*/ 24 h 28"/>
                    <a:gd name="T106" fmla="*/ 2 w 17"/>
                    <a:gd name="T107" fmla="*/ 26 h 28"/>
                    <a:gd name="T108" fmla="*/ 3 w 17"/>
                    <a:gd name="T109" fmla="*/ 26 h 28"/>
                    <a:gd name="T110" fmla="*/ 5 w 17"/>
                    <a:gd name="T111" fmla="*/ 27 h 28"/>
                    <a:gd name="T112" fmla="*/ 5 w 17"/>
                    <a:gd name="T113" fmla="*/ 26 h 28"/>
                    <a:gd name="T114" fmla="*/ 6 w 17"/>
                    <a:gd name="T115" fmla="*/ 27 h 28"/>
                    <a:gd name="T116" fmla="*/ 7 w 17"/>
                    <a:gd name="T117" fmla="*/ 26 h 28"/>
                    <a:gd name="T118" fmla="*/ 10 w 17"/>
                    <a:gd name="T119" fmla="*/ 26 h 2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7"/>
                    <a:gd name="T181" fmla="*/ 0 h 28"/>
                    <a:gd name="T182" fmla="*/ 17 w 17"/>
                    <a:gd name="T183" fmla="*/ 28 h 2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7" h="28">
                      <a:moveTo>
                        <a:pt x="8" y="25"/>
                      </a:moveTo>
                      <a:lnTo>
                        <a:pt x="10" y="26"/>
                      </a:lnTo>
                      <a:lnTo>
                        <a:pt x="11" y="26"/>
                      </a:lnTo>
                      <a:lnTo>
                        <a:pt x="12" y="26"/>
                      </a:lnTo>
                      <a:lnTo>
                        <a:pt x="12" y="25"/>
                      </a:lnTo>
                      <a:lnTo>
                        <a:pt x="12" y="24"/>
                      </a:lnTo>
                      <a:lnTo>
                        <a:pt x="14" y="23"/>
                      </a:lnTo>
                      <a:lnTo>
                        <a:pt x="12" y="23"/>
                      </a:lnTo>
                      <a:lnTo>
                        <a:pt x="11" y="22"/>
                      </a:lnTo>
                      <a:lnTo>
                        <a:pt x="12" y="22"/>
                      </a:lnTo>
                      <a:lnTo>
                        <a:pt x="12" y="20"/>
                      </a:lnTo>
                      <a:lnTo>
                        <a:pt x="11" y="20"/>
                      </a:lnTo>
                      <a:lnTo>
                        <a:pt x="11" y="19"/>
                      </a:lnTo>
                      <a:lnTo>
                        <a:pt x="10" y="19"/>
                      </a:lnTo>
                      <a:lnTo>
                        <a:pt x="11" y="18"/>
                      </a:lnTo>
                      <a:lnTo>
                        <a:pt x="12" y="18"/>
                      </a:lnTo>
                      <a:lnTo>
                        <a:pt x="14" y="18"/>
                      </a:lnTo>
                      <a:lnTo>
                        <a:pt x="16" y="17"/>
                      </a:lnTo>
                      <a:lnTo>
                        <a:pt x="14" y="17"/>
                      </a:lnTo>
                      <a:lnTo>
                        <a:pt x="14" y="16"/>
                      </a:lnTo>
                      <a:lnTo>
                        <a:pt x="12" y="16"/>
                      </a:lnTo>
                      <a:lnTo>
                        <a:pt x="11" y="16"/>
                      </a:lnTo>
                      <a:lnTo>
                        <a:pt x="11" y="14"/>
                      </a:lnTo>
                      <a:lnTo>
                        <a:pt x="12" y="14"/>
                      </a:lnTo>
                      <a:lnTo>
                        <a:pt x="12" y="13"/>
                      </a:lnTo>
                      <a:lnTo>
                        <a:pt x="11" y="12"/>
                      </a:lnTo>
                      <a:lnTo>
                        <a:pt x="12" y="12"/>
                      </a:lnTo>
                      <a:lnTo>
                        <a:pt x="11" y="12"/>
                      </a:lnTo>
                      <a:lnTo>
                        <a:pt x="11" y="10"/>
                      </a:lnTo>
                      <a:lnTo>
                        <a:pt x="12" y="9"/>
                      </a:lnTo>
                      <a:lnTo>
                        <a:pt x="12" y="8"/>
                      </a:lnTo>
                      <a:lnTo>
                        <a:pt x="11" y="7"/>
                      </a:lnTo>
                      <a:lnTo>
                        <a:pt x="11" y="6"/>
                      </a:lnTo>
                      <a:lnTo>
                        <a:pt x="10" y="6"/>
                      </a:lnTo>
                      <a:lnTo>
                        <a:pt x="10" y="5"/>
                      </a:lnTo>
                      <a:lnTo>
                        <a:pt x="10" y="3"/>
                      </a:lnTo>
                      <a:lnTo>
                        <a:pt x="10" y="2"/>
                      </a:lnTo>
                      <a:lnTo>
                        <a:pt x="8" y="4"/>
                      </a:lnTo>
                      <a:lnTo>
                        <a:pt x="7" y="5"/>
                      </a:lnTo>
                      <a:lnTo>
                        <a:pt x="7" y="3"/>
                      </a:lnTo>
                      <a:lnTo>
                        <a:pt x="7" y="4"/>
                      </a:lnTo>
                      <a:lnTo>
                        <a:pt x="6" y="5"/>
                      </a:lnTo>
                      <a:lnTo>
                        <a:pt x="6" y="2"/>
                      </a:lnTo>
                      <a:lnTo>
                        <a:pt x="5" y="1"/>
                      </a:lnTo>
                      <a:lnTo>
                        <a:pt x="5" y="3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5" y="1"/>
                      </a:lnTo>
                      <a:lnTo>
                        <a:pt x="5" y="3"/>
                      </a:lnTo>
                      <a:lnTo>
                        <a:pt x="3" y="2"/>
                      </a:lnTo>
                      <a:lnTo>
                        <a:pt x="3" y="3"/>
                      </a:lnTo>
                      <a:lnTo>
                        <a:pt x="3" y="4"/>
                      </a:ln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2" y="6"/>
                      </a:lnTo>
                      <a:lnTo>
                        <a:pt x="2" y="7"/>
                      </a:lnTo>
                      <a:lnTo>
                        <a:pt x="3" y="7"/>
                      </a:lnTo>
                      <a:lnTo>
                        <a:pt x="3" y="8"/>
                      </a:lnTo>
                      <a:lnTo>
                        <a:pt x="2" y="8"/>
                      </a:lnTo>
                      <a:lnTo>
                        <a:pt x="2" y="9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0" y="9"/>
                      </a:lnTo>
                      <a:lnTo>
                        <a:pt x="1" y="10"/>
                      </a:lnTo>
                      <a:lnTo>
                        <a:pt x="1" y="12"/>
                      </a:lnTo>
                      <a:lnTo>
                        <a:pt x="1" y="10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1" y="12"/>
                      </a:lnTo>
                      <a:lnTo>
                        <a:pt x="0" y="12"/>
                      </a:lnTo>
                      <a:lnTo>
                        <a:pt x="1" y="13"/>
                      </a:lnTo>
                      <a:lnTo>
                        <a:pt x="0" y="14"/>
                      </a:lnTo>
                      <a:lnTo>
                        <a:pt x="0" y="16"/>
                      </a:lnTo>
                      <a:lnTo>
                        <a:pt x="1" y="16"/>
                      </a:lnTo>
                      <a:lnTo>
                        <a:pt x="1" y="17"/>
                      </a:lnTo>
                      <a:lnTo>
                        <a:pt x="1" y="18"/>
                      </a:lnTo>
                      <a:lnTo>
                        <a:pt x="1" y="19"/>
                      </a:lnTo>
                      <a:lnTo>
                        <a:pt x="1" y="20"/>
                      </a:lnTo>
                      <a:lnTo>
                        <a:pt x="0" y="19"/>
                      </a:lnTo>
                      <a:lnTo>
                        <a:pt x="0" y="20"/>
                      </a:lnTo>
                      <a:lnTo>
                        <a:pt x="0" y="21"/>
                      </a:lnTo>
                      <a:lnTo>
                        <a:pt x="1" y="21"/>
                      </a:lnTo>
                      <a:lnTo>
                        <a:pt x="1" y="22"/>
                      </a:lnTo>
                      <a:lnTo>
                        <a:pt x="0" y="22"/>
                      </a:lnTo>
                      <a:lnTo>
                        <a:pt x="0" y="23"/>
                      </a:lnTo>
                      <a:lnTo>
                        <a:pt x="0" y="24"/>
                      </a:lnTo>
                      <a:lnTo>
                        <a:pt x="1" y="24"/>
                      </a:lnTo>
                      <a:lnTo>
                        <a:pt x="1" y="25"/>
                      </a:lnTo>
                      <a:lnTo>
                        <a:pt x="2" y="26"/>
                      </a:lnTo>
                      <a:lnTo>
                        <a:pt x="2" y="25"/>
                      </a:lnTo>
                      <a:lnTo>
                        <a:pt x="3" y="26"/>
                      </a:lnTo>
                      <a:lnTo>
                        <a:pt x="3" y="27"/>
                      </a:lnTo>
                      <a:lnTo>
                        <a:pt x="5" y="27"/>
                      </a:lnTo>
                      <a:lnTo>
                        <a:pt x="5" y="26"/>
                      </a:lnTo>
                      <a:lnTo>
                        <a:pt x="6" y="26"/>
                      </a:lnTo>
                      <a:lnTo>
                        <a:pt x="6" y="27"/>
                      </a:lnTo>
                      <a:lnTo>
                        <a:pt x="7" y="27"/>
                      </a:lnTo>
                      <a:lnTo>
                        <a:pt x="7" y="26"/>
                      </a:lnTo>
                      <a:lnTo>
                        <a:pt x="8" y="27"/>
                      </a:lnTo>
                      <a:lnTo>
                        <a:pt x="10" y="26"/>
                      </a:lnTo>
                      <a:lnTo>
                        <a:pt x="8" y="25"/>
                      </a:lnTo>
                    </a:path>
                  </a:pathLst>
                </a:custGeom>
                <a:solidFill>
                  <a:srgbClr val="16BD4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2" name="Freeform 89">
                  <a:extLst>
                    <a:ext uri="{FF2B5EF4-FFF2-40B4-BE49-F238E27FC236}">
                      <a16:creationId xmlns:a16="http://schemas.microsoft.com/office/drawing/2014/main" id="{DB16D7F2-7A8F-B644-BC4F-57E864E15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42" y="2727"/>
                  <a:ext cx="17" cy="34"/>
                </a:xfrm>
                <a:custGeom>
                  <a:avLst/>
                  <a:gdLst>
                    <a:gd name="T0" fmla="*/ 1 w 17"/>
                    <a:gd name="T1" fmla="*/ 0 h 34"/>
                    <a:gd name="T2" fmla="*/ 0 w 17"/>
                    <a:gd name="T3" fmla="*/ 0 h 34"/>
                    <a:gd name="T4" fmla="*/ 1 w 17"/>
                    <a:gd name="T5" fmla="*/ 5 h 34"/>
                    <a:gd name="T6" fmla="*/ 4 w 17"/>
                    <a:gd name="T7" fmla="*/ 8 h 34"/>
                    <a:gd name="T8" fmla="*/ 4 w 17"/>
                    <a:gd name="T9" fmla="*/ 9 h 34"/>
                    <a:gd name="T10" fmla="*/ 4 w 17"/>
                    <a:gd name="T11" fmla="*/ 11 h 34"/>
                    <a:gd name="T12" fmla="*/ 5 w 17"/>
                    <a:gd name="T13" fmla="*/ 14 h 34"/>
                    <a:gd name="T14" fmla="*/ 5 w 17"/>
                    <a:gd name="T15" fmla="*/ 16 h 34"/>
                    <a:gd name="T16" fmla="*/ 5 w 17"/>
                    <a:gd name="T17" fmla="*/ 20 h 34"/>
                    <a:gd name="T18" fmla="*/ 5 w 17"/>
                    <a:gd name="T19" fmla="*/ 22 h 34"/>
                    <a:gd name="T20" fmla="*/ 5 w 17"/>
                    <a:gd name="T21" fmla="*/ 29 h 34"/>
                    <a:gd name="T22" fmla="*/ 5 w 17"/>
                    <a:gd name="T23" fmla="*/ 31 h 34"/>
                    <a:gd name="T24" fmla="*/ 5 w 17"/>
                    <a:gd name="T25" fmla="*/ 33 h 34"/>
                    <a:gd name="T26" fmla="*/ 5 w 17"/>
                    <a:gd name="T27" fmla="*/ 33 h 34"/>
                    <a:gd name="T28" fmla="*/ 8 w 17"/>
                    <a:gd name="T29" fmla="*/ 33 h 34"/>
                    <a:gd name="T30" fmla="*/ 8 w 17"/>
                    <a:gd name="T31" fmla="*/ 29 h 34"/>
                    <a:gd name="T32" fmla="*/ 8 w 17"/>
                    <a:gd name="T33" fmla="*/ 22 h 34"/>
                    <a:gd name="T34" fmla="*/ 10 w 17"/>
                    <a:gd name="T35" fmla="*/ 19 h 34"/>
                    <a:gd name="T36" fmla="*/ 10 w 17"/>
                    <a:gd name="T37" fmla="*/ 16 h 34"/>
                    <a:gd name="T38" fmla="*/ 10 w 17"/>
                    <a:gd name="T39" fmla="*/ 12 h 34"/>
                    <a:gd name="T40" fmla="*/ 10 w 17"/>
                    <a:gd name="T41" fmla="*/ 9 h 34"/>
                    <a:gd name="T42" fmla="*/ 11 w 17"/>
                    <a:gd name="T43" fmla="*/ 8 h 34"/>
                    <a:gd name="T44" fmla="*/ 14 w 17"/>
                    <a:gd name="T45" fmla="*/ 5 h 34"/>
                    <a:gd name="T46" fmla="*/ 16 w 17"/>
                    <a:gd name="T47" fmla="*/ 1 h 34"/>
                    <a:gd name="T48" fmla="*/ 11 w 17"/>
                    <a:gd name="T49" fmla="*/ 7 h 34"/>
                    <a:gd name="T50" fmla="*/ 11 w 17"/>
                    <a:gd name="T51" fmla="*/ 5 h 34"/>
                    <a:gd name="T52" fmla="*/ 11 w 17"/>
                    <a:gd name="T53" fmla="*/ 1 h 34"/>
                    <a:gd name="T54" fmla="*/ 11 w 17"/>
                    <a:gd name="T55" fmla="*/ 4 h 34"/>
                    <a:gd name="T56" fmla="*/ 10 w 17"/>
                    <a:gd name="T57" fmla="*/ 7 h 34"/>
                    <a:gd name="T58" fmla="*/ 10 w 17"/>
                    <a:gd name="T59" fmla="*/ 8 h 34"/>
                    <a:gd name="T60" fmla="*/ 10 w 17"/>
                    <a:gd name="T61" fmla="*/ 10 h 34"/>
                    <a:gd name="T62" fmla="*/ 10 w 17"/>
                    <a:gd name="T63" fmla="*/ 13 h 34"/>
                    <a:gd name="T64" fmla="*/ 8 w 17"/>
                    <a:gd name="T65" fmla="*/ 17 h 34"/>
                    <a:gd name="T66" fmla="*/ 8 w 17"/>
                    <a:gd name="T67" fmla="*/ 11 h 34"/>
                    <a:gd name="T68" fmla="*/ 8 w 17"/>
                    <a:gd name="T69" fmla="*/ 9 h 34"/>
                    <a:gd name="T70" fmla="*/ 8 w 17"/>
                    <a:gd name="T71" fmla="*/ 7 h 34"/>
                    <a:gd name="T72" fmla="*/ 10 w 17"/>
                    <a:gd name="T73" fmla="*/ 4 h 34"/>
                    <a:gd name="T74" fmla="*/ 10 w 17"/>
                    <a:gd name="T75" fmla="*/ 0 h 34"/>
                    <a:gd name="T76" fmla="*/ 10 w 17"/>
                    <a:gd name="T77" fmla="*/ 0 h 34"/>
                    <a:gd name="T78" fmla="*/ 8 w 17"/>
                    <a:gd name="T79" fmla="*/ 6 h 34"/>
                    <a:gd name="T80" fmla="*/ 8 w 17"/>
                    <a:gd name="T81" fmla="*/ 8 h 34"/>
                    <a:gd name="T82" fmla="*/ 5 w 17"/>
                    <a:gd name="T83" fmla="*/ 4 h 34"/>
                    <a:gd name="T84" fmla="*/ 5 w 17"/>
                    <a:gd name="T85" fmla="*/ 0 h 34"/>
                    <a:gd name="T86" fmla="*/ 5 w 17"/>
                    <a:gd name="T87" fmla="*/ 5 h 34"/>
                    <a:gd name="T88" fmla="*/ 8 w 17"/>
                    <a:gd name="T89" fmla="*/ 8 h 34"/>
                    <a:gd name="T90" fmla="*/ 8 w 17"/>
                    <a:gd name="T91" fmla="*/ 11 h 34"/>
                    <a:gd name="T92" fmla="*/ 8 w 17"/>
                    <a:gd name="T93" fmla="*/ 12 h 34"/>
                    <a:gd name="T94" fmla="*/ 8 w 17"/>
                    <a:gd name="T95" fmla="*/ 17 h 34"/>
                    <a:gd name="T96" fmla="*/ 5 w 17"/>
                    <a:gd name="T97" fmla="*/ 11 h 34"/>
                    <a:gd name="T98" fmla="*/ 4 w 17"/>
                    <a:gd name="T99" fmla="*/ 8 h 34"/>
                    <a:gd name="T100" fmla="*/ 4 w 17"/>
                    <a:gd name="T101" fmla="*/ 0 h 34"/>
                    <a:gd name="T102" fmla="*/ 4 w 17"/>
                    <a:gd name="T103" fmla="*/ 8 h 34"/>
                    <a:gd name="T104" fmla="*/ 1 w 17"/>
                    <a:gd name="T105" fmla="*/ 2 h 34"/>
                    <a:gd name="T106" fmla="*/ 1 w 17"/>
                    <a:gd name="T107" fmla="*/ 0 h 3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7"/>
                    <a:gd name="T163" fmla="*/ 0 h 34"/>
                    <a:gd name="T164" fmla="*/ 17 w 17"/>
                    <a:gd name="T165" fmla="*/ 34 h 3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7" h="34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5"/>
                      </a:lnTo>
                      <a:lnTo>
                        <a:pt x="4" y="8"/>
                      </a:lnTo>
                      <a:lnTo>
                        <a:pt x="4" y="9"/>
                      </a:lnTo>
                      <a:lnTo>
                        <a:pt x="4" y="11"/>
                      </a:lnTo>
                      <a:lnTo>
                        <a:pt x="5" y="14"/>
                      </a:lnTo>
                      <a:lnTo>
                        <a:pt x="5" y="16"/>
                      </a:lnTo>
                      <a:lnTo>
                        <a:pt x="5" y="20"/>
                      </a:lnTo>
                      <a:lnTo>
                        <a:pt x="5" y="22"/>
                      </a:lnTo>
                      <a:lnTo>
                        <a:pt x="5" y="29"/>
                      </a:lnTo>
                      <a:lnTo>
                        <a:pt x="5" y="31"/>
                      </a:lnTo>
                      <a:lnTo>
                        <a:pt x="5" y="33"/>
                      </a:lnTo>
                      <a:lnTo>
                        <a:pt x="8" y="33"/>
                      </a:lnTo>
                      <a:lnTo>
                        <a:pt x="8" y="29"/>
                      </a:lnTo>
                      <a:lnTo>
                        <a:pt x="8" y="22"/>
                      </a:lnTo>
                      <a:lnTo>
                        <a:pt x="10" y="19"/>
                      </a:lnTo>
                      <a:lnTo>
                        <a:pt x="10" y="16"/>
                      </a:lnTo>
                      <a:lnTo>
                        <a:pt x="10" y="12"/>
                      </a:lnTo>
                      <a:lnTo>
                        <a:pt x="10" y="9"/>
                      </a:lnTo>
                      <a:lnTo>
                        <a:pt x="11" y="8"/>
                      </a:lnTo>
                      <a:lnTo>
                        <a:pt x="14" y="5"/>
                      </a:lnTo>
                      <a:lnTo>
                        <a:pt x="16" y="1"/>
                      </a:lnTo>
                      <a:lnTo>
                        <a:pt x="11" y="7"/>
                      </a:lnTo>
                      <a:lnTo>
                        <a:pt x="11" y="5"/>
                      </a:lnTo>
                      <a:lnTo>
                        <a:pt x="11" y="1"/>
                      </a:lnTo>
                      <a:lnTo>
                        <a:pt x="11" y="4"/>
                      </a:lnTo>
                      <a:lnTo>
                        <a:pt x="10" y="7"/>
                      </a:lnTo>
                      <a:lnTo>
                        <a:pt x="10" y="8"/>
                      </a:lnTo>
                      <a:lnTo>
                        <a:pt x="10" y="10"/>
                      </a:lnTo>
                      <a:lnTo>
                        <a:pt x="10" y="13"/>
                      </a:lnTo>
                      <a:lnTo>
                        <a:pt x="8" y="17"/>
                      </a:lnTo>
                      <a:lnTo>
                        <a:pt x="8" y="11"/>
                      </a:lnTo>
                      <a:lnTo>
                        <a:pt x="8" y="9"/>
                      </a:lnTo>
                      <a:lnTo>
                        <a:pt x="8" y="7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8" y="6"/>
                      </a:lnTo>
                      <a:lnTo>
                        <a:pt x="8" y="8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8" y="8"/>
                      </a:lnTo>
                      <a:lnTo>
                        <a:pt x="8" y="11"/>
                      </a:lnTo>
                      <a:lnTo>
                        <a:pt x="8" y="12"/>
                      </a:lnTo>
                      <a:lnTo>
                        <a:pt x="8" y="17"/>
                      </a:lnTo>
                      <a:lnTo>
                        <a:pt x="5" y="11"/>
                      </a:lnTo>
                      <a:lnTo>
                        <a:pt x="4" y="8"/>
                      </a:lnTo>
                      <a:lnTo>
                        <a:pt x="4" y="0"/>
                      </a:lnTo>
                      <a:lnTo>
                        <a:pt x="4" y="8"/>
                      </a:lnTo>
                      <a:lnTo>
                        <a:pt x="1" y="2"/>
                      </a:lnTo>
                      <a:lnTo>
                        <a:pt x="1" y="0"/>
                      </a:lnTo>
                    </a:path>
                  </a:pathLst>
                </a:custGeom>
                <a:solidFill>
                  <a:srgbClr val="B75E0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3" name="Freeform 90">
                  <a:extLst>
                    <a:ext uri="{FF2B5EF4-FFF2-40B4-BE49-F238E27FC236}">
                      <a16:creationId xmlns:a16="http://schemas.microsoft.com/office/drawing/2014/main" id="{2546341C-8C1A-7544-9709-4DAB2897A0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3" y="2688"/>
                  <a:ext cx="26" cy="46"/>
                </a:xfrm>
                <a:custGeom>
                  <a:avLst/>
                  <a:gdLst>
                    <a:gd name="T0" fmla="*/ 16 w 26"/>
                    <a:gd name="T1" fmla="*/ 43 h 46"/>
                    <a:gd name="T2" fmla="*/ 18 w 26"/>
                    <a:gd name="T3" fmla="*/ 43 h 46"/>
                    <a:gd name="T4" fmla="*/ 21 w 26"/>
                    <a:gd name="T5" fmla="*/ 43 h 46"/>
                    <a:gd name="T6" fmla="*/ 21 w 26"/>
                    <a:gd name="T7" fmla="*/ 42 h 46"/>
                    <a:gd name="T8" fmla="*/ 22 w 26"/>
                    <a:gd name="T9" fmla="*/ 40 h 46"/>
                    <a:gd name="T10" fmla="*/ 22 w 26"/>
                    <a:gd name="T11" fmla="*/ 37 h 46"/>
                    <a:gd name="T12" fmla="*/ 19 w 26"/>
                    <a:gd name="T13" fmla="*/ 36 h 46"/>
                    <a:gd name="T14" fmla="*/ 21 w 26"/>
                    <a:gd name="T15" fmla="*/ 33 h 46"/>
                    <a:gd name="T16" fmla="*/ 21 w 26"/>
                    <a:gd name="T17" fmla="*/ 31 h 46"/>
                    <a:gd name="T18" fmla="*/ 18 w 26"/>
                    <a:gd name="T19" fmla="*/ 31 h 46"/>
                    <a:gd name="T20" fmla="*/ 21 w 26"/>
                    <a:gd name="T21" fmla="*/ 29 h 46"/>
                    <a:gd name="T22" fmla="*/ 25 w 26"/>
                    <a:gd name="T23" fmla="*/ 27 h 46"/>
                    <a:gd name="T24" fmla="*/ 22 w 26"/>
                    <a:gd name="T25" fmla="*/ 27 h 46"/>
                    <a:gd name="T26" fmla="*/ 21 w 26"/>
                    <a:gd name="T27" fmla="*/ 25 h 46"/>
                    <a:gd name="T28" fmla="*/ 18 w 26"/>
                    <a:gd name="T29" fmla="*/ 24 h 46"/>
                    <a:gd name="T30" fmla="*/ 21 w 26"/>
                    <a:gd name="T31" fmla="*/ 22 h 46"/>
                    <a:gd name="T32" fmla="*/ 18 w 26"/>
                    <a:gd name="T33" fmla="*/ 21 h 46"/>
                    <a:gd name="T34" fmla="*/ 19 w 26"/>
                    <a:gd name="T35" fmla="*/ 18 h 46"/>
                    <a:gd name="T36" fmla="*/ 21 w 26"/>
                    <a:gd name="T37" fmla="*/ 15 h 46"/>
                    <a:gd name="T38" fmla="*/ 21 w 26"/>
                    <a:gd name="T39" fmla="*/ 12 h 46"/>
                    <a:gd name="T40" fmla="*/ 18 w 26"/>
                    <a:gd name="T41" fmla="*/ 11 h 46"/>
                    <a:gd name="T42" fmla="*/ 18 w 26"/>
                    <a:gd name="T43" fmla="*/ 9 h 46"/>
                    <a:gd name="T44" fmla="*/ 16 w 26"/>
                    <a:gd name="T45" fmla="*/ 9 h 46"/>
                    <a:gd name="T46" fmla="*/ 15 w 26"/>
                    <a:gd name="T47" fmla="*/ 2 h 46"/>
                    <a:gd name="T48" fmla="*/ 13 w 26"/>
                    <a:gd name="T49" fmla="*/ 10 h 46"/>
                    <a:gd name="T50" fmla="*/ 12 w 26"/>
                    <a:gd name="T51" fmla="*/ 4 h 46"/>
                    <a:gd name="T52" fmla="*/ 12 w 26"/>
                    <a:gd name="T53" fmla="*/ 8 h 46"/>
                    <a:gd name="T54" fmla="*/ 10 w 26"/>
                    <a:gd name="T55" fmla="*/ 1 h 46"/>
                    <a:gd name="T56" fmla="*/ 10 w 26"/>
                    <a:gd name="T57" fmla="*/ 3 h 46"/>
                    <a:gd name="T58" fmla="*/ 8 w 26"/>
                    <a:gd name="T59" fmla="*/ 0 h 46"/>
                    <a:gd name="T60" fmla="*/ 8 w 26"/>
                    <a:gd name="T61" fmla="*/ 4 h 46"/>
                    <a:gd name="T62" fmla="*/ 6 w 26"/>
                    <a:gd name="T63" fmla="*/ 3 h 46"/>
                    <a:gd name="T64" fmla="*/ 7 w 26"/>
                    <a:gd name="T65" fmla="*/ 9 h 46"/>
                    <a:gd name="T66" fmla="*/ 5 w 26"/>
                    <a:gd name="T67" fmla="*/ 10 h 46"/>
                    <a:gd name="T68" fmla="*/ 5 w 26"/>
                    <a:gd name="T69" fmla="*/ 12 h 46"/>
                    <a:gd name="T70" fmla="*/ 7 w 26"/>
                    <a:gd name="T71" fmla="*/ 14 h 46"/>
                    <a:gd name="T72" fmla="*/ 4 w 26"/>
                    <a:gd name="T73" fmla="*/ 14 h 46"/>
                    <a:gd name="T74" fmla="*/ 3 w 26"/>
                    <a:gd name="T75" fmla="*/ 15 h 46"/>
                    <a:gd name="T76" fmla="*/ 0 w 26"/>
                    <a:gd name="T77" fmla="*/ 14 h 46"/>
                    <a:gd name="T78" fmla="*/ 1 w 26"/>
                    <a:gd name="T79" fmla="*/ 17 h 46"/>
                    <a:gd name="T80" fmla="*/ 1 w 26"/>
                    <a:gd name="T81" fmla="*/ 18 h 46"/>
                    <a:gd name="T82" fmla="*/ 1 w 26"/>
                    <a:gd name="T83" fmla="*/ 18 h 46"/>
                    <a:gd name="T84" fmla="*/ 1 w 26"/>
                    <a:gd name="T85" fmla="*/ 21 h 46"/>
                    <a:gd name="T86" fmla="*/ 1 w 26"/>
                    <a:gd name="T87" fmla="*/ 23 h 46"/>
                    <a:gd name="T88" fmla="*/ 0 w 26"/>
                    <a:gd name="T89" fmla="*/ 24 h 46"/>
                    <a:gd name="T90" fmla="*/ 1 w 26"/>
                    <a:gd name="T91" fmla="*/ 25 h 46"/>
                    <a:gd name="T92" fmla="*/ 3 w 26"/>
                    <a:gd name="T93" fmla="*/ 28 h 46"/>
                    <a:gd name="T94" fmla="*/ 3 w 26"/>
                    <a:gd name="T95" fmla="*/ 30 h 46"/>
                    <a:gd name="T96" fmla="*/ 3 w 26"/>
                    <a:gd name="T97" fmla="*/ 32 h 46"/>
                    <a:gd name="T98" fmla="*/ 0 w 26"/>
                    <a:gd name="T99" fmla="*/ 32 h 46"/>
                    <a:gd name="T100" fmla="*/ 1 w 26"/>
                    <a:gd name="T101" fmla="*/ 34 h 46"/>
                    <a:gd name="T102" fmla="*/ 0 w 26"/>
                    <a:gd name="T103" fmla="*/ 35 h 46"/>
                    <a:gd name="T104" fmla="*/ 0 w 26"/>
                    <a:gd name="T105" fmla="*/ 37 h 46"/>
                    <a:gd name="T106" fmla="*/ 0 w 26"/>
                    <a:gd name="T107" fmla="*/ 40 h 46"/>
                    <a:gd name="T108" fmla="*/ 3 w 26"/>
                    <a:gd name="T109" fmla="*/ 40 h 46"/>
                    <a:gd name="T110" fmla="*/ 3 w 26"/>
                    <a:gd name="T111" fmla="*/ 43 h 46"/>
                    <a:gd name="T112" fmla="*/ 7 w 26"/>
                    <a:gd name="T113" fmla="*/ 43 h 46"/>
                    <a:gd name="T114" fmla="*/ 8 w 26"/>
                    <a:gd name="T115" fmla="*/ 45 h 46"/>
                    <a:gd name="T116" fmla="*/ 9 w 26"/>
                    <a:gd name="T117" fmla="*/ 44 h 46"/>
                    <a:gd name="T118" fmla="*/ 12 w 26"/>
                    <a:gd name="T119" fmla="*/ 43 h 46"/>
                    <a:gd name="T120" fmla="*/ 12 w 26"/>
                    <a:gd name="T121" fmla="*/ 44 h 46"/>
                    <a:gd name="T122" fmla="*/ 14 w 26"/>
                    <a:gd name="T123" fmla="*/ 45 h 46"/>
                    <a:gd name="T124" fmla="*/ 14 w 26"/>
                    <a:gd name="T125" fmla="*/ 42 h 4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26"/>
                    <a:gd name="T190" fmla="*/ 0 h 46"/>
                    <a:gd name="T191" fmla="*/ 26 w 26"/>
                    <a:gd name="T192" fmla="*/ 46 h 4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26" h="46">
                      <a:moveTo>
                        <a:pt x="14" y="42"/>
                      </a:moveTo>
                      <a:lnTo>
                        <a:pt x="16" y="43"/>
                      </a:lnTo>
                      <a:lnTo>
                        <a:pt x="18" y="44"/>
                      </a:lnTo>
                      <a:lnTo>
                        <a:pt x="18" y="43"/>
                      </a:lnTo>
                      <a:lnTo>
                        <a:pt x="19" y="43"/>
                      </a:lnTo>
                      <a:lnTo>
                        <a:pt x="21" y="43"/>
                      </a:lnTo>
                      <a:lnTo>
                        <a:pt x="21" y="42"/>
                      </a:lnTo>
                      <a:lnTo>
                        <a:pt x="21" y="41"/>
                      </a:lnTo>
                      <a:lnTo>
                        <a:pt x="22" y="40"/>
                      </a:lnTo>
                      <a:lnTo>
                        <a:pt x="22" y="38"/>
                      </a:lnTo>
                      <a:lnTo>
                        <a:pt x="22" y="37"/>
                      </a:lnTo>
                      <a:lnTo>
                        <a:pt x="21" y="37"/>
                      </a:lnTo>
                      <a:lnTo>
                        <a:pt x="19" y="36"/>
                      </a:lnTo>
                      <a:lnTo>
                        <a:pt x="21" y="35"/>
                      </a:lnTo>
                      <a:lnTo>
                        <a:pt x="21" y="33"/>
                      </a:lnTo>
                      <a:lnTo>
                        <a:pt x="19" y="33"/>
                      </a:lnTo>
                      <a:lnTo>
                        <a:pt x="21" y="31"/>
                      </a:lnTo>
                      <a:lnTo>
                        <a:pt x="18" y="31"/>
                      </a:lnTo>
                      <a:lnTo>
                        <a:pt x="18" y="29"/>
                      </a:lnTo>
                      <a:lnTo>
                        <a:pt x="21" y="29"/>
                      </a:lnTo>
                      <a:lnTo>
                        <a:pt x="23" y="29"/>
                      </a:lnTo>
                      <a:lnTo>
                        <a:pt x="25" y="27"/>
                      </a:lnTo>
                      <a:lnTo>
                        <a:pt x="22" y="27"/>
                      </a:lnTo>
                      <a:lnTo>
                        <a:pt x="23" y="25"/>
                      </a:lnTo>
                      <a:lnTo>
                        <a:pt x="21" y="25"/>
                      </a:lnTo>
                      <a:lnTo>
                        <a:pt x="19" y="26"/>
                      </a:lnTo>
                      <a:lnTo>
                        <a:pt x="18" y="24"/>
                      </a:lnTo>
                      <a:lnTo>
                        <a:pt x="21" y="23"/>
                      </a:lnTo>
                      <a:lnTo>
                        <a:pt x="21" y="22"/>
                      </a:lnTo>
                      <a:lnTo>
                        <a:pt x="18" y="21"/>
                      </a:lnTo>
                      <a:lnTo>
                        <a:pt x="21" y="19"/>
                      </a:lnTo>
                      <a:lnTo>
                        <a:pt x="19" y="18"/>
                      </a:lnTo>
                      <a:lnTo>
                        <a:pt x="18" y="18"/>
                      </a:lnTo>
                      <a:lnTo>
                        <a:pt x="21" y="15"/>
                      </a:lnTo>
                      <a:lnTo>
                        <a:pt x="21" y="13"/>
                      </a:lnTo>
                      <a:lnTo>
                        <a:pt x="21" y="12"/>
                      </a:lnTo>
                      <a:lnTo>
                        <a:pt x="18" y="11"/>
                      </a:lnTo>
                      <a:lnTo>
                        <a:pt x="18" y="10"/>
                      </a:lnTo>
                      <a:lnTo>
                        <a:pt x="18" y="9"/>
                      </a:lnTo>
                      <a:lnTo>
                        <a:pt x="17" y="9"/>
                      </a:lnTo>
                      <a:lnTo>
                        <a:pt x="16" y="9"/>
                      </a:lnTo>
                      <a:lnTo>
                        <a:pt x="16" y="6"/>
                      </a:lnTo>
                      <a:lnTo>
                        <a:pt x="15" y="2"/>
                      </a:lnTo>
                      <a:lnTo>
                        <a:pt x="15" y="7"/>
                      </a:lnTo>
                      <a:lnTo>
                        <a:pt x="13" y="10"/>
                      </a:lnTo>
                      <a:lnTo>
                        <a:pt x="12" y="8"/>
                      </a:lnTo>
                      <a:lnTo>
                        <a:pt x="12" y="4"/>
                      </a:lnTo>
                      <a:lnTo>
                        <a:pt x="12" y="7"/>
                      </a:lnTo>
                      <a:lnTo>
                        <a:pt x="12" y="8"/>
                      </a:lnTo>
                      <a:lnTo>
                        <a:pt x="10" y="3"/>
                      </a:lnTo>
                      <a:lnTo>
                        <a:pt x="10" y="1"/>
                      </a:lnTo>
                      <a:lnTo>
                        <a:pt x="10" y="3"/>
                      </a:lnTo>
                      <a:lnTo>
                        <a:pt x="9" y="1"/>
                      </a:lnTo>
                      <a:lnTo>
                        <a:pt x="8" y="0"/>
                      </a:lnTo>
                      <a:lnTo>
                        <a:pt x="8" y="1"/>
                      </a:lnTo>
                      <a:lnTo>
                        <a:pt x="8" y="4"/>
                      </a:lnTo>
                      <a:lnTo>
                        <a:pt x="7" y="3"/>
                      </a:lnTo>
                      <a:lnTo>
                        <a:pt x="6" y="3"/>
                      </a:lnTo>
                      <a:lnTo>
                        <a:pt x="7" y="7"/>
                      </a:lnTo>
                      <a:lnTo>
                        <a:pt x="7" y="9"/>
                      </a:lnTo>
                      <a:lnTo>
                        <a:pt x="7" y="10"/>
                      </a:lnTo>
                      <a:lnTo>
                        <a:pt x="5" y="10"/>
                      </a:lnTo>
                      <a:lnTo>
                        <a:pt x="4" y="10"/>
                      </a:lnTo>
                      <a:lnTo>
                        <a:pt x="5" y="12"/>
                      </a:lnTo>
                      <a:lnTo>
                        <a:pt x="7" y="13"/>
                      </a:lnTo>
                      <a:lnTo>
                        <a:pt x="7" y="14"/>
                      </a:lnTo>
                      <a:lnTo>
                        <a:pt x="5" y="13"/>
                      </a:lnTo>
                      <a:lnTo>
                        <a:pt x="4" y="14"/>
                      </a:lnTo>
                      <a:lnTo>
                        <a:pt x="5" y="15"/>
                      </a:lnTo>
                      <a:lnTo>
                        <a:pt x="3" y="15"/>
                      </a:lnTo>
                      <a:lnTo>
                        <a:pt x="1" y="14"/>
                      </a:lnTo>
                      <a:lnTo>
                        <a:pt x="0" y="14"/>
                      </a:lnTo>
                      <a:lnTo>
                        <a:pt x="1" y="15"/>
                      </a:lnTo>
                      <a:lnTo>
                        <a:pt x="1" y="17"/>
                      </a:lnTo>
                      <a:lnTo>
                        <a:pt x="3" y="19"/>
                      </a:lnTo>
                      <a:lnTo>
                        <a:pt x="1" y="18"/>
                      </a:lnTo>
                      <a:lnTo>
                        <a:pt x="0" y="17"/>
                      </a:lnTo>
                      <a:lnTo>
                        <a:pt x="1" y="18"/>
                      </a:lnTo>
                      <a:lnTo>
                        <a:pt x="1" y="20"/>
                      </a:lnTo>
                      <a:lnTo>
                        <a:pt x="1" y="21"/>
                      </a:lnTo>
                      <a:lnTo>
                        <a:pt x="0" y="21"/>
                      </a:lnTo>
                      <a:lnTo>
                        <a:pt x="1" y="23"/>
                      </a:lnTo>
                      <a:lnTo>
                        <a:pt x="1" y="24"/>
                      </a:lnTo>
                      <a:lnTo>
                        <a:pt x="0" y="24"/>
                      </a:lnTo>
                      <a:lnTo>
                        <a:pt x="0" y="25"/>
                      </a:lnTo>
                      <a:lnTo>
                        <a:pt x="1" y="25"/>
                      </a:lnTo>
                      <a:lnTo>
                        <a:pt x="3" y="27"/>
                      </a:lnTo>
                      <a:lnTo>
                        <a:pt x="3" y="28"/>
                      </a:lnTo>
                      <a:lnTo>
                        <a:pt x="3" y="29"/>
                      </a:lnTo>
                      <a:lnTo>
                        <a:pt x="3" y="30"/>
                      </a:lnTo>
                      <a:lnTo>
                        <a:pt x="3" y="31"/>
                      </a:lnTo>
                      <a:lnTo>
                        <a:pt x="3" y="32"/>
                      </a:lnTo>
                      <a:lnTo>
                        <a:pt x="1" y="31"/>
                      </a:lnTo>
                      <a:lnTo>
                        <a:pt x="0" y="32"/>
                      </a:lnTo>
                      <a:lnTo>
                        <a:pt x="0" y="33"/>
                      </a:lnTo>
                      <a:lnTo>
                        <a:pt x="1" y="34"/>
                      </a:lnTo>
                      <a:lnTo>
                        <a:pt x="3" y="35"/>
                      </a:lnTo>
                      <a:lnTo>
                        <a:pt x="0" y="35"/>
                      </a:lnTo>
                      <a:lnTo>
                        <a:pt x="0" y="36"/>
                      </a:lnTo>
                      <a:lnTo>
                        <a:pt x="0" y="37"/>
                      </a:lnTo>
                      <a:lnTo>
                        <a:pt x="0" y="38"/>
                      </a:lnTo>
                      <a:lnTo>
                        <a:pt x="0" y="40"/>
                      </a:lnTo>
                      <a:lnTo>
                        <a:pt x="1" y="40"/>
                      </a:lnTo>
                      <a:lnTo>
                        <a:pt x="3" y="40"/>
                      </a:lnTo>
                      <a:lnTo>
                        <a:pt x="1" y="42"/>
                      </a:lnTo>
                      <a:lnTo>
                        <a:pt x="3" y="43"/>
                      </a:lnTo>
                      <a:lnTo>
                        <a:pt x="5" y="42"/>
                      </a:lnTo>
                      <a:lnTo>
                        <a:pt x="7" y="43"/>
                      </a:lnTo>
                      <a:lnTo>
                        <a:pt x="6" y="44"/>
                      </a:lnTo>
                      <a:lnTo>
                        <a:pt x="8" y="45"/>
                      </a:lnTo>
                      <a:lnTo>
                        <a:pt x="9" y="45"/>
                      </a:lnTo>
                      <a:lnTo>
                        <a:pt x="9" y="44"/>
                      </a:lnTo>
                      <a:lnTo>
                        <a:pt x="10" y="43"/>
                      </a:lnTo>
                      <a:lnTo>
                        <a:pt x="12" y="43"/>
                      </a:lnTo>
                      <a:lnTo>
                        <a:pt x="12" y="44"/>
                      </a:lnTo>
                      <a:lnTo>
                        <a:pt x="13" y="44"/>
                      </a:lnTo>
                      <a:lnTo>
                        <a:pt x="14" y="45"/>
                      </a:lnTo>
                      <a:lnTo>
                        <a:pt x="15" y="44"/>
                      </a:lnTo>
                      <a:lnTo>
                        <a:pt x="14" y="42"/>
                      </a:lnTo>
                    </a:path>
                  </a:pathLst>
                </a:custGeom>
                <a:solidFill>
                  <a:srgbClr val="16BD40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Freeform 91">
                  <a:extLst>
                    <a:ext uri="{FF2B5EF4-FFF2-40B4-BE49-F238E27FC236}">
                      <a16:creationId xmlns:a16="http://schemas.microsoft.com/office/drawing/2014/main" id="{2CAE9F8E-08C1-1644-BC11-86ABAEA0D8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5" y="2724"/>
                  <a:ext cx="34" cy="30"/>
                </a:xfrm>
                <a:custGeom>
                  <a:avLst/>
                  <a:gdLst>
                    <a:gd name="T0" fmla="*/ 0 w 34"/>
                    <a:gd name="T1" fmla="*/ 29 h 30"/>
                    <a:gd name="T2" fmla="*/ 0 w 34"/>
                    <a:gd name="T3" fmla="*/ 0 h 30"/>
                    <a:gd name="T4" fmla="*/ 33 w 34"/>
                    <a:gd name="T5" fmla="*/ 1 h 30"/>
                    <a:gd name="T6" fmla="*/ 33 w 34"/>
                    <a:gd name="T7" fmla="*/ 27 h 30"/>
                    <a:gd name="T8" fmla="*/ 0 w 34"/>
                    <a:gd name="T9" fmla="*/ 29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30"/>
                    <a:gd name="T17" fmla="*/ 34 w 34"/>
                    <a:gd name="T18" fmla="*/ 30 h 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30">
                      <a:moveTo>
                        <a:pt x="0" y="29"/>
                      </a:moveTo>
                      <a:lnTo>
                        <a:pt x="0" y="0"/>
                      </a:lnTo>
                      <a:lnTo>
                        <a:pt x="33" y="1"/>
                      </a:lnTo>
                      <a:lnTo>
                        <a:pt x="33" y="27"/>
                      </a:lnTo>
                      <a:lnTo>
                        <a:pt x="0" y="29"/>
                      </a:lnTo>
                    </a:path>
                  </a:pathLst>
                </a:custGeom>
                <a:solidFill>
                  <a:srgbClr val="BAD0D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5" name="Freeform 92">
                  <a:extLst>
                    <a:ext uri="{FF2B5EF4-FFF2-40B4-BE49-F238E27FC236}">
                      <a16:creationId xmlns:a16="http://schemas.microsoft.com/office/drawing/2014/main" id="{A7A4827F-04D4-434B-A25B-1D3CF2E65E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3" y="2724"/>
                  <a:ext cx="1" cy="30"/>
                </a:xfrm>
                <a:custGeom>
                  <a:avLst/>
                  <a:gdLst>
                    <a:gd name="T0" fmla="*/ 0 w 1"/>
                    <a:gd name="T1" fmla="*/ 29 h 30"/>
                    <a:gd name="T2" fmla="*/ 0 w 1"/>
                    <a:gd name="T3" fmla="*/ 29 h 30"/>
                    <a:gd name="T4" fmla="*/ 0 w 1"/>
                    <a:gd name="T5" fmla="*/ 0 h 30"/>
                    <a:gd name="T6" fmla="*/ 0 w 1"/>
                    <a:gd name="T7" fmla="*/ 0 h 30"/>
                    <a:gd name="T8" fmla="*/ 0 w 1"/>
                    <a:gd name="T9" fmla="*/ 29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30"/>
                    <a:gd name="T17" fmla="*/ 1 w 1"/>
                    <a:gd name="T18" fmla="*/ 30 h 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30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0" y="0"/>
                      </a:lnTo>
                      <a:lnTo>
                        <a:pt x="0" y="29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6" name="Freeform 93">
                  <a:extLst>
                    <a:ext uri="{FF2B5EF4-FFF2-40B4-BE49-F238E27FC236}">
                      <a16:creationId xmlns:a16="http://schemas.microsoft.com/office/drawing/2014/main" id="{4BD9C2BD-A778-1A4A-BAB8-4747AAB92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3" y="2724"/>
                  <a:ext cx="1" cy="30"/>
                </a:xfrm>
                <a:custGeom>
                  <a:avLst/>
                  <a:gdLst>
                    <a:gd name="T0" fmla="*/ 0 w 1"/>
                    <a:gd name="T1" fmla="*/ 29 h 30"/>
                    <a:gd name="T2" fmla="*/ 0 w 1"/>
                    <a:gd name="T3" fmla="*/ 29 h 30"/>
                    <a:gd name="T4" fmla="*/ 0 w 1"/>
                    <a:gd name="T5" fmla="*/ 0 h 30"/>
                    <a:gd name="T6" fmla="*/ 0 w 1"/>
                    <a:gd name="T7" fmla="*/ 0 h 30"/>
                    <a:gd name="T8" fmla="*/ 0 w 1"/>
                    <a:gd name="T9" fmla="*/ 29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30"/>
                    <a:gd name="T17" fmla="*/ 1 w 1"/>
                    <a:gd name="T18" fmla="*/ 30 h 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30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0" y="0"/>
                      </a:lnTo>
                      <a:lnTo>
                        <a:pt x="0" y="29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7" name="Freeform 94">
                  <a:extLst>
                    <a:ext uri="{FF2B5EF4-FFF2-40B4-BE49-F238E27FC236}">
                      <a16:creationId xmlns:a16="http://schemas.microsoft.com/office/drawing/2014/main" id="{CE042773-3682-784D-9634-5EBCE7328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8" y="2724"/>
                  <a:ext cx="17" cy="30"/>
                </a:xfrm>
                <a:custGeom>
                  <a:avLst/>
                  <a:gdLst>
                    <a:gd name="T0" fmla="*/ 16 w 17"/>
                    <a:gd name="T1" fmla="*/ 29 h 30"/>
                    <a:gd name="T2" fmla="*/ 0 w 17"/>
                    <a:gd name="T3" fmla="*/ 29 h 30"/>
                    <a:gd name="T4" fmla="*/ 0 w 17"/>
                    <a:gd name="T5" fmla="*/ 0 h 30"/>
                    <a:gd name="T6" fmla="*/ 16 w 17"/>
                    <a:gd name="T7" fmla="*/ 0 h 30"/>
                    <a:gd name="T8" fmla="*/ 16 w 17"/>
                    <a:gd name="T9" fmla="*/ 29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30"/>
                    <a:gd name="T17" fmla="*/ 17 w 17"/>
                    <a:gd name="T18" fmla="*/ 30 h 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30">
                      <a:moveTo>
                        <a:pt x="16" y="29"/>
                      </a:moveTo>
                      <a:lnTo>
                        <a:pt x="0" y="29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29"/>
                      </a:lnTo>
                    </a:path>
                  </a:pathLst>
                </a:custGeom>
                <a:solidFill>
                  <a:srgbClr val="FFFFFF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8" name="Freeform 95">
                  <a:extLst>
                    <a:ext uri="{FF2B5EF4-FFF2-40B4-BE49-F238E27FC236}">
                      <a16:creationId xmlns:a16="http://schemas.microsoft.com/office/drawing/2014/main" id="{8B09C4E4-5366-774C-A598-FFCB4461CD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9" y="2676"/>
                  <a:ext cx="17" cy="76"/>
                </a:xfrm>
                <a:custGeom>
                  <a:avLst/>
                  <a:gdLst>
                    <a:gd name="T0" fmla="*/ 16 w 17"/>
                    <a:gd name="T1" fmla="*/ 0 h 76"/>
                    <a:gd name="T2" fmla="*/ 0 w 17"/>
                    <a:gd name="T3" fmla="*/ 22 h 76"/>
                    <a:gd name="T4" fmla="*/ 0 w 17"/>
                    <a:gd name="T5" fmla="*/ 75 h 76"/>
                    <a:gd name="T6" fmla="*/ 16 w 17"/>
                    <a:gd name="T7" fmla="*/ 75 h 76"/>
                    <a:gd name="T8" fmla="*/ 16 w 17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76"/>
                    <a:gd name="T17" fmla="*/ 17 w 17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76">
                      <a:moveTo>
                        <a:pt x="16" y="0"/>
                      </a:moveTo>
                      <a:lnTo>
                        <a:pt x="0" y="22"/>
                      </a:lnTo>
                      <a:lnTo>
                        <a:pt x="0" y="75"/>
                      </a:lnTo>
                      <a:lnTo>
                        <a:pt x="16" y="75"/>
                      </a:lnTo>
                      <a:lnTo>
                        <a:pt x="16" y="0"/>
                      </a:lnTo>
                    </a:path>
                  </a:pathLst>
                </a:custGeom>
                <a:solidFill>
                  <a:srgbClr val="FAA381"/>
                </a:solidFill>
                <a:ln w="9525" cap="rnd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45" name="Rectangle 96">
                <a:extLst>
                  <a:ext uri="{FF2B5EF4-FFF2-40B4-BE49-F238E27FC236}">
                    <a16:creationId xmlns:a16="http://schemas.microsoft.com/office/drawing/2014/main" id="{D26725A0-1872-5D43-B3E1-375EADF29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34050" y="2397125"/>
                <a:ext cx="1327150" cy="285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9850" tIns="34925" rIns="69850" bIns="34925">
                <a:spAutoFit/>
              </a:bodyPr>
              <a:lstStyle/>
              <a:p>
                <a:pPr algn="ctr" defTabSz="514350" eaLnBrk="0" hangingPunct="0">
                  <a:spcBef>
                    <a:spcPct val="50000"/>
                  </a:spcBef>
                </a:pPr>
                <a:r>
                  <a:rPr lang="en-US" sz="1400" b="1" i="1">
                    <a:solidFill>
                      <a:srgbClr val="000000"/>
                    </a:solidFill>
                  </a:rPr>
                  <a:t>Dettagliante</a:t>
                </a:r>
              </a:p>
            </p:txBody>
          </p:sp>
          <p:sp>
            <p:nvSpPr>
              <p:cNvPr id="146" name="AutoShape 97">
                <a:extLst>
                  <a:ext uri="{FF2B5EF4-FFF2-40B4-BE49-F238E27FC236}">
                    <a16:creationId xmlns:a16="http://schemas.microsoft.com/office/drawing/2014/main" id="{38F09C9D-B801-1E47-9D56-1177E4DB9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3070225"/>
                <a:ext cx="377825" cy="684213"/>
              </a:xfrm>
              <a:prstGeom prst="rightArrow">
                <a:avLst>
                  <a:gd name="adj1" fmla="val 50000"/>
                  <a:gd name="adj2" fmla="val 50005"/>
                </a:avLst>
              </a:prstGeom>
              <a:solidFill>
                <a:schemeClr val="accent1"/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AutoShape 98">
                <a:extLst>
                  <a:ext uri="{FF2B5EF4-FFF2-40B4-BE49-F238E27FC236}">
                    <a16:creationId xmlns:a16="http://schemas.microsoft.com/office/drawing/2014/main" id="{0AD46975-6299-2546-B879-4122ABFF7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33575" y="3163888"/>
                <a:ext cx="377825" cy="684212"/>
              </a:xfrm>
              <a:prstGeom prst="rightArrow">
                <a:avLst>
                  <a:gd name="adj1" fmla="val 50000"/>
                  <a:gd name="adj2" fmla="val 50005"/>
                </a:avLst>
              </a:prstGeom>
              <a:solidFill>
                <a:schemeClr val="accent1"/>
              </a:solidFill>
              <a:ln w="127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8" name="Object 99">
                <a:extLst>
                  <a:ext uri="{FF2B5EF4-FFF2-40B4-BE49-F238E27FC236}">
                    <a16:creationId xmlns:a16="http://schemas.microsoft.com/office/drawing/2014/main" id="{C82C9D43-34CB-154B-B913-E4794D36A192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566738" y="3067050"/>
              <a:ext cx="922337" cy="7461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9" name="ClipArt" r:id="rId9" imgW="5805360" imgH="3008160" progId="MS_ClipArt_Gallery.2">
                      <p:embed/>
                    </p:oleObj>
                  </mc:Choice>
                  <mc:Fallback>
                    <p:oleObj name="ClipArt" r:id="rId9" imgW="5805360" imgH="3008160" progId="MS_ClipArt_Gallery.2">
                      <p:embed/>
                      <p:pic>
                        <p:nvPicPr>
                          <p:cNvPr id="148" name="Object 99">
                            <a:extLst>
                              <a:ext uri="{FF2B5EF4-FFF2-40B4-BE49-F238E27FC236}">
                                <a16:creationId xmlns:a16="http://schemas.microsoft.com/office/drawing/2014/main" id="{C82C9D43-34CB-154B-B913-E4794D36A192}"/>
                              </a:ext>
                            </a:extLst>
                          </p:cNvPr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6738" y="3067050"/>
                            <a:ext cx="922337" cy="7461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9" name="Rectangle 100">
                <a:extLst>
                  <a:ext uri="{FF2B5EF4-FFF2-40B4-BE49-F238E27FC236}">
                    <a16:creationId xmlns:a16="http://schemas.microsoft.com/office/drawing/2014/main" id="{96D406FA-0666-CE4F-919E-9844B3932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575" y="5191125"/>
                <a:ext cx="1028700" cy="27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  <a:latin typeface="Book Antiqua" pitchFamily="18" charset="0"/>
                  </a:rPr>
                  <a:t>Tempo</a:t>
                </a:r>
              </a:p>
            </p:txBody>
          </p:sp>
          <p:sp>
            <p:nvSpPr>
              <p:cNvPr id="150" name="Freeform 101">
                <a:extLst>
                  <a:ext uri="{FF2B5EF4-FFF2-40B4-BE49-F238E27FC236}">
                    <a16:creationId xmlns:a16="http://schemas.microsoft.com/office/drawing/2014/main" id="{7AF2D526-8B22-DA4A-8DEE-40CC51A32E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1850" y="4160838"/>
                <a:ext cx="1203325" cy="1033462"/>
              </a:xfrm>
              <a:custGeom>
                <a:avLst/>
                <a:gdLst>
                  <a:gd name="T0" fmla="*/ 0 w 474"/>
                  <a:gd name="T1" fmla="*/ 0 h 383"/>
                  <a:gd name="T2" fmla="*/ 0 w 474"/>
                  <a:gd name="T3" fmla="*/ 2147483647 h 383"/>
                  <a:gd name="T4" fmla="*/ 2147483647 w 474"/>
                  <a:gd name="T5" fmla="*/ 2147483647 h 383"/>
                  <a:gd name="T6" fmla="*/ 0 60000 65536"/>
                  <a:gd name="T7" fmla="*/ 0 60000 65536"/>
                  <a:gd name="T8" fmla="*/ 0 60000 65536"/>
                  <a:gd name="T9" fmla="*/ 0 w 474"/>
                  <a:gd name="T10" fmla="*/ 0 h 383"/>
                  <a:gd name="T11" fmla="*/ 474 w 474"/>
                  <a:gd name="T12" fmla="*/ 383 h 3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4" h="383">
                    <a:moveTo>
                      <a:pt x="0" y="0"/>
                    </a:moveTo>
                    <a:lnTo>
                      <a:pt x="0" y="382"/>
                    </a:lnTo>
                    <a:lnTo>
                      <a:pt x="473" y="38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stealth" w="med" len="lg"/>
                <a:tailEnd type="stealth" w="med" len="lg"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102">
                <a:extLst>
                  <a:ext uri="{FF2B5EF4-FFF2-40B4-BE49-F238E27FC236}">
                    <a16:creationId xmlns:a16="http://schemas.microsoft.com/office/drawing/2014/main" id="{7067A355-A7E9-C14B-8FB3-7CE72C2D5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738" y="4354513"/>
                <a:ext cx="771525" cy="722312"/>
              </a:xfrm>
              <a:custGeom>
                <a:avLst/>
                <a:gdLst>
                  <a:gd name="T0" fmla="*/ 0 w 486"/>
                  <a:gd name="T1" fmla="*/ 1146669595 h 455"/>
                  <a:gd name="T2" fmla="*/ 269657544 w 486"/>
                  <a:gd name="T3" fmla="*/ 1146669595 h 455"/>
                  <a:gd name="T4" fmla="*/ 561995695 w 486"/>
                  <a:gd name="T5" fmla="*/ 0 h 455"/>
                  <a:gd name="T6" fmla="*/ 700603460 w 486"/>
                  <a:gd name="T7" fmla="*/ 589716195 h 455"/>
                  <a:gd name="T8" fmla="*/ 897175797 w 486"/>
                  <a:gd name="T9" fmla="*/ 814009092 h 455"/>
                  <a:gd name="T10" fmla="*/ 1066027017 w 486"/>
                  <a:gd name="T11" fmla="*/ 0 h 455"/>
                  <a:gd name="T12" fmla="*/ 1224796027 w 486"/>
                  <a:gd name="T13" fmla="*/ 783767246 h 4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6"/>
                  <a:gd name="T22" fmla="*/ 0 h 455"/>
                  <a:gd name="T23" fmla="*/ 486 w 486"/>
                  <a:gd name="T24" fmla="*/ 455 h 4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6" h="455">
                    <a:moveTo>
                      <a:pt x="0" y="455"/>
                    </a:moveTo>
                    <a:lnTo>
                      <a:pt x="107" y="455"/>
                    </a:lnTo>
                    <a:lnTo>
                      <a:pt x="223" y="0"/>
                    </a:lnTo>
                    <a:lnTo>
                      <a:pt x="278" y="234"/>
                    </a:lnTo>
                    <a:lnTo>
                      <a:pt x="356" y="323"/>
                    </a:lnTo>
                    <a:lnTo>
                      <a:pt x="423" y="0"/>
                    </a:lnTo>
                    <a:lnTo>
                      <a:pt x="486" y="311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103">
                <a:extLst>
                  <a:ext uri="{FF2B5EF4-FFF2-40B4-BE49-F238E27FC236}">
                    <a16:creationId xmlns:a16="http://schemas.microsoft.com/office/drawing/2014/main" id="{12E0B0FF-61A8-6140-9077-73A0CCE5A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586038" y="4560973"/>
                <a:ext cx="1081088" cy="27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  <a:latin typeface="Book Antiqua" pitchFamily="18" charset="0"/>
                  </a:rPr>
                  <a:t>Vendite</a:t>
                </a:r>
              </a:p>
            </p:txBody>
          </p:sp>
          <p:sp>
            <p:nvSpPr>
              <p:cNvPr id="153" name="Freeform 104">
                <a:extLst>
                  <a:ext uri="{FF2B5EF4-FFF2-40B4-BE49-F238E27FC236}">
                    <a16:creationId xmlns:a16="http://schemas.microsoft.com/office/drawing/2014/main" id="{20E930FD-25FE-DE4D-9ED5-6D78656BD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2700" y="4135438"/>
                <a:ext cx="1250950" cy="1076325"/>
              </a:xfrm>
              <a:custGeom>
                <a:avLst/>
                <a:gdLst>
                  <a:gd name="T0" fmla="*/ 0 w 474"/>
                  <a:gd name="T1" fmla="*/ 0 h 383"/>
                  <a:gd name="T2" fmla="*/ 0 w 474"/>
                  <a:gd name="T3" fmla="*/ 2147483647 h 383"/>
                  <a:gd name="T4" fmla="*/ 2147483647 w 474"/>
                  <a:gd name="T5" fmla="*/ 2147483647 h 383"/>
                  <a:gd name="T6" fmla="*/ 0 60000 65536"/>
                  <a:gd name="T7" fmla="*/ 0 60000 65536"/>
                  <a:gd name="T8" fmla="*/ 0 60000 65536"/>
                  <a:gd name="T9" fmla="*/ 0 w 474"/>
                  <a:gd name="T10" fmla="*/ 0 h 383"/>
                  <a:gd name="T11" fmla="*/ 474 w 474"/>
                  <a:gd name="T12" fmla="*/ 383 h 3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4" h="383">
                    <a:moveTo>
                      <a:pt x="0" y="0"/>
                    </a:moveTo>
                    <a:lnTo>
                      <a:pt x="0" y="382"/>
                    </a:lnTo>
                    <a:lnTo>
                      <a:pt x="473" y="38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stealth" w="med" len="lg"/>
                <a:tailEnd type="stealth" w="med" len="lg"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105">
                <a:extLst>
                  <a:ext uri="{FF2B5EF4-FFF2-40B4-BE49-F238E27FC236}">
                    <a16:creationId xmlns:a16="http://schemas.microsoft.com/office/drawing/2014/main" id="{99DE9AD5-2471-3340-A324-F1E5DC07C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4364038"/>
                <a:ext cx="825500" cy="331787"/>
              </a:xfrm>
              <a:custGeom>
                <a:avLst/>
                <a:gdLst>
                  <a:gd name="T0" fmla="*/ 0 w 313"/>
                  <a:gd name="T1" fmla="*/ 924996962 h 118"/>
                  <a:gd name="T2" fmla="*/ 368655662 w 313"/>
                  <a:gd name="T3" fmla="*/ 806408446 h 118"/>
                  <a:gd name="T4" fmla="*/ 542551257 w 313"/>
                  <a:gd name="T5" fmla="*/ 0 h 118"/>
                  <a:gd name="T6" fmla="*/ 813824330 w 313"/>
                  <a:gd name="T7" fmla="*/ 924996962 h 118"/>
                  <a:gd name="T8" fmla="*/ 1085099876 w 313"/>
                  <a:gd name="T9" fmla="*/ 0 h 118"/>
                  <a:gd name="T10" fmla="*/ 1356375422 w 313"/>
                  <a:gd name="T11" fmla="*/ 616665520 h 118"/>
                  <a:gd name="T12" fmla="*/ 1627651298 w 313"/>
                  <a:gd name="T13" fmla="*/ 300427515 h 118"/>
                  <a:gd name="T14" fmla="*/ 2147483647 w 313"/>
                  <a:gd name="T15" fmla="*/ 616665520 h 1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3"/>
                  <a:gd name="T25" fmla="*/ 0 h 118"/>
                  <a:gd name="T26" fmla="*/ 313 w 313"/>
                  <a:gd name="T27" fmla="*/ 118 h 1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3" h="118">
                    <a:moveTo>
                      <a:pt x="0" y="117"/>
                    </a:moveTo>
                    <a:lnTo>
                      <a:pt x="53" y="102"/>
                    </a:lnTo>
                    <a:lnTo>
                      <a:pt x="78" y="0"/>
                    </a:lnTo>
                    <a:lnTo>
                      <a:pt x="117" y="117"/>
                    </a:lnTo>
                    <a:lnTo>
                      <a:pt x="156" y="0"/>
                    </a:lnTo>
                    <a:lnTo>
                      <a:pt x="195" y="78"/>
                    </a:lnTo>
                    <a:lnTo>
                      <a:pt x="234" y="38"/>
                    </a:lnTo>
                    <a:lnTo>
                      <a:pt x="312" y="78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Rectangle 106">
                <a:extLst>
                  <a:ext uri="{FF2B5EF4-FFF2-40B4-BE49-F238E27FC236}">
                    <a16:creationId xmlns:a16="http://schemas.microsoft.com/office/drawing/2014/main" id="{549641D8-24B9-FC43-B1F9-FEA3EE68D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267994" y="4615743"/>
                <a:ext cx="1117600" cy="27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  <a:latin typeface="Book Antiqua" pitchFamily="18" charset="0"/>
                  </a:rPr>
                  <a:t>Vendite</a:t>
                </a:r>
              </a:p>
            </p:txBody>
          </p:sp>
          <p:sp>
            <p:nvSpPr>
              <p:cNvPr id="156" name="Rectangle 107">
                <a:extLst>
                  <a:ext uri="{FF2B5EF4-FFF2-40B4-BE49-F238E27FC236}">
                    <a16:creationId xmlns:a16="http://schemas.microsoft.com/office/drawing/2014/main" id="{44097CC4-5277-6749-A369-4FC28132D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2388" y="5267325"/>
                <a:ext cx="1068387" cy="27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  <a:latin typeface="Book Antiqua" pitchFamily="18" charset="0"/>
                  </a:rPr>
                  <a:t>Tempo</a:t>
                </a:r>
              </a:p>
            </p:txBody>
          </p:sp>
          <p:sp>
            <p:nvSpPr>
              <p:cNvPr id="157" name="Freeform 108">
                <a:extLst>
                  <a:ext uri="{FF2B5EF4-FFF2-40B4-BE49-F238E27FC236}">
                    <a16:creationId xmlns:a16="http://schemas.microsoft.com/office/drawing/2014/main" id="{4FBE594D-4BBB-3441-BF11-42AEACED8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9450" y="4162425"/>
                <a:ext cx="1219200" cy="1052513"/>
              </a:xfrm>
              <a:custGeom>
                <a:avLst/>
                <a:gdLst>
                  <a:gd name="T0" fmla="*/ 0 w 474"/>
                  <a:gd name="T1" fmla="*/ 0 h 383"/>
                  <a:gd name="T2" fmla="*/ 0 w 474"/>
                  <a:gd name="T3" fmla="*/ 2147483647 h 383"/>
                  <a:gd name="T4" fmla="*/ 2147483647 w 474"/>
                  <a:gd name="T5" fmla="*/ 2147483647 h 383"/>
                  <a:gd name="T6" fmla="*/ 0 60000 65536"/>
                  <a:gd name="T7" fmla="*/ 0 60000 65536"/>
                  <a:gd name="T8" fmla="*/ 0 60000 65536"/>
                  <a:gd name="T9" fmla="*/ 0 w 474"/>
                  <a:gd name="T10" fmla="*/ 0 h 383"/>
                  <a:gd name="T11" fmla="*/ 474 w 474"/>
                  <a:gd name="T12" fmla="*/ 383 h 3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4" h="383">
                    <a:moveTo>
                      <a:pt x="0" y="0"/>
                    </a:moveTo>
                    <a:lnTo>
                      <a:pt x="0" y="382"/>
                    </a:lnTo>
                    <a:lnTo>
                      <a:pt x="473" y="38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stealth" w="med" len="lg"/>
                <a:tailEnd type="stealth" w="med" len="lg"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Rectangle 110">
                <a:extLst>
                  <a:ext uri="{FF2B5EF4-FFF2-40B4-BE49-F238E27FC236}">
                    <a16:creationId xmlns:a16="http://schemas.microsoft.com/office/drawing/2014/main" id="{38DFCA44-C9EF-924A-855B-321D78EAD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242844" y="4642730"/>
                <a:ext cx="1108075" cy="27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  <a:latin typeface="Book Antiqua" pitchFamily="18" charset="0"/>
                  </a:rPr>
                  <a:t>Vendite</a:t>
                </a:r>
              </a:p>
            </p:txBody>
          </p:sp>
          <p:sp>
            <p:nvSpPr>
              <p:cNvPr id="160" name="Rectangle 111">
                <a:extLst>
                  <a:ext uri="{FF2B5EF4-FFF2-40B4-BE49-F238E27FC236}">
                    <a16:creationId xmlns:a16="http://schemas.microsoft.com/office/drawing/2014/main" id="{F2859334-B0CF-7146-87A8-FB3414E87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7550" y="5268913"/>
                <a:ext cx="1042988" cy="27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  <a:latin typeface="Book Antiqua" pitchFamily="18" charset="0"/>
                  </a:rPr>
                  <a:t>Tempo</a:t>
                </a:r>
              </a:p>
            </p:txBody>
          </p:sp>
          <p:sp>
            <p:nvSpPr>
              <p:cNvPr id="161" name="Freeform 112">
                <a:extLst>
                  <a:ext uri="{FF2B5EF4-FFF2-40B4-BE49-F238E27FC236}">
                    <a16:creationId xmlns:a16="http://schemas.microsoft.com/office/drawing/2014/main" id="{8E445747-5750-4D42-9081-4CDA19659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800" y="4171950"/>
                <a:ext cx="1184275" cy="1019175"/>
              </a:xfrm>
              <a:custGeom>
                <a:avLst/>
                <a:gdLst>
                  <a:gd name="T0" fmla="*/ 0 w 474"/>
                  <a:gd name="T1" fmla="*/ 0 h 383"/>
                  <a:gd name="T2" fmla="*/ 0 w 474"/>
                  <a:gd name="T3" fmla="*/ 2147483647 h 383"/>
                  <a:gd name="T4" fmla="*/ 2147483647 w 474"/>
                  <a:gd name="T5" fmla="*/ 2147483647 h 383"/>
                  <a:gd name="T6" fmla="*/ 0 60000 65536"/>
                  <a:gd name="T7" fmla="*/ 0 60000 65536"/>
                  <a:gd name="T8" fmla="*/ 0 60000 65536"/>
                  <a:gd name="T9" fmla="*/ 0 w 474"/>
                  <a:gd name="T10" fmla="*/ 0 h 383"/>
                  <a:gd name="T11" fmla="*/ 474 w 474"/>
                  <a:gd name="T12" fmla="*/ 383 h 3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74" h="383">
                    <a:moveTo>
                      <a:pt x="0" y="0"/>
                    </a:moveTo>
                    <a:lnTo>
                      <a:pt x="0" y="382"/>
                    </a:lnTo>
                    <a:lnTo>
                      <a:pt x="473" y="382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stealth" w="med" len="lg"/>
                <a:tailEnd type="stealth" w="med" len="lg"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Freeform 113">
                <a:extLst>
                  <a:ext uri="{FF2B5EF4-FFF2-40B4-BE49-F238E27FC236}">
                    <a16:creationId xmlns:a16="http://schemas.microsoft.com/office/drawing/2014/main" id="{1454B6CC-7BF9-0249-B55A-F98D716E6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3688" y="4286250"/>
                <a:ext cx="758825" cy="788988"/>
              </a:xfrm>
              <a:custGeom>
                <a:avLst/>
                <a:gdLst>
                  <a:gd name="T0" fmla="*/ 0 w 478"/>
                  <a:gd name="T1" fmla="*/ 1252519333 h 497"/>
                  <a:gd name="T2" fmla="*/ 264617232 w 478"/>
                  <a:gd name="T3" fmla="*/ 1252519333 h 497"/>
                  <a:gd name="T4" fmla="*/ 534273187 w 478"/>
                  <a:gd name="T5" fmla="*/ 0 h 497"/>
                  <a:gd name="T6" fmla="*/ 675401901 w 478"/>
                  <a:gd name="T7" fmla="*/ 1229837124 h 497"/>
                  <a:gd name="T8" fmla="*/ 899696742 w 478"/>
                  <a:gd name="T9" fmla="*/ 1229837124 h 497"/>
                  <a:gd name="T10" fmla="*/ 1071067323 w 478"/>
                  <a:gd name="T11" fmla="*/ 0 h 497"/>
                  <a:gd name="T12" fmla="*/ 1204634777 w 478"/>
                  <a:gd name="T13" fmla="*/ 894657007 h 4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8"/>
                  <a:gd name="T22" fmla="*/ 0 h 497"/>
                  <a:gd name="T23" fmla="*/ 478 w 478"/>
                  <a:gd name="T24" fmla="*/ 497 h 4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8" h="497">
                    <a:moveTo>
                      <a:pt x="0" y="497"/>
                    </a:moveTo>
                    <a:lnTo>
                      <a:pt x="105" y="497"/>
                    </a:lnTo>
                    <a:lnTo>
                      <a:pt x="212" y="0"/>
                    </a:lnTo>
                    <a:lnTo>
                      <a:pt x="268" y="488"/>
                    </a:lnTo>
                    <a:lnTo>
                      <a:pt x="357" y="488"/>
                    </a:lnTo>
                    <a:lnTo>
                      <a:pt x="425" y="0"/>
                    </a:lnTo>
                    <a:lnTo>
                      <a:pt x="478" y="355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Rectangle 114">
                <a:extLst>
                  <a:ext uri="{FF2B5EF4-FFF2-40B4-BE49-F238E27FC236}">
                    <a16:creationId xmlns:a16="http://schemas.microsoft.com/office/drawing/2014/main" id="{30094388-AD29-9E4B-8ADD-C61BD7A46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82625" y="4576849"/>
                <a:ext cx="1081088" cy="27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  <a:latin typeface="Book Antiqua" pitchFamily="18" charset="0"/>
                  </a:rPr>
                  <a:t>Vendite</a:t>
                </a:r>
              </a:p>
            </p:txBody>
          </p:sp>
          <p:sp>
            <p:nvSpPr>
              <p:cNvPr id="164" name="Rectangle 115">
                <a:extLst>
                  <a:ext uri="{FF2B5EF4-FFF2-40B4-BE49-F238E27FC236}">
                    <a16:creationId xmlns:a16="http://schemas.microsoft.com/office/drawing/2014/main" id="{2F9FA801-EAD1-B840-B1E7-9B4F1316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8500" y="5178425"/>
                <a:ext cx="1011238" cy="277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000000"/>
                    </a:solidFill>
                    <a:latin typeface="Book Antiqua" pitchFamily="18" charset="0"/>
                  </a:rPr>
                  <a:t>Tempo</a:t>
                </a:r>
              </a:p>
            </p:txBody>
          </p:sp>
        </p:grpSp>
      </p:grpSp>
      <p:sp>
        <p:nvSpPr>
          <p:cNvPr id="250" name="Rettangolo con angoli arrotondati 249">
            <a:extLst>
              <a:ext uri="{FF2B5EF4-FFF2-40B4-BE49-F238E27FC236}">
                <a16:creationId xmlns:a16="http://schemas.microsoft.com/office/drawing/2014/main" id="{C6A5DB40-1401-7546-8EF9-BB5C52B9B47B}"/>
              </a:ext>
            </a:extLst>
          </p:cNvPr>
          <p:cNvSpPr/>
          <p:nvPr/>
        </p:nvSpPr>
        <p:spPr>
          <a:xfrm>
            <a:off x="889834" y="5262541"/>
            <a:ext cx="7632619" cy="4151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1400" dirty="0" err="1">
                <a:solidFill>
                  <a:srgbClr val="002E58"/>
                </a:solidFill>
                <a:latin typeface="Montserrat" pitchFamily="2" charset="77"/>
              </a:rPr>
              <a:t>Effetto</a:t>
            </a:r>
            <a:r>
              <a:rPr lang="en-US" sz="1400" dirty="0">
                <a:solidFill>
                  <a:srgbClr val="002E58"/>
                </a:solidFill>
                <a:latin typeface="Montserrat" pitchFamily="2" charset="77"/>
              </a:rPr>
              <a:t> Forrester o </a:t>
            </a:r>
            <a:r>
              <a:rPr lang="en-US" sz="1400" dirty="0" err="1">
                <a:solidFill>
                  <a:srgbClr val="002E58"/>
                </a:solidFill>
                <a:latin typeface="Montserrat" pitchFamily="2" charset="77"/>
              </a:rPr>
              <a:t>Effetto</a:t>
            </a:r>
            <a:r>
              <a:rPr lang="en-US" sz="1400" dirty="0">
                <a:solidFill>
                  <a:srgbClr val="002E58"/>
                </a:solidFill>
                <a:latin typeface="Montserrat" pitchFamily="2" charset="77"/>
              </a:rPr>
              <a:t> Bullwhip (frusta)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E20346-820C-46B6-B05E-B4D96FCC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126" name="Rettangolo con angoli arrotondati 125">
            <a:extLst>
              <a:ext uri="{FF2B5EF4-FFF2-40B4-BE49-F238E27FC236}">
                <a16:creationId xmlns:a16="http://schemas.microsoft.com/office/drawing/2014/main" id="{1B07854C-A8BE-2343-BC47-970541FAE6BA}"/>
              </a:ext>
            </a:extLst>
          </p:cNvPr>
          <p:cNvSpPr/>
          <p:nvPr/>
        </p:nvSpPr>
        <p:spPr>
          <a:xfrm>
            <a:off x="9420984" y="2075118"/>
            <a:ext cx="2726188" cy="38897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I porti e i magazzini europei si trovano di fronte a un ingorgo di manufatti: le navi portacontainer partite dall'Asia prima che la pandemia di coronavirus si diffondesse hanno raggiunto le loro destinazioni per scoprire che la domanda è evaporata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.”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CAB2B39F-6BF0-AD49-B89D-B9CFE396DFCB}"/>
                  </a:ext>
                </a:extLst>
              </p14:cNvPr>
              <p14:cNvContentPartPr/>
              <p14:nvPr/>
            </p14:nvContentPartPr>
            <p14:xfrm>
              <a:off x="1172160" y="3280680"/>
              <a:ext cx="7267320" cy="144972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CAB2B39F-6BF0-AD49-B89D-B9CFE396DFC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2800" y="3271320"/>
                <a:ext cx="7286040" cy="146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4767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D62B7-F517-4972-BF96-FD9E1823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17" y="17502"/>
            <a:ext cx="6801890" cy="739276"/>
          </a:xfrm>
        </p:spPr>
        <p:txBody>
          <a:bodyPr/>
          <a:lstStyle/>
          <a:p>
            <a:r>
              <a:rPr lang="en-GB" dirty="0" err="1"/>
              <a:t>Impatto</a:t>
            </a:r>
            <a:r>
              <a:rPr lang="en-GB" dirty="0"/>
              <a:t> del Covid19: </a:t>
            </a:r>
            <a:br>
              <a:rPr lang="en-GB" dirty="0"/>
            </a:br>
            <a:r>
              <a:rPr lang="en-GB" dirty="0"/>
              <a:t>disruption </a:t>
            </a:r>
            <a:r>
              <a:rPr lang="en-GB" dirty="0" err="1"/>
              <a:t>delle</a:t>
            </a:r>
            <a:r>
              <a:rPr lang="en-GB" dirty="0"/>
              <a:t> Supply Chain</a:t>
            </a:r>
            <a:endParaRPr lang="en-GB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590A15-4057-4A11-95F9-CDEE6AB1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F613B38-AF3B-41E6-BCE3-F8652EDBE065}"/>
              </a:ext>
            </a:extLst>
          </p:cNvPr>
          <p:cNvSpPr/>
          <p:nvPr/>
        </p:nvSpPr>
        <p:spPr>
          <a:xfrm>
            <a:off x="9651107" y="1039293"/>
            <a:ext cx="2265942" cy="11721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Demand</a:t>
            </a:r>
            <a:b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</a:br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Shock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E20346-820C-46B6-B05E-B4D96FCC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126" name="Rettangolo con angoli arrotondati 125">
            <a:extLst>
              <a:ext uri="{FF2B5EF4-FFF2-40B4-BE49-F238E27FC236}">
                <a16:creationId xmlns:a16="http://schemas.microsoft.com/office/drawing/2014/main" id="{1B07854C-A8BE-2343-BC47-970541FAE6BA}"/>
              </a:ext>
            </a:extLst>
          </p:cNvPr>
          <p:cNvSpPr/>
          <p:nvPr/>
        </p:nvSpPr>
        <p:spPr>
          <a:xfrm>
            <a:off x="9420984" y="2075118"/>
            <a:ext cx="2726188" cy="38897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I porti e i magazzini europei si trovano di fronte a un ingorgo di manufatti: le navi portacontainer partite dall'Asia prima che la pandemia di coronavirus si diffondesse hanno raggiunto le loro destinazioni per scoprire che la domanda è evaporata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.”</a:t>
            </a:r>
          </a:p>
        </p:txBody>
      </p:sp>
      <p:sp>
        <p:nvSpPr>
          <p:cNvPr id="127" name="Rettangolo con angoli arrotondati 126">
            <a:extLst>
              <a:ext uri="{FF2B5EF4-FFF2-40B4-BE49-F238E27FC236}">
                <a16:creationId xmlns:a16="http://schemas.microsoft.com/office/drawing/2014/main" id="{0AAEB484-1FDE-AB4C-A039-828CB3CE1EED}"/>
              </a:ext>
            </a:extLst>
          </p:cNvPr>
          <p:cNvSpPr/>
          <p:nvPr/>
        </p:nvSpPr>
        <p:spPr>
          <a:xfrm>
            <a:off x="729895" y="5964862"/>
            <a:ext cx="7632619" cy="43990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Produzione industriale Europea, dati mensili</a:t>
            </a:r>
          </a:p>
          <a:p>
            <a:pPr algn="ctr"/>
            <a:endParaRPr lang="en-US" sz="1600" dirty="0">
              <a:solidFill>
                <a:srgbClr val="002E58"/>
              </a:solidFill>
              <a:latin typeface="Trebuchet MS" panose="020B0603020202020204" pitchFamily="34" charset="0"/>
              <a:cs typeface="Traditional Arabic" panose="020B0604020202020204" pitchFamily="18" charset="-78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AD1EB14-FDDC-E84F-84F0-087CBA729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7" y="961816"/>
            <a:ext cx="7666893" cy="4807302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844A8DB9-A5C9-FF4B-B1DC-50C3A172616F}"/>
              </a:ext>
            </a:extLst>
          </p:cNvPr>
          <p:cNvSpPr/>
          <p:nvPr/>
        </p:nvSpPr>
        <p:spPr>
          <a:xfrm>
            <a:off x="8290050" y="2226798"/>
            <a:ext cx="1251515" cy="31333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Montserrat" pitchFamily="2" charset="77"/>
              </a:rPr>
              <a:t>-12%</a:t>
            </a:r>
          </a:p>
        </p:txBody>
      </p:sp>
    </p:spTree>
    <p:extLst>
      <p:ext uri="{BB962C8B-B14F-4D97-AF65-F5344CB8AC3E}">
        <p14:creationId xmlns:p14="http://schemas.microsoft.com/office/powerpoint/2010/main" val="222477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D62B7-F517-4972-BF96-FD9E1823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973" y="17502"/>
            <a:ext cx="6762133" cy="739276"/>
          </a:xfrm>
        </p:spPr>
        <p:txBody>
          <a:bodyPr/>
          <a:lstStyle/>
          <a:p>
            <a:r>
              <a:rPr lang="en-GB" dirty="0" err="1"/>
              <a:t>Impatto</a:t>
            </a:r>
            <a:r>
              <a:rPr lang="en-GB" dirty="0"/>
              <a:t> del Covid19: </a:t>
            </a:r>
            <a:br>
              <a:rPr lang="en-GB" dirty="0"/>
            </a:br>
            <a:r>
              <a:rPr lang="en-GB" dirty="0"/>
              <a:t>disruption </a:t>
            </a:r>
            <a:r>
              <a:rPr lang="en-GB" dirty="0" err="1"/>
              <a:t>delle</a:t>
            </a:r>
            <a:r>
              <a:rPr lang="en-GB" dirty="0"/>
              <a:t> Supply Chain</a:t>
            </a:r>
            <a:endParaRPr lang="en-GB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590A15-4057-4A11-95F9-CDEE6AB1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F613B38-AF3B-41E6-BCE3-F8652EDBE065}"/>
              </a:ext>
            </a:extLst>
          </p:cNvPr>
          <p:cNvSpPr/>
          <p:nvPr/>
        </p:nvSpPr>
        <p:spPr>
          <a:xfrm>
            <a:off x="9651107" y="1039293"/>
            <a:ext cx="2265942" cy="11721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Demand</a:t>
            </a:r>
            <a:b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</a:br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Shock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E20346-820C-46B6-B05E-B4D96FCC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126" name="Rettangolo con angoli arrotondati 125">
            <a:extLst>
              <a:ext uri="{FF2B5EF4-FFF2-40B4-BE49-F238E27FC236}">
                <a16:creationId xmlns:a16="http://schemas.microsoft.com/office/drawing/2014/main" id="{1B07854C-A8BE-2343-BC47-970541FAE6BA}"/>
              </a:ext>
            </a:extLst>
          </p:cNvPr>
          <p:cNvSpPr/>
          <p:nvPr/>
        </p:nvSpPr>
        <p:spPr>
          <a:xfrm>
            <a:off x="9420984" y="2075118"/>
            <a:ext cx="2726188" cy="38897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I porti e i magazzini europei si trovano di fronte a un ingorgo di manufatti: le navi portacontainer partite dall'Asia prima che la pandemia di coronavirus si diffondesse hanno raggiunto le loro destinazioni per scoprire che la domanda è evaporata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.”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98A2E214-B0B5-1544-A4C8-BFCEF78E7221}"/>
              </a:ext>
            </a:extLst>
          </p:cNvPr>
          <p:cNvSpPr/>
          <p:nvPr/>
        </p:nvSpPr>
        <p:spPr>
          <a:xfrm>
            <a:off x="1232603" y="5925755"/>
            <a:ext cx="7632619" cy="439902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Indice Destagionalizzato Produzione Industriale Italiana, dati ISTAT (2015=100)</a:t>
            </a:r>
          </a:p>
          <a:p>
            <a:pPr algn="ctr"/>
            <a:endParaRPr lang="en-US" sz="1600" dirty="0">
              <a:solidFill>
                <a:srgbClr val="002E58"/>
              </a:solidFill>
              <a:latin typeface="Trebuchet MS" panose="020B0603020202020204" pitchFamily="34" charset="0"/>
              <a:cs typeface="Traditional Arabic" panose="020B0604020202020204" pitchFamily="18" charset="-78"/>
            </a:endParaRPr>
          </a:p>
        </p:txBody>
      </p:sp>
      <p:graphicFrame>
        <p:nvGraphicFramePr>
          <p:cNvPr id="10" name="Grafico 9">
            <a:extLst>
              <a:ext uri="{FF2B5EF4-FFF2-40B4-BE49-F238E27FC236}">
                <a16:creationId xmlns:a16="http://schemas.microsoft.com/office/drawing/2014/main" id="{0CE1A1D1-2F68-DE47-83AA-F9E6E120A0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056030"/>
              </p:ext>
            </p:extLst>
          </p:nvPr>
        </p:nvGraphicFramePr>
        <p:xfrm>
          <a:off x="974035" y="1276326"/>
          <a:ext cx="7944678" cy="4381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e 6">
            <a:extLst>
              <a:ext uri="{FF2B5EF4-FFF2-40B4-BE49-F238E27FC236}">
                <a16:creationId xmlns:a16="http://schemas.microsoft.com/office/drawing/2014/main" id="{E8E7AC6F-8C9A-C642-BFEF-C36A39C0971C}"/>
              </a:ext>
            </a:extLst>
          </p:cNvPr>
          <p:cNvSpPr/>
          <p:nvPr/>
        </p:nvSpPr>
        <p:spPr>
          <a:xfrm>
            <a:off x="8295860" y="1404730"/>
            <a:ext cx="1501020" cy="42530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- 28,4%</a:t>
            </a:r>
          </a:p>
        </p:txBody>
      </p:sp>
    </p:spTree>
    <p:extLst>
      <p:ext uri="{BB962C8B-B14F-4D97-AF65-F5344CB8AC3E}">
        <p14:creationId xmlns:p14="http://schemas.microsoft.com/office/powerpoint/2010/main" val="189018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A1AD6-99FE-4FAC-B275-79D6DCB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733" y="17502"/>
            <a:ext cx="6023746" cy="739276"/>
          </a:xfrm>
        </p:spPr>
        <p:txBody>
          <a:bodyPr/>
          <a:lstStyle/>
          <a:p>
            <a:r>
              <a:rPr lang="en-GB" sz="2400" dirty="0" err="1"/>
              <a:t>L’impatto</a:t>
            </a:r>
            <a:r>
              <a:rPr lang="en-GB" sz="2400" dirty="0"/>
              <a:t> del Covid-19 sui </a:t>
            </a:r>
            <a:r>
              <a:rPr lang="en-GB" sz="2400" dirty="0" err="1"/>
              <a:t>diversi</a:t>
            </a:r>
            <a:r>
              <a:rPr lang="en-GB" sz="2400" dirty="0"/>
              <a:t> </a:t>
            </a:r>
            <a:r>
              <a:rPr lang="en-GB" sz="2400" dirty="0" err="1"/>
              <a:t>settori</a:t>
            </a:r>
            <a:endParaRPr lang="en-GB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216F591-44FA-4805-9055-5172B8DC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AB0775-AC35-432B-9AF2-FA75DA0A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DA0269A-83D1-634A-8FB9-CA8EF59D9F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733" y="815432"/>
            <a:ext cx="6616295" cy="55710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A1694290-99AA-A049-8276-F9B6D23A161C}"/>
                  </a:ext>
                </a:extLst>
              </p14:cNvPr>
              <p14:cNvContentPartPr/>
              <p14:nvPr/>
            </p14:nvContentPartPr>
            <p14:xfrm>
              <a:off x="10760760" y="4928760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A1694290-99AA-A049-8276-F9B6D23A16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51400" y="49194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0025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A1AD6-99FE-4FAC-B275-79D6DCB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0" y="17502"/>
            <a:ext cx="6051009" cy="739276"/>
          </a:xfrm>
        </p:spPr>
        <p:txBody>
          <a:bodyPr/>
          <a:lstStyle/>
          <a:p>
            <a:r>
              <a:rPr lang="en-GB" sz="2400" dirty="0" err="1"/>
              <a:t>L’impatto</a:t>
            </a:r>
            <a:r>
              <a:rPr lang="en-GB" sz="2400" dirty="0"/>
              <a:t> del Covid-19 sui </a:t>
            </a:r>
            <a:r>
              <a:rPr lang="en-GB" sz="2400" dirty="0" err="1"/>
              <a:t>diversi</a:t>
            </a:r>
            <a:r>
              <a:rPr lang="en-GB" sz="2400" dirty="0"/>
              <a:t> </a:t>
            </a:r>
            <a:r>
              <a:rPr lang="en-GB" sz="2400" dirty="0" err="1"/>
              <a:t>settori</a:t>
            </a:r>
            <a:endParaRPr lang="en-GB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216F591-44FA-4805-9055-5172B8DC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AB0775-AC35-432B-9AF2-FA75DA0A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67AD27E-935E-3545-B378-2839E2913E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" y="1075298"/>
            <a:ext cx="11311467" cy="53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53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89ACB-A794-4674-9930-DFFE1EA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759" y="17502"/>
            <a:ext cx="6732824" cy="739276"/>
          </a:xfrm>
        </p:spPr>
        <p:txBody>
          <a:bodyPr/>
          <a:lstStyle/>
          <a:p>
            <a:r>
              <a:rPr lang="it-IT" sz="2400" dirty="0"/>
              <a:t>Capitale circolante e C2C dell’impresa Italia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A764A9E-BFEF-48A6-9677-52806FAC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5" name="Rettangolo arrotondato 5">
            <a:extLst>
              <a:ext uri="{FF2B5EF4-FFF2-40B4-BE49-F238E27FC236}">
                <a16:creationId xmlns:a16="http://schemas.microsoft.com/office/drawing/2014/main" id="{3A178C0A-0608-449F-8CEE-E94D38B5BC2B}"/>
              </a:ext>
            </a:extLst>
          </p:cNvPr>
          <p:cNvSpPr/>
          <p:nvPr/>
        </p:nvSpPr>
        <p:spPr>
          <a:xfrm>
            <a:off x="0" y="954080"/>
            <a:ext cx="12192000" cy="680483"/>
          </a:xfrm>
          <a:prstGeom prst="roundRect">
            <a:avLst/>
          </a:prstGeom>
          <a:solidFill>
            <a:srgbClr val="002E5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latin typeface="Trebuchet MS" panose="020B0603020202020204" pitchFamily="34" charset="0"/>
              </a:rPr>
              <a:t>Nei bilanci delle aziende Italiane ci sono centinaia di miliardi di Euro di crediti commerciali e scorte, finanziati in buona parte con debiti commerciali, con tempi di pagamento dei fornitori più lunghi di quelli di incasso dai clienti.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B3090C33-CB5D-4B28-8050-CF102BF33DA7}"/>
              </a:ext>
            </a:extLst>
          </p:cNvPr>
          <p:cNvSpPr txBox="1">
            <a:spLocks/>
          </p:cNvSpPr>
          <p:nvPr/>
        </p:nvSpPr>
        <p:spPr>
          <a:xfrm>
            <a:off x="145769" y="6243783"/>
            <a:ext cx="11754683" cy="56630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002E58"/>
                </a:solidFill>
              </a:rPr>
              <a:t>Osservatorio Supply Chain Finance. ca. 277 mila imprese con ricavi al 31/12/2018 maggiori di 500.000 €, corrispondenti a circa l’80% del fatturato totale </a:t>
            </a:r>
          </a:p>
          <a:p>
            <a:r>
              <a:rPr lang="it-IT" sz="1400" dirty="0">
                <a:solidFill>
                  <a:srgbClr val="002E58"/>
                </a:solidFill>
              </a:rPr>
              <a:t>(Dati </a:t>
            </a:r>
            <a:r>
              <a:rPr lang="it-IT" sz="1400" dirty="0" err="1">
                <a:solidFill>
                  <a:srgbClr val="002E58"/>
                </a:solidFill>
              </a:rPr>
              <a:t>Leanus</a:t>
            </a:r>
            <a:r>
              <a:rPr lang="it-IT" sz="1400" dirty="0">
                <a:solidFill>
                  <a:srgbClr val="002E58"/>
                </a:solidFill>
              </a:rPr>
              <a:t>)</a:t>
            </a:r>
            <a:r>
              <a:rPr lang="en-US" sz="1400" dirty="0">
                <a:solidFill>
                  <a:srgbClr val="002E58"/>
                </a:solidFill>
              </a:rPr>
              <a:t>.</a:t>
            </a:r>
            <a:endParaRPr lang="it-IT" sz="1400" dirty="0">
              <a:solidFill>
                <a:srgbClr val="002E58"/>
              </a:solidFill>
            </a:endParaRP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E2DBA152-677A-4CA0-95E2-18AE672193EC}"/>
              </a:ext>
            </a:extLst>
          </p:cNvPr>
          <p:cNvGrpSpPr/>
          <p:nvPr/>
        </p:nvGrpSpPr>
        <p:grpSpPr>
          <a:xfrm>
            <a:off x="721453" y="1733309"/>
            <a:ext cx="10749094" cy="4441660"/>
            <a:chOff x="202405" y="629008"/>
            <a:chExt cx="8607426" cy="3095625"/>
          </a:xfrm>
        </p:grpSpPr>
        <p:sp>
          <p:nvSpPr>
            <p:cNvPr id="38" name="Rounded Rectangle 41">
              <a:extLst>
                <a:ext uri="{FF2B5EF4-FFF2-40B4-BE49-F238E27FC236}">
                  <a16:creationId xmlns:a16="http://schemas.microsoft.com/office/drawing/2014/main" id="{DFCC36FA-BBD3-4E35-89B1-E5D4DF62B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05" y="629008"/>
              <a:ext cx="4208462" cy="3095625"/>
            </a:xfrm>
            <a:prstGeom prst="roundRect">
              <a:avLst>
                <a:gd name="adj" fmla="val 11954"/>
              </a:avLst>
            </a:prstGeom>
            <a:solidFill>
              <a:srgbClr val="002E54"/>
            </a:solidFill>
            <a:ln w="25400">
              <a:solidFill>
                <a:srgbClr val="1F497D"/>
              </a:solidFill>
              <a:round/>
              <a:headEnd/>
              <a:tailEnd/>
            </a:ln>
          </p:spPr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514337">
                <a:defRPr/>
              </a:pPr>
              <a:endParaRPr lang="en-US" altLang="it-IT" sz="600" b="1" kern="0">
                <a:solidFill>
                  <a:srgbClr val="000003"/>
                </a:solidFill>
              </a:endParaRPr>
            </a:p>
          </p:txBody>
        </p:sp>
        <p:sp>
          <p:nvSpPr>
            <p:cNvPr id="39" name="CasellaDiTesto 19">
              <a:extLst>
                <a:ext uri="{FF2B5EF4-FFF2-40B4-BE49-F238E27FC236}">
                  <a16:creationId xmlns:a16="http://schemas.microsoft.com/office/drawing/2014/main" id="{7E694340-85DB-4EEA-B54C-C67199B4B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5416" y="649621"/>
              <a:ext cx="2869125" cy="257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342892"/>
              <a:r>
                <a:rPr lang="it-IT" altLang="it-IT" dirty="0">
                  <a:solidFill>
                    <a:prstClr val="white"/>
                  </a:solidFill>
                  <a:ea typeface="PT Sans"/>
                  <a:cs typeface="PT Sans"/>
                </a:rPr>
                <a:t>CAPITALE CIRCOLANTE</a:t>
              </a:r>
            </a:p>
          </p:txBody>
        </p: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1AAE0764-A9AB-423A-97E7-B28806794F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1368" y="633364"/>
              <a:ext cx="4208463" cy="3091268"/>
              <a:chOff x="4666543" y="727295"/>
              <a:chExt cx="4245819" cy="3145969"/>
            </a:xfrm>
          </p:grpSpPr>
          <p:sp>
            <p:nvSpPr>
              <p:cNvPr id="61" name="Rounded Rectangle 41">
                <a:extLst>
                  <a:ext uri="{FF2B5EF4-FFF2-40B4-BE49-F238E27FC236}">
                    <a16:creationId xmlns:a16="http://schemas.microsoft.com/office/drawing/2014/main" id="{61BBBC35-B38F-44C3-A8E3-E5498F22F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66543" y="727295"/>
                <a:ext cx="4245819" cy="3145969"/>
              </a:xfrm>
              <a:prstGeom prst="roundRect">
                <a:avLst>
                  <a:gd name="adj" fmla="val 11954"/>
                </a:avLst>
              </a:prstGeom>
              <a:solidFill>
                <a:srgbClr val="002E54"/>
              </a:solidFill>
              <a:ln w="25400">
                <a:solidFill>
                  <a:srgbClr val="002E54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342892">
                  <a:defRPr/>
                </a:pPr>
                <a:endParaRPr lang="en-US" altLang="it-IT" sz="600" b="1" kern="0">
                  <a:solidFill>
                    <a:srgbClr val="000003"/>
                  </a:solidFill>
                </a:endParaRPr>
              </a:p>
            </p:txBody>
          </p:sp>
          <p:sp>
            <p:nvSpPr>
              <p:cNvPr id="62" name="CasellaDiTesto 32">
                <a:extLst>
                  <a:ext uri="{FF2B5EF4-FFF2-40B4-BE49-F238E27FC236}">
                    <a16:creationId xmlns:a16="http://schemas.microsoft.com/office/drawing/2014/main" id="{E98C4E67-1EEE-4807-8B4F-C69CD22FFC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5453" y="766833"/>
                <a:ext cx="2043193" cy="2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defTabSz="342892">
                  <a:defRPr/>
                </a:pPr>
                <a:r>
                  <a:rPr lang="it-IT" altLang="it-IT" kern="0" dirty="0">
                    <a:solidFill>
                      <a:prstClr val="white"/>
                    </a:solidFill>
                    <a:ea typeface="PT Sans"/>
                    <a:cs typeface="PT Sans"/>
                  </a:rPr>
                  <a:t>CASH-TO-CASH</a:t>
                </a:r>
              </a:p>
            </p:txBody>
          </p:sp>
        </p:grpSp>
        <p:sp>
          <p:nvSpPr>
            <p:cNvPr id="41" name="Rettangolo arrotondato 34">
              <a:extLst>
                <a:ext uri="{FF2B5EF4-FFF2-40B4-BE49-F238E27FC236}">
                  <a16:creationId xmlns:a16="http://schemas.microsoft.com/office/drawing/2014/main" id="{601860BA-711F-428F-9430-AE4F07050151}"/>
                </a:ext>
              </a:extLst>
            </p:cNvPr>
            <p:cNvSpPr/>
            <p:nvPr/>
          </p:nvSpPr>
          <p:spPr>
            <a:xfrm>
              <a:off x="202405" y="962383"/>
              <a:ext cx="4208462" cy="2592387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892">
                <a:defRPr/>
              </a:pPr>
              <a:endParaRPr lang="it-IT" sz="1350" kern="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2" name="Rettangolo arrotondato 35">
              <a:extLst>
                <a:ext uri="{FF2B5EF4-FFF2-40B4-BE49-F238E27FC236}">
                  <a16:creationId xmlns:a16="http://schemas.microsoft.com/office/drawing/2014/main" id="{89318E68-E402-402F-A59C-59B99B6D6AD2}"/>
                </a:ext>
              </a:extLst>
            </p:cNvPr>
            <p:cNvSpPr/>
            <p:nvPr/>
          </p:nvSpPr>
          <p:spPr>
            <a:xfrm>
              <a:off x="4596605" y="954444"/>
              <a:ext cx="4213226" cy="2600325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defTabSz="342892">
                <a:defRPr/>
              </a:pPr>
              <a:endParaRPr lang="it-IT" sz="1350" kern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  <p:graphicFrame>
          <p:nvGraphicFramePr>
            <p:cNvPr id="43" name="Grafico 42">
              <a:extLst>
                <a:ext uri="{FF2B5EF4-FFF2-40B4-BE49-F238E27FC236}">
                  <a16:creationId xmlns:a16="http://schemas.microsoft.com/office/drawing/2014/main" id="{6D692638-E577-4529-A82C-B6AAB00658F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611552" y="798870"/>
            <a:ext cx="4132396" cy="2747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1C9C1947-BED0-4606-8B60-6CC7185402C3}"/>
                </a:ext>
              </a:extLst>
            </p:cNvPr>
            <p:cNvSpPr txBox="1"/>
            <p:nvPr/>
          </p:nvSpPr>
          <p:spPr>
            <a:xfrm>
              <a:off x="4887140" y="1708917"/>
              <a:ext cx="660642" cy="214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it-IT" sz="1400" dirty="0">
                  <a:solidFill>
                    <a:srgbClr val="9BBB59"/>
                  </a:solidFill>
                  <a:latin typeface="Trebuchet MS" panose="020B0603020202020204" pitchFamily="34" charset="0"/>
                </a:rPr>
                <a:t>-3,9%</a:t>
              </a: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5F724B54-2BAF-45E9-A085-BAC5875B6E76}"/>
                </a:ext>
              </a:extLst>
            </p:cNvPr>
            <p:cNvSpPr txBox="1"/>
            <p:nvPr/>
          </p:nvSpPr>
          <p:spPr>
            <a:xfrm>
              <a:off x="7782741" y="2552903"/>
              <a:ext cx="680180" cy="214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it-IT" sz="1400" dirty="0">
                  <a:solidFill>
                    <a:srgbClr val="9BBB59"/>
                  </a:solidFill>
                  <a:latin typeface="Trebuchet MS" panose="020B0603020202020204" pitchFamily="34" charset="0"/>
                </a:rPr>
                <a:t>-6,1%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AE2E50D6-A35C-47C2-B495-3FD69BADC531}"/>
                </a:ext>
              </a:extLst>
            </p:cNvPr>
            <p:cNvSpPr txBox="1"/>
            <p:nvPr/>
          </p:nvSpPr>
          <p:spPr>
            <a:xfrm>
              <a:off x="5836501" y="949975"/>
              <a:ext cx="684332" cy="214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it-IT" sz="1400" dirty="0">
                  <a:solidFill>
                    <a:srgbClr val="9BBB59"/>
                  </a:solidFill>
                  <a:latin typeface="Trebuchet MS" panose="020B0603020202020204" pitchFamily="34" charset="0"/>
                </a:rPr>
                <a:t>-2,2%</a:t>
              </a: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E938DC0A-3F0C-4616-AD6A-BBAD67A8491F}"/>
                </a:ext>
              </a:extLst>
            </p:cNvPr>
            <p:cNvSpPr txBox="1"/>
            <p:nvPr/>
          </p:nvSpPr>
          <p:spPr>
            <a:xfrm>
              <a:off x="6809553" y="942948"/>
              <a:ext cx="684468" cy="214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it-IT" sz="1400" dirty="0">
                  <a:solidFill>
                    <a:srgbClr val="9BBB59"/>
                  </a:solidFill>
                  <a:latin typeface="Trebuchet MS" panose="020B0603020202020204" pitchFamily="34" charset="0"/>
                </a:rPr>
                <a:t>-2,4%</a:t>
              </a:r>
            </a:p>
          </p:txBody>
        </p: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546BF33D-9071-4FAC-92FC-F099DB68A6EC}"/>
                </a:ext>
              </a:extLst>
            </p:cNvPr>
            <p:cNvCxnSpPr/>
            <p:nvPr/>
          </p:nvCxnSpPr>
          <p:spPr>
            <a:xfrm flipV="1">
              <a:off x="4956971" y="1949264"/>
              <a:ext cx="1526796" cy="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9" name="Connettore diritto 48">
              <a:extLst>
                <a:ext uri="{FF2B5EF4-FFF2-40B4-BE49-F238E27FC236}">
                  <a16:creationId xmlns:a16="http://schemas.microsoft.com/office/drawing/2014/main" id="{77E66B69-18F3-4B1F-9317-F23AB09BBEF4}"/>
                </a:ext>
              </a:extLst>
            </p:cNvPr>
            <p:cNvCxnSpPr/>
            <p:nvPr/>
          </p:nvCxnSpPr>
          <p:spPr>
            <a:xfrm flipV="1">
              <a:off x="5931208" y="1172965"/>
              <a:ext cx="1526798" cy="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0" name="Connettore diritto 49">
              <a:extLst>
                <a:ext uri="{FF2B5EF4-FFF2-40B4-BE49-F238E27FC236}">
                  <a16:creationId xmlns:a16="http://schemas.microsoft.com/office/drawing/2014/main" id="{485848FB-1B9B-4A28-9230-CEBD571F02FA}"/>
                </a:ext>
              </a:extLst>
            </p:cNvPr>
            <p:cNvCxnSpPr/>
            <p:nvPr/>
          </p:nvCxnSpPr>
          <p:spPr>
            <a:xfrm flipV="1">
              <a:off x="6865424" y="2772775"/>
              <a:ext cx="1526796" cy="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aphicFrame>
          <p:nvGraphicFramePr>
            <p:cNvPr id="51" name="Grafico 50">
              <a:extLst>
                <a:ext uri="{FF2B5EF4-FFF2-40B4-BE49-F238E27FC236}">
                  <a16:creationId xmlns:a16="http://schemas.microsoft.com/office/drawing/2014/main" id="{55EFDED7-9DA7-42A1-82B7-15700AA147D4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02405" y="1049726"/>
            <a:ext cx="4213226" cy="24120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EB28BA26-832E-4C56-B47C-1BC80BBD9BAE}"/>
                </a:ext>
              </a:extLst>
            </p:cNvPr>
            <p:cNvCxnSpPr/>
            <p:nvPr/>
          </p:nvCxnSpPr>
          <p:spPr>
            <a:xfrm flipV="1">
              <a:off x="1307612" y="1202731"/>
              <a:ext cx="1181273" cy="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2DD4B1B5-6168-4834-8F38-1C3F9488198F}"/>
                </a:ext>
              </a:extLst>
            </p:cNvPr>
            <p:cNvCxnSpPr/>
            <p:nvPr/>
          </p:nvCxnSpPr>
          <p:spPr>
            <a:xfrm flipV="1">
              <a:off x="2874282" y="2471139"/>
              <a:ext cx="1227761" cy="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F92DD440-0BED-4A63-AB69-FB283792542D}"/>
                </a:ext>
              </a:extLst>
            </p:cNvPr>
            <p:cNvCxnSpPr/>
            <p:nvPr/>
          </p:nvCxnSpPr>
          <p:spPr>
            <a:xfrm flipV="1">
              <a:off x="2090281" y="1356464"/>
              <a:ext cx="1227761" cy="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Connettore diritto 54">
              <a:extLst>
                <a:ext uri="{FF2B5EF4-FFF2-40B4-BE49-F238E27FC236}">
                  <a16:creationId xmlns:a16="http://schemas.microsoft.com/office/drawing/2014/main" id="{F8F36E97-715B-4224-9B89-C896CC00F95B}"/>
                </a:ext>
              </a:extLst>
            </p:cNvPr>
            <p:cNvCxnSpPr/>
            <p:nvPr/>
          </p:nvCxnSpPr>
          <p:spPr>
            <a:xfrm flipV="1">
              <a:off x="519057" y="2074652"/>
              <a:ext cx="1227761" cy="1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ys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03C81759-2D88-4E7F-8CB5-FE06B11A7286}"/>
                </a:ext>
              </a:extLst>
            </p:cNvPr>
            <p:cNvSpPr txBox="1"/>
            <p:nvPr/>
          </p:nvSpPr>
          <p:spPr>
            <a:xfrm>
              <a:off x="372063" y="1800172"/>
              <a:ext cx="709601" cy="214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it-IT" sz="1400" dirty="0">
                  <a:solidFill>
                    <a:srgbClr val="C00000"/>
                  </a:solidFill>
                  <a:latin typeface="Trebuchet MS" panose="020B0603020202020204" pitchFamily="34" charset="0"/>
                </a:rPr>
                <a:t>+1,1%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FA94F900-D6C5-4745-A90D-3F89EBCDCBFD}"/>
                </a:ext>
              </a:extLst>
            </p:cNvPr>
            <p:cNvSpPr txBox="1"/>
            <p:nvPr/>
          </p:nvSpPr>
          <p:spPr>
            <a:xfrm>
              <a:off x="1169761" y="974735"/>
              <a:ext cx="701249" cy="214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it-IT" sz="1400" dirty="0">
                  <a:solidFill>
                    <a:srgbClr val="C00000"/>
                  </a:solidFill>
                  <a:latin typeface="Trebuchet MS" panose="020B0603020202020204" pitchFamily="34" charset="0"/>
                </a:rPr>
                <a:t>+3,4%</a:t>
              </a:r>
            </a:p>
          </p:txBody>
        </p:sp>
        <p:sp>
          <p:nvSpPr>
            <p:cNvPr id="58" name="CasellaDiTesto 57">
              <a:extLst>
                <a:ext uri="{FF2B5EF4-FFF2-40B4-BE49-F238E27FC236}">
                  <a16:creationId xmlns:a16="http://schemas.microsoft.com/office/drawing/2014/main" id="{6D3C69EE-8E83-451E-BC66-7671F8030F5B}"/>
                </a:ext>
              </a:extLst>
            </p:cNvPr>
            <p:cNvSpPr txBox="1"/>
            <p:nvPr/>
          </p:nvSpPr>
          <p:spPr>
            <a:xfrm>
              <a:off x="1958713" y="974735"/>
              <a:ext cx="711146" cy="214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it-IT" sz="1400" dirty="0">
                  <a:solidFill>
                    <a:srgbClr val="C00000"/>
                  </a:solidFill>
                  <a:latin typeface="Trebuchet MS" panose="020B0603020202020204" pitchFamily="34" charset="0"/>
                </a:rPr>
                <a:t>+4,3%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EDFE24CB-CD77-4E3A-A378-F16492BEEC9B}"/>
                </a:ext>
              </a:extLst>
            </p:cNvPr>
            <p:cNvSpPr txBox="1"/>
            <p:nvPr/>
          </p:nvSpPr>
          <p:spPr>
            <a:xfrm>
              <a:off x="2747665" y="1139972"/>
              <a:ext cx="751351" cy="214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it-IT" sz="1400" dirty="0">
                  <a:solidFill>
                    <a:srgbClr val="C00000"/>
                  </a:solidFill>
                  <a:latin typeface="Trebuchet MS" panose="020B0603020202020204" pitchFamily="34" charset="0"/>
                </a:rPr>
                <a:t>+2,7%</a:t>
              </a:r>
            </a:p>
          </p:txBody>
        </p:sp>
        <p:sp>
          <p:nvSpPr>
            <p:cNvPr id="60" name="CasellaDiTesto 59">
              <a:extLst>
                <a:ext uri="{FF2B5EF4-FFF2-40B4-BE49-F238E27FC236}">
                  <a16:creationId xmlns:a16="http://schemas.microsoft.com/office/drawing/2014/main" id="{A61CD141-9D6B-45CF-A9FD-65EB97D7BD58}"/>
                </a:ext>
              </a:extLst>
            </p:cNvPr>
            <p:cNvSpPr txBox="1"/>
            <p:nvPr/>
          </p:nvSpPr>
          <p:spPr>
            <a:xfrm>
              <a:off x="3536617" y="2234134"/>
              <a:ext cx="746399" cy="214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342892">
                <a:defRPr/>
              </a:pPr>
              <a:r>
                <a:rPr lang="it-IT" sz="1400" dirty="0">
                  <a:solidFill>
                    <a:srgbClr val="C00000"/>
                  </a:solidFill>
                  <a:latin typeface="Trebuchet MS" panose="020B0603020202020204" pitchFamily="34" charset="0"/>
                </a:rPr>
                <a:t>+0,4%</a:t>
              </a:r>
            </a:p>
          </p:txBody>
        </p:sp>
      </p:grp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58B891-2205-41F7-A26C-7B0269C8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BD67DAF0-9B34-5C47-8D25-6EED35002BD7}"/>
                  </a:ext>
                </a:extLst>
              </p14:cNvPr>
              <p14:cNvContentPartPr/>
              <p14:nvPr/>
            </p14:nvContentPartPr>
            <p14:xfrm>
              <a:off x="792360" y="2751480"/>
              <a:ext cx="9182520" cy="25462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BD67DAF0-9B34-5C47-8D25-6EED35002BD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000" y="2742120"/>
                <a:ext cx="9201240" cy="256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4439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89ACB-A794-4674-9930-DFFE1EA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722" y="17502"/>
            <a:ext cx="6720049" cy="739276"/>
          </a:xfrm>
        </p:spPr>
        <p:txBody>
          <a:bodyPr/>
          <a:lstStyle/>
          <a:p>
            <a:r>
              <a:rPr lang="it-IT" sz="2400" dirty="0"/>
              <a:t>Capitale circolante e C2C dell’impresa Italia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A764A9E-BFEF-48A6-9677-52806FAC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5" name="Rettangolo arrotondato 5">
            <a:extLst>
              <a:ext uri="{FF2B5EF4-FFF2-40B4-BE49-F238E27FC236}">
                <a16:creationId xmlns:a16="http://schemas.microsoft.com/office/drawing/2014/main" id="{3A178C0A-0608-449F-8CEE-E94D38B5BC2B}"/>
              </a:ext>
            </a:extLst>
          </p:cNvPr>
          <p:cNvSpPr/>
          <p:nvPr/>
        </p:nvSpPr>
        <p:spPr>
          <a:xfrm>
            <a:off x="0" y="980584"/>
            <a:ext cx="12192000" cy="680483"/>
          </a:xfrm>
          <a:prstGeom prst="roundRect">
            <a:avLst/>
          </a:prstGeom>
          <a:solidFill>
            <a:srgbClr val="002E54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latin typeface="Trebuchet MS" panose="020B0603020202020204" pitchFamily="34" charset="0"/>
              </a:rPr>
              <a:t>La prospettiva dimensionale permette di verificare le grandi differenze tra le imprese, con le grandissime imprese che riescono ad ottenere in media un C2C negativo, e le PMI che soffrono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B3090C33-CB5D-4B28-8050-CF102BF33DA7}"/>
              </a:ext>
            </a:extLst>
          </p:cNvPr>
          <p:cNvSpPr txBox="1">
            <a:spLocks/>
          </p:cNvSpPr>
          <p:nvPr/>
        </p:nvSpPr>
        <p:spPr>
          <a:xfrm>
            <a:off x="391014" y="6186808"/>
            <a:ext cx="11409971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002E58"/>
                </a:solidFill>
              </a:rPr>
              <a:t>Osservatorio Supply Chain Finance: ca. 277 mila imprese con ricavi al 31/12/2018 maggiori di 500.000 €, corrispondenti a circa l’80% del fatturato totale (Dati </a:t>
            </a:r>
            <a:r>
              <a:rPr lang="it-IT" sz="1400" dirty="0" err="1">
                <a:solidFill>
                  <a:srgbClr val="002E58"/>
                </a:solidFill>
              </a:rPr>
              <a:t>Leanus</a:t>
            </a:r>
            <a:r>
              <a:rPr lang="it-IT" sz="1400" dirty="0">
                <a:solidFill>
                  <a:srgbClr val="002E58"/>
                </a:solidFill>
              </a:rPr>
              <a:t>)</a:t>
            </a:r>
            <a:r>
              <a:rPr lang="en-US" sz="1400" dirty="0">
                <a:solidFill>
                  <a:srgbClr val="002E58"/>
                </a:solidFill>
              </a:rPr>
              <a:t>.</a:t>
            </a:r>
            <a:endParaRPr lang="it-IT" sz="1400" dirty="0">
              <a:solidFill>
                <a:srgbClr val="002E58"/>
              </a:solidFill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FF962B3C-AFD4-48DE-8541-310020D04E7F}"/>
              </a:ext>
            </a:extLst>
          </p:cNvPr>
          <p:cNvGrpSpPr/>
          <p:nvPr/>
        </p:nvGrpSpPr>
        <p:grpSpPr>
          <a:xfrm>
            <a:off x="10912303" y="2749728"/>
            <a:ext cx="1231948" cy="2577515"/>
            <a:chOff x="10906478" y="2749728"/>
            <a:chExt cx="1231948" cy="2577514"/>
          </a:xfrm>
        </p:grpSpPr>
        <p:sp>
          <p:nvSpPr>
            <p:cNvPr id="33" name="Rettangolo arrotondato 1">
              <a:extLst>
                <a:ext uri="{FF2B5EF4-FFF2-40B4-BE49-F238E27FC236}">
                  <a16:creationId xmlns:a16="http://schemas.microsoft.com/office/drawing/2014/main" id="{D506A74A-40F2-482F-8AAA-1D0C37F80384}"/>
                </a:ext>
              </a:extLst>
            </p:cNvPr>
            <p:cNvSpPr/>
            <p:nvPr/>
          </p:nvSpPr>
          <p:spPr>
            <a:xfrm>
              <a:off x="10906478" y="2749728"/>
              <a:ext cx="1231948" cy="4114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rgbClr val="002E54"/>
                  </a:solidFill>
                  <a:latin typeface="Trebuchet MS" panose="020B0603020202020204" pitchFamily="34" charset="0"/>
                </a:rPr>
                <a:t>% fatturato</a:t>
              </a:r>
            </a:p>
          </p:txBody>
        </p:sp>
        <p:sp>
          <p:nvSpPr>
            <p:cNvPr id="34" name="Rettangolo arrotondato 12">
              <a:extLst>
                <a:ext uri="{FF2B5EF4-FFF2-40B4-BE49-F238E27FC236}">
                  <a16:creationId xmlns:a16="http://schemas.microsoft.com/office/drawing/2014/main" id="{7D2451C3-7176-4466-9837-4F09FE93DA20}"/>
                </a:ext>
              </a:extLst>
            </p:cNvPr>
            <p:cNvSpPr/>
            <p:nvPr/>
          </p:nvSpPr>
          <p:spPr>
            <a:xfrm>
              <a:off x="10906478" y="3291236"/>
              <a:ext cx="1231948" cy="411481"/>
            </a:xfrm>
            <a:prstGeom prst="roundRect">
              <a:avLst/>
            </a:prstGeom>
            <a:solidFill>
              <a:srgbClr val="002E54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36,5%</a:t>
              </a:r>
            </a:p>
          </p:txBody>
        </p:sp>
        <p:sp>
          <p:nvSpPr>
            <p:cNvPr id="35" name="Rettangolo arrotondato 17">
              <a:extLst>
                <a:ext uri="{FF2B5EF4-FFF2-40B4-BE49-F238E27FC236}">
                  <a16:creationId xmlns:a16="http://schemas.microsoft.com/office/drawing/2014/main" id="{DCC453E6-7181-43F3-9084-13A713984183}"/>
                </a:ext>
              </a:extLst>
            </p:cNvPr>
            <p:cNvSpPr/>
            <p:nvPr/>
          </p:nvSpPr>
          <p:spPr>
            <a:xfrm>
              <a:off x="10906478" y="3832744"/>
              <a:ext cx="1231948" cy="411481"/>
            </a:xfrm>
            <a:prstGeom prst="roundRect">
              <a:avLst/>
            </a:prstGeom>
            <a:solidFill>
              <a:srgbClr val="017DC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31,3%</a:t>
              </a:r>
            </a:p>
          </p:txBody>
        </p:sp>
        <p:sp>
          <p:nvSpPr>
            <p:cNvPr id="36" name="Rettangolo arrotondato 21">
              <a:extLst>
                <a:ext uri="{FF2B5EF4-FFF2-40B4-BE49-F238E27FC236}">
                  <a16:creationId xmlns:a16="http://schemas.microsoft.com/office/drawing/2014/main" id="{CC5C4695-5EEE-4526-B056-9C6AD286C143}"/>
                </a:ext>
              </a:extLst>
            </p:cNvPr>
            <p:cNvSpPr/>
            <p:nvPr/>
          </p:nvSpPr>
          <p:spPr>
            <a:xfrm>
              <a:off x="10906478" y="4374252"/>
              <a:ext cx="1231948" cy="411481"/>
            </a:xfrm>
            <a:prstGeom prst="roundRect">
              <a:avLst/>
            </a:prstGeom>
            <a:solidFill>
              <a:srgbClr val="00BBE6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16,6%</a:t>
              </a:r>
            </a:p>
          </p:txBody>
        </p:sp>
        <p:sp>
          <p:nvSpPr>
            <p:cNvPr id="63" name="Rettangolo arrotondato 25">
              <a:extLst>
                <a:ext uri="{FF2B5EF4-FFF2-40B4-BE49-F238E27FC236}">
                  <a16:creationId xmlns:a16="http://schemas.microsoft.com/office/drawing/2014/main" id="{805D7A52-5AEE-43C1-87D5-35CD23FF7AFC}"/>
                </a:ext>
              </a:extLst>
            </p:cNvPr>
            <p:cNvSpPr/>
            <p:nvPr/>
          </p:nvSpPr>
          <p:spPr>
            <a:xfrm>
              <a:off x="10906478" y="4915761"/>
              <a:ext cx="1231948" cy="411481"/>
            </a:xfrm>
            <a:prstGeom prst="roundRect">
              <a:avLst/>
            </a:prstGeom>
            <a:solidFill>
              <a:srgbClr val="92E6FD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15,6%</a:t>
              </a:r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6D346DB2-8DB6-4AE4-92A4-CE0A521396A1}"/>
              </a:ext>
            </a:extLst>
          </p:cNvPr>
          <p:cNvGrpSpPr/>
          <p:nvPr/>
        </p:nvGrpSpPr>
        <p:grpSpPr>
          <a:xfrm>
            <a:off x="9595771" y="2749729"/>
            <a:ext cx="1231948" cy="2577515"/>
            <a:chOff x="9615231" y="2749728"/>
            <a:chExt cx="1231948" cy="2577515"/>
          </a:xfrm>
        </p:grpSpPr>
        <p:sp>
          <p:nvSpPr>
            <p:cNvPr id="65" name="Rettangolo arrotondato 6">
              <a:extLst>
                <a:ext uri="{FF2B5EF4-FFF2-40B4-BE49-F238E27FC236}">
                  <a16:creationId xmlns:a16="http://schemas.microsoft.com/office/drawing/2014/main" id="{D5BEA662-0285-4568-AF06-8759CD724EE5}"/>
                </a:ext>
              </a:extLst>
            </p:cNvPr>
            <p:cNvSpPr/>
            <p:nvPr/>
          </p:nvSpPr>
          <p:spPr>
            <a:xfrm>
              <a:off x="9615231" y="2749728"/>
              <a:ext cx="1231948" cy="4114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rgbClr val="002E54"/>
                  </a:solidFill>
                  <a:latin typeface="Trebuchet MS" panose="020B0603020202020204" pitchFamily="34" charset="0"/>
                </a:rPr>
                <a:t>% numero</a:t>
              </a:r>
            </a:p>
          </p:txBody>
        </p:sp>
        <p:sp>
          <p:nvSpPr>
            <p:cNvPr id="66" name="Rettangolo arrotondato 13">
              <a:extLst>
                <a:ext uri="{FF2B5EF4-FFF2-40B4-BE49-F238E27FC236}">
                  <a16:creationId xmlns:a16="http://schemas.microsoft.com/office/drawing/2014/main" id="{33AB7C2A-F38F-4583-9545-C08FE4DACEB2}"/>
                </a:ext>
              </a:extLst>
            </p:cNvPr>
            <p:cNvSpPr/>
            <p:nvPr/>
          </p:nvSpPr>
          <p:spPr>
            <a:xfrm>
              <a:off x="9615231" y="3291236"/>
              <a:ext cx="1231948" cy="411481"/>
            </a:xfrm>
            <a:prstGeom prst="roundRect">
              <a:avLst/>
            </a:prstGeom>
            <a:solidFill>
              <a:srgbClr val="002E54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0,5%</a:t>
              </a:r>
            </a:p>
          </p:txBody>
        </p:sp>
        <p:sp>
          <p:nvSpPr>
            <p:cNvPr id="67" name="Rettangolo arrotondato 18">
              <a:extLst>
                <a:ext uri="{FF2B5EF4-FFF2-40B4-BE49-F238E27FC236}">
                  <a16:creationId xmlns:a16="http://schemas.microsoft.com/office/drawing/2014/main" id="{DC83D460-E2ED-4597-AAFD-CD5FECF09CF5}"/>
                </a:ext>
              </a:extLst>
            </p:cNvPr>
            <p:cNvSpPr/>
            <p:nvPr/>
          </p:nvSpPr>
          <p:spPr>
            <a:xfrm>
              <a:off x="9615231" y="3832744"/>
              <a:ext cx="1231948" cy="411481"/>
            </a:xfrm>
            <a:prstGeom prst="roundRect">
              <a:avLst/>
            </a:prstGeom>
            <a:solidFill>
              <a:srgbClr val="017DC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6,8%</a:t>
              </a:r>
            </a:p>
          </p:txBody>
        </p:sp>
        <p:sp>
          <p:nvSpPr>
            <p:cNvPr id="68" name="Rettangolo arrotondato 22">
              <a:extLst>
                <a:ext uri="{FF2B5EF4-FFF2-40B4-BE49-F238E27FC236}">
                  <a16:creationId xmlns:a16="http://schemas.microsoft.com/office/drawing/2014/main" id="{A4F528E3-2E7F-4D98-9943-167FC7E01F65}"/>
                </a:ext>
              </a:extLst>
            </p:cNvPr>
            <p:cNvSpPr/>
            <p:nvPr/>
          </p:nvSpPr>
          <p:spPr>
            <a:xfrm>
              <a:off x="9615231" y="4374252"/>
              <a:ext cx="1231948" cy="411481"/>
            </a:xfrm>
            <a:prstGeom prst="roundRect">
              <a:avLst/>
            </a:prstGeom>
            <a:solidFill>
              <a:srgbClr val="00BBE6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16,8%</a:t>
              </a:r>
            </a:p>
          </p:txBody>
        </p:sp>
        <p:sp>
          <p:nvSpPr>
            <p:cNvPr id="69" name="Rettangolo arrotondato 26">
              <a:extLst>
                <a:ext uri="{FF2B5EF4-FFF2-40B4-BE49-F238E27FC236}">
                  <a16:creationId xmlns:a16="http://schemas.microsoft.com/office/drawing/2014/main" id="{4EAD2F1B-C550-4439-A156-A38B5C08BF8C}"/>
                </a:ext>
              </a:extLst>
            </p:cNvPr>
            <p:cNvSpPr/>
            <p:nvPr/>
          </p:nvSpPr>
          <p:spPr>
            <a:xfrm>
              <a:off x="9615231" y="4915762"/>
              <a:ext cx="1231948" cy="411481"/>
            </a:xfrm>
            <a:prstGeom prst="roundRect">
              <a:avLst/>
            </a:prstGeom>
            <a:solidFill>
              <a:srgbClr val="92E6FD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75,9%</a:t>
              </a:r>
            </a:p>
          </p:txBody>
        </p:sp>
      </p:grp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3CA81DB4-3EB0-4699-B086-E3CC617713F6}"/>
              </a:ext>
            </a:extLst>
          </p:cNvPr>
          <p:cNvGrpSpPr/>
          <p:nvPr/>
        </p:nvGrpSpPr>
        <p:grpSpPr>
          <a:xfrm>
            <a:off x="8279241" y="2749728"/>
            <a:ext cx="1231948" cy="2577515"/>
            <a:chOff x="8319921" y="2749728"/>
            <a:chExt cx="1231948" cy="2577514"/>
          </a:xfrm>
        </p:grpSpPr>
        <p:sp>
          <p:nvSpPr>
            <p:cNvPr id="71" name="Rettangolo arrotondato 7">
              <a:extLst>
                <a:ext uri="{FF2B5EF4-FFF2-40B4-BE49-F238E27FC236}">
                  <a16:creationId xmlns:a16="http://schemas.microsoft.com/office/drawing/2014/main" id="{C920ED6F-3D13-48A5-AF2B-4917ED95594B}"/>
                </a:ext>
              </a:extLst>
            </p:cNvPr>
            <p:cNvSpPr/>
            <p:nvPr/>
          </p:nvSpPr>
          <p:spPr>
            <a:xfrm>
              <a:off x="8319921" y="2749728"/>
              <a:ext cx="1231948" cy="4114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rgbClr val="002E54"/>
                  </a:solidFill>
                  <a:latin typeface="Trebuchet MS" panose="020B0603020202020204" pitchFamily="34" charset="0"/>
                </a:rPr>
                <a:t>Ricavi</a:t>
              </a:r>
            </a:p>
          </p:txBody>
        </p:sp>
        <p:sp>
          <p:nvSpPr>
            <p:cNvPr id="72" name="Rettangolo arrotondato 14">
              <a:extLst>
                <a:ext uri="{FF2B5EF4-FFF2-40B4-BE49-F238E27FC236}">
                  <a16:creationId xmlns:a16="http://schemas.microsoft.com/office/drawing/2014/main" id="{4B9AB657-FA6A-4FCA-ADFF-1DAC4B0E046E}"/>
                </a:ext>
              </a:extLst>
            </p:cNvPr>
            <p:cNvSpPr/>
            <p:nvPr/>
          </p:nvSpPr>
          <p:spPr>
            <a:xfrm>
              <a:off x="8319921" y="3291236"/>
              <a:ext cx="1231948" cy="411481"/>
            </a:xfrm>
            <a:prstGeom prst="roundRect">
              <a:avLst/>
            </a:prstGeom>
            <a:solidFill>
              <a:srgbClr val="002E54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&gt; 500 M€</a:t>
              </a:r>
            </a:p>
          </p:txBody>
        </p:sp>
        <p:sp>
          <p:nvSpPr>
            <p:cNvPr id="73" name="Rettangolo arrotondato 19">
              <a:extLst>
                <a:ext uri="{FF2B5EF4-FFF2-40B4-BE49-F238E27FC236}">
                  <a16:creationId xmlns:a16="http://schemas.microsoft.com/office/drawing/2014/main" id="{229098F5-6169-47D5-A03E-DA0592BCA210}"/>
                </a:ext>
              </a:extLst>
            </p:cNvPr>
            <p:cNvSpPr/>
            <p:nvPr/>
          </p:nvSpPr>
          <p:spPr>
            <a:xfrm>
              <a:off x="8319921" y="3832744"/>
              <a:ext cx="1231948" cy="411481"/>
            </a:xfrm>
            <a:prstGeom prst="roundRect">
              <a:avLst/>
            </a:prstGeom>
            <a:solidFill>
              <a:srgbClr val="017DC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50 – 500 M€</a:t>
              </a:r>
            </a:p>
          </p:txBody>
        </p:sp>
        <p:sp>
          <p:nvSpPr>
            <p:cNvPr id="74" name="Rettangolo arrotondato 23">
              <a:extLst>
                <a:ext uri="{FF2B5EF4-FFF2-40B4-BE49-F238E27FC236}">
                  <a16:creationId xmlns:a16="http://schemas.microsoft.com/office/drawing/2014/main" id="{6FF9793F-F213-45D4-9B50-96C1490CB8B8}"/>
                </a:ext>
              </a:extLst>
            </p:cNvPr>
            <p:cNvSpPr/>
            <p:nvPr/>
          </p:nvSpPr>
          <p:spPr>
            <a:xfrm>
              <a:off x="8319921" y="4374252"/>
              <a:ext cx="1231948" cy="411481"/>
            </a:xfrm>
            <a:prstGeom prst="roundRect">
              <a:avLst/>
            </a:prstGeom>
            <a:solidFill>
              <a:srgbClr val="00BBE6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15 – 50 M€</a:t>
              </a:r>
            </a:p>
          </p:txBody>
        </p:sp>
        <p:sp>
          <p:nvSpPr>
            <p:cNvPr id="75" name="Rettangolo arrotondato 27">
              <a:extLst>
                <a:ext uri="{FF2B5EF4-FFF2-40B4-BE49-F238E27FC236}">
                  <a16:creationId xmlns:a16="http://schemas.microsoft.com/office/drawing/2014/main" id="{16BADF21-D9C9-4A25-A27E-C3F5F7D21222}"/>
                </a:ext>
              </a:extLst>
            </p:cNvPr>
            <p:cNvSpPr/>
            <p:nvPr/>
          </p:nvSpPr>
          <p:spPr>
            <a:xfrm>
              <a:off x="8319921" y="4915761"/>
              <a:ext cx="1231948" cy="411481"/>
            </a:xfrm>
            <a:prstGeom prst="roundRect">
              <a:avLst/>
            </a:prstGeom>
            <a:solidFill>
              <a:srgbClr val="92E6FD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2 – 15 M€</a:t>
              </a:r>
            </a:p>
          </p:txBody>
        </p: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F53880C4-FF55-4A56-AB79-DC79277100DA}"/>
              </a:ext>
            </a:extLst>
          </p:cNvPr>
          <p:cNvGrpSpPr/>
          <p:nvPr/>
        </p:nvGrpSpPr>
        <p:grpSpPr>
          <a:xfrm>
            <a:off x="6962710" y="2749729"/>
            <a:ext cx="1231948" cy="2577513"/>
            <a:chOff x="6956885" y="2749728"/>
            <a:chExt cx="1231948" cy="2577513"/>
          </a:xfrm>
        </p:grpSpPr>
        <p:sp>
          <p:nvSpPr>
            <p:cNvPr id="77" name="Rettangolo arrotondato 11">
              <a:extLst>
                <a:ext uri="{FF2B5EF4-FFF2-40B4-BE49-F238E27FC236}">
                  <a16:creationId xmlns:a16="http://schemas.microsoft.com/office/drawing/2014/main" id="{6157487C-B226-4AA6-917E-962882E3E67A}"/>
                </a:ext>
              </a:extLst>
            </p:cNvPr>
            <p:cNvSpPr/>
            <p:nvPr/>
          </p:nvSpPr>
          <p:spPr>
            <a:xfrm>
              <a:off x="6956885" y="2749728"/>
              <a:ext cx="1231948" cy="4114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rgbClr val="002E54"/>
                  </a:solidFill>
                  <a:latin typeface="Trebuchet MS" panose="020B0603020202020204" pitchFamily="34" charset="0"/>
                </a:rPr>
                <a:t>Imprese</a:t>
              </a:r>
            </a:p>
          </p:txBody>
        </p:sp>
        <p:sp>
          <p:nvSpPr>
            <p:cNvPr id="78" name="Rettangolo arrotondato 16">
              <a:extLst>
                <a:ext uri="{FF2B5EF4-FFF2-40B4-BE49-F238E27FC236}">
                  <a16:creationId xmlns:a16="http://schemas.microsoft.com/office/drawing/2014/main" id="{60CA430B-8AEC-4E82-BC12-A2BA4AB6C912}"/>
                </a:ext>
              </a:extLst>
            </p:cNvPr>
            <p:cNvSpPr/>
            <p:nvPr/>
          </p:nvSpPr>
          <p:spPr>
            <a:xfrm>
              <a:off x="6956885" y="3291236"/>
              <a:ext cx="1231948" cy="411481"/>
            </a:xfrm>
            <a:prstGeom prst="roundRect">
              <a:avLst/>
            </a:prstGeom>
            <a:solidFill>
              <a:srgbClr val="002E54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Grandissime</a:t>
              </a:r>
            </a:p>
          </p:txBody>
        </p:sp>
        <p:sp>
          <p:nvSpPr>
            <p:cNvPr id="79" name="Rettangolo arrotondato 20">
              <a:extLst>
                <a:ext uri="{FF2B5EF4-FFF2-40B4-BE49-F238E27FC236}">
                  <a16:creationId xmlns:a16="http://schemas.microsoft.com/office/drawing/2014/main" id="{4B946593-A082-4E2B-9BE4-DAFBCB0587C7}"/>
                </a:ext>
              </a:extLst>
            </p:cNvPr>
            <p:cNvSpPr/>
            <p:nvPr/>
          </p:nvSpPr>
          <p:spPr>
            <a:xfrm>
              <a:off x="6956885" y="3832744"/>
              <a:ext cx="1231948" cy="411481"/>
            </a:xfrm>
            <a:prstGeom prst="roundRect">
              <a:avLst/>
            </a:prstGeom>
            <a:solidFill>
              <a:srgbClr val="017DC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Grandi</a:t>
              </a:r>
            </a:p>
          </p:txBody>
        </p:sp>
        <p:sp>
          <p:nvSpPr>
            <p:cNvPr id="80" name="Rettangolo arrotondato 24">
              <a:extLst>
                <a:ext uri="{FF2B5EF4-FFF2-40B4-BE49-F238E27FC236}">
                  <a16:creationId xmlns:a16="http://schemas.microsoft.com/office/drawing/2014/main" id="{F866F31A-4F8E-4325-ACFF-43BF1DE8EA2A}"/>
                </a:ext>
              </a:extLst>
            </p:cNvPr>
            <p:cNvSpPr/>
            <p:nvPr/>
          </p:nvSpPr>
          <p:spPr>
            <a:xfrm>
              <a:off x="6956885" y="4374252"/>
              <a:ext cx="1231948" cy="411481"/>
            </a:xfrm>
            <a:prstGeom prst="roundRect">
              <a:avLst/>
            </a:prstGeom>
            <a:solidFill>
              <a:srgbClr val="00BBE6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Medie</a:t>
              </a:r>
            </a:p>
          </p:txBody>
        </p:sp>
        <p:sp>
          <p:nvSpPr>
            <p:cNvPr id="81" name="Rettangolo arrotondato 28">
              <a:extLst>
                <a:ext uri="{FF2B5EF4-FFF2-40B4-BE49-F238E27FC236}">
                  <a16:creationId xmlns:a16="http://schemas.microsoft.com/office/drawing/2014/main" id="{C5C73FA9-AA6A-460F-B5DF-75FBA533E6E2}"/>
                </a:ext>
              </a:extLst>
            </p:cNvPr>
            <p:cNvSpPr/>
            <p:nvPr/>
          </p:nvSpPr>
          <p:spPr>
            <a:xfrm>
              <a:off x="6956885" y="4915760"/>
              <a:ext cx="1231948" cy="411481"/>
            </a:xfrm>
            <a:prstGeom prst="roundRect">
              <a:avLst/>
            </a:prstGeom>
            <a:solidFill>
              <a:srgbClr val="92E6FD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067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Piccole</a:t>
              </a:r>
            </a:p>
          </p:txBody>
        </p:sp>
      </p:grpSp>
      <p:graphicFrame>
        <p:nvGraphicFramePr>
          <p:cNvPr id="82" name="Grafico 81">
            <a:extLst>
              <a:ext uri="{FF2B5EF4-FFF2-40B4-BE49-F238E27FC236}">
                <a16:creationId xmlns:a16="http://schemas.microsoft.com/office/drawing/2014/main" id="{ED397C7C-11AE-481E-A9F4-B2CF843DF4A5}"/>
              </a:ext>
            </a:extLst>
          </p:cNvPr>
          <p:cNvGraphicFramePr/>
          <p:nvPr/>
        </p:nvGraphicFramePr>
        <p:xfrm>
          <a:off x="1" y="2092727"/>
          <a:ext cx="6978759" cy="4302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876A57-701C-4E20-A227-6C5A4198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22772B6B-DB5B-E34C-A573-B894144FBE16}"/>
                  </a:ext>
                </a:extLst>
              </p14:cNvPr>
              <p14:cNvContentPartPr/>
              <p14:nvPr/>
            </p14:nvContentPartPr>
            <p14:xfrm>
              <a:off x="1080360" y="2850480"/>
              <a:ext cx="6098400" cy="309852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22772B6B-DB5B-E34C-A573-B894144FBE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1000" y="2841120"/>
                <a:ext cx="6117120" cy="311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6025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789ACB-A794-4674-9930-DFFE1EAED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0" y="17502"/>
            <a:ext cx="6573078" cy="739276"/>
          </a:xfrm>
        </p:spPr>
        <p:txBody>
          <a:bodyPr/>
          <a:lstStyle/>
          <a:p>
            <a:r>
              <a:rPr lang="it-IT" sz="2400" dirty="0"/>
              <a:t>Capitale circolante e C2C dell’impresa Italia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A764A9E-BFEF-48A6-9677-52806FAC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878107-4546-4483-88A9-B2EC1FCCA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14" name="Segnaposto testo 3">
            <a:extLst>
              <a:ext uri="{FF2B5EF4-FFF2-40B4-BE49-F238E27FC236}">
                <a16:creationId xmlns:a16="http://schemas.microsoft.com/office/drawing/2014/main" id="{5517C886-92BD-DA40-962A-A1250D69BCE5}"/>
              </a:ext>
            </a:extLst>
          </p:cNvPr>
          <p:cNvSpPr txBox="1">
            <a:spLocks/>
          </p:cNvSpPr>
          <p:nvPr/>
        </p:nvSpPr>
        <p:spPr>
          <a:xfrm>
            <a:off x="6096000" y="6378209"/>
            <a:ext cx="5546264" cy="29745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Fonte: </a:t>
            </a:r>
            <a:r>
              <a:rPr lang="en-US" dirty="0" err="1"/>
              <a:t>Cribis</a:t>
            </a: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6469974-8197-2D47-80B6-7974A6ACD9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898" y="1725594"/>
            <a:ext cx="8840580" cy="4520871"/>
          </a:xfrm>
          <a:prstGeom prst="rect">
            <a:avLst/>
          </a:prstGeom>
        </p:spPr>
      </p:pic>
      <p:sp>
        <p:nvSpPr>
          <p:cNvPr id="17" name="Rettangolo arrotondato 5">
            <a:extLst>
              <a:ext uri="{FF2B5EF4-FFF2-40B4-BE49-F238E27FC236}">
                <a16:creationId xmlns:a16="http://schemas.microsoft.com/office/drawing/2014/main" id="{AD6E745C-3496-0D40-8D8C-0E80B515A2DA}"/>
              </a:ext>
            </a:extLst>
          </p:cNvPr>
          <p:cNvSpPr/>
          <p:nvPr/>
        </p:nvSpPr>
        <p:spPr>
          <a:xfrm>
            <a:off x="0" y="993836"/>
            <a:ext cx="12192000" cy="680483"/>
          </a:xfrm>
          <a:prstGeom prst="roundRect">
            <a:avLst/>
          </a:prstGeom>
          <a:solidFill>
            <a:srgbClr val="002E5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Due terzi dei pagamenti in Italia avvengono sistematicamente in ritardo rispetto ai termini concordati, con una tendenza al peggioramento</a:t>
            </a:r>
          </a:p>
        </p:txBody>
      </p:sp>
    </p:spTree>
    <p:extLst>
      <p:ext uri="{BB962C8B-B14F-4D97-AF65-F5344CB8AC3E}">
        <p14:creationId xmlns:p14="http://schemas.microsoft.com/office/powerpoint/2010/main" val="404043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D7E023C8-60C8-2247-97C1-AA049E734C0B}"/>
              </a:ext>
            </a:extLst>
          </p:cNvPr>
          <p:cNvGrpSpPr/>
          <p:nvPr/>
        </p:nvGrpSpPr>
        <p:grpSpPr>
          <a:xfrm>
            <a:off x="318052" y="1240730"/>
            <a:ext cx="11665876" cy="4351530"/>
            <a:chOff x="1452562" y="1240730"/>
            <a:chExt cx="9353807" cy="435153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B486FE25-19FF-464E-B25D-0AE6E6CB982E}"/>
                </a:ext>
              </a:extLst>
            </p:cNvPr>
            <p:cNvGrpSpPr/>
            <p:nvPr/>
          </p:nvGrpSpPr>
          <p:grpSpPr>
            <a:xfrm>
              <a:off x="1452562" y="1240730"/>
              <a:ext cx="9353807" cy="4351530"/>
              <a:chOff x="-142875" y="1253235"/>
              <a:chExt cx="9353807" cy="4351530"/>
            </a:xfrm>
          </p:grpSpPr>
          <p:graphicFrame>
            <p:nvGraphicFramePr>
              <p:cNvPr id="10" name="Chart 3">
                <a:extLst>
                  <a:ext uri="{FF2B5EF4-FFF2-40B4-BE49-F238E27FC236}">
                    <a16:creationId xmlns:a16="http://schemas.microsoft.com/office/drawing/2014/main" id="{CD3918E9-746B-CE48-B46A-1054D707724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19451804"/>
                  </p:ext>
                </p:extLst>
              </p:nvPr>
            </p:nvGraphicFramePr>
            <p:xfrm>
              <a:off x="-142875" y="1253235"/>
              <a:ext cx="9286875" cy="435153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246476D2-43B3-CF4F-A6C8-14CFFF151B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54743" y="2054741"/>
                <a:ext cx="936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1F497D"/>
                    </a:solidFill>
                    <a:latin typeface="Calibri"/>
                    <a:cs typeface="Calibri"/>
                  </a:rPr>
                  <a:t>78%</a:t>
                </a:r>
              </a:p>
            </p:txBody>
          </p:sp>
          <p:sp>
            <p:nvSpPr>
              <p:cNvPr id="12" name="Text Box 8">
                <a:extLst>
                  <a:ext uri="{FF2B5EF4-FFF2-40B4-BE49-F238E27FC236}">
                    <a16:creationId xmlns:a16="http://schemas.microsoft.com/office/drawing/2014/main" id="{0DE20AEB-4585-1F4C-8B15-E9E9CF3D47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9644" y="1631347"/>
                <a:ext cx="8636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1F497D"/>
                    </a:solidFill>
                    <a:latin typeface="Calibri"/>
                    <a:cs typeface="Calibri"/>
                  </a:rPr>
                  <a:t>78%</a:t>
                </a: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1A312DEC-6172-1A4B-9466-26552308EB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3374" y="1749679"/>
                <a:ext cx="1049338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>
                    <a:solidFill>
                      <a:srgbClr val="1F497D"/>
                    </a:solidFill>
                    <a:latin typeface="Calibri"/>
                    <a:cs typeface="Calibri"/>
                  </a:rPr>
                  <a:t>71%</a:t>
                </a:r>
              </a:p>
            </p:txBody>
          </p:sp>
          <p:sp>
            <p:nvSpPr>
              <p:cNvPr id="14" name="TextBox 16">
                <a:extLst>
                  <a:ext uri="{FF2B5EF4-FFF2-40B4-BE49-F238E27FC236}">
                    <a16:creationId xmlns:a16="http://schemas.microsoft.com/office/drawing/2014/main" id="{B06BB1AB-E71A-1642-BF06-A7AFCF03D5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3931" y="1536652"/>
                <a:ext cx="1020762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 b="1" dirty="0">
                    <a:solidFill>
                      <a:srgbClr val="1F497D"/>
                    </a:solidFill>
                    <a:latin typeface="Calibri"/>
                    <a:cs typeface="Calibri"/>
                  </a:rPr>
                  <a:t>82%</a:t>
                </a:r>
              </a:p>
            </p:txBody>
          </p:sp>
          <p:sp>
            <p:nvSpPr>
              <p:cNvPr id="15" name="Text Box 7">
                <a:extLst>
                  <a:ext uri="{FF2B5EF4-FFF2-40B4-BE49-F238E27FC236}">
                    <a16:creationId xmlns:a16="http://schemas.microsoft.com/office/drawing/2014/main" id="{8C626D8C-E3D3-5D4F-98FC-2585FA3161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15582" y="1549654"/>
                <a:ext cx="8953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1F497D"/>
                    </a:solidFill>
                    <a:latin typeface="Calibri"/>
                    <a:cs typeface="Calibri"/>
                  </a:rPr>
                  <a:t>82%</a:t>
                </a:r>
              </a:p>
            </p:txBody>
          </p:sp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91F58813-1D71-794D-8494-787DB478A9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9709" y="1488533"/>
                <a:ext cx="89535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20000"/>
                  </a:spcBef>
                  <a:spcAft>
                    <a:spcPct val="10000"/>
                  </a:spcAft>
                  <a:buFont typeface="Wingdings" charset="0"/>
                  <a:defRPr sz="1600">
                    <a:solidFill>
                      <a:srgbClr val="000066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1F497D"/>
                    </a:solidFill>
                    <a:latin typeface="Calibri"/>
                    <a:cs typeface="Calibri"/>
                  </a:rPr>
                  <a:t>83%</a:t>
                </a:r>
              </a:p>
            </p:txBody>
          </p:sp>
        </p:grp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B009AEE0-29F1-7A47-88F1-DF7E2BD147A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21391" y="1904327"/>
              <a:ext cx="7818009" cy="252474"/>
            </a:xfrm>
            <a:prstGeom prst="line">
              <a:avLst/>
            </a:prstGeom>
            <a:ln w="57150">
              <a:prstDash val="sysDot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10FD62B7-F517-4972-BF96-FD9E1823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721" y="0"/>
            <a:ext cx="8638407" cy="739276"/>
          </a:xfrm>
        </p:spPr>
        <p:txBody>
          <a:bodyPr/>
          <a:lstStyle/>
          <a:p>
            <a:r>
              <a:rPr lang="en-GB" sz="2400" dirty="0"/>
              <a:t>La </a:t>
            </a:r>
            <a:r>
              <a:rPr lang="en-GB" sz="2400" dirty="0" err="1"/>
              <a:t>rilevanza</a:t>
            </a:r>
            <a:r>
              <a:rPr lang="en-GB" sz="2400" dirty="0"/>
              <a:t> </a:t>
            </a:r>
            <a:r>
              <a:rPr lang="en-GB" sz="2400" dirty="0" err="1"/>
              <a:t>degli</a:t>
            </a:r>
            <a:r>
              <a:rPr lang="en-GB" sz="2400" dirty="0"/>
              <a:t> </a:t>
            </a:r>
            <a:r>
              <a:rPr lang="en-GB" sz="2400" dirty="0" err="1"/>
              <a:t>acquisti</a:t>
            </a:r>
            <a:r>
              <a:rPr lang="en-GB" sz="2400" dirty="0"/>
              <a:t> </a:t>
            </a:r>
            <a:r>
              <a:rPr lang="en-GB" sz="2400" dirty="0" err="1"/>
              <a:t>oggi</a:t>
            </a:r>
            <a:endParaRPr lang="en-GB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590A15-4057-4A11-95F9-CDEE6AB1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9D55DF0-D419-44FB-BED2-9E53F78EC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  <a:endParaRPr lang="it-IT" dirty="0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4F07A2B5-D8BA-7943-9D4B-24E39D716403}"/>
              </a:ext>
            </a:extLst>
          </p:cNvPr>
          <p:cNvSpPr txBox="1">
            <a:spLocks/>
          </p:cNvSpPr>
          <p:nvPr/>
        </p:nvSpPr>
        <p:spPr>
          <a:xfrm>
            <a:off x="2052637" y="1587695"/>
            <a:ext cx="8229600" cy="4756150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GB" sz="1800"/>
          </a:p>
          <a:p>
            <a:pPr marL="0" indent="0">
              <a:buFont typeface="Arial"/>
              <a:buNone/>
            </a:pPr>
            <a:r>
              <a:rPr lang="en-GB" sz="1400" i="1"/>
              <a:t>Rapporto fra le principali voci di costo e il fatturato</a:t>
            </a:r>
          </a:p>
          <a:p>
            <a:pPr marL="0" indent="0">
              <a:buFont typeface="Arial"/>
              <a:buNone/>
            </a:pPr>
            <a:r>
              <a:rPr lang="en-GB" sz="1400" i="1"/>
              <a:t>(Elaborazione dei dati Mediobanca sulle principali 2075 aziende Italiane)</a:t>
            </a:r>
            <a:endParaRPr lang="en-GB" sz="1400" i="1" dirty="0"/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F52EAD7B-145A-FB4C-A575-FBBE78B13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268" y="2553953"/>
            <a:ext cx="608455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4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</a:rPr>
              <a:t>Acquisti</a:t>
            </a:r>
            <a:r>
              <a:rPr lang="en-US" sz="4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</a:rPr>
              <a:t> di </a:t>
            </a:r>
            <a:r>
              <a:rPr lang="en-US" sz="44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</a:rPr>
              <a:t>beni</a:t>
            </a:r>
            <a:r>
              <a:rPr lang="en-US" sz="4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</a:rPr>
              <a:t> e </a:t>
            </a:r>
            <a:r>
              <a:rPr lang="en-US" sz="4400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</a:rPr>
              <a:t>servizi</a:t>
            </a:r>
            <a:endParaRPr lang="en-US" sz="44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651829B1-E848-A941-B04C-99557D5194EF}"/>
                  </a:ext>
                </a:extLst>
              </p14:cNvPr>
              <p14:cNvContentPartPr/>
              <p14:nvPr/>
            </p14:nvContentPartPr>
            <p14:xfrm>
              <a:off x="1472760" y="1448280"/>
              <a:ext cx="10497960" cy="460188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651829B1-E848-A941-B04C-99557D5194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3400" y="1438920"/>
                <a:ext cx="10516680" cy="46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078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ma 26">
            <a:extLst>
              <a:ext uri="{FF2B5EF4-FFF2-40B4-BE49-F238E27FC236}">
                <a16:creationId xmlns:a16="http://schemas.microsoft.com/office/drawing/2014/main" id="{91CC9638-C0C1-4896-A043-EDF239BAEC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6820634"/>
              </p:ext>
            </p:extLst>
          </p:nvPr>
        </p:nvGraphicFramePr>
        <p:xfrm>
          <a:off x="4025228" y="2241686"/>
          <a:ext cx="4372455" cy="409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0FAA1AD6-99FE-4FAC-B275-79D6DCB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974" y="17502"/>
            <a:ext cx="6923241" cy="739276"/>
          </a:xfrm>
        </p:spPr>
        <p:txBody>
          <a:bodyPr/>
          <a:lstStyle/>
          <a:p>
            <a:r>
              <a:rPr lang="en-GB" sz="2400" dirty="0" err="1"/>
              <a:t>L’impatto</a:t>
            </a:r>
            <a:r>
              <a:rPr lang="en-GB" sz="2400" dirty="0"/>
              <a:t> del Covid-19: </a:t>
            </a:r>
            <a:br>
              <a:rPr lang="en-GB" sz="2400" dirty="0"/>
            </a:br>
            <a:r>
              <a:rPr lang="en-GB" sz="2400" dirty="0"/>
              <a:t>focus </a:t>
            </a:r>
            <a:r>
              <a:rPr lang="en-GB" sz="2400" dirty="0" err="1"/>
              <a:t>specifico</a:t>
            </a:r>
            <a:r>
              <a:rPr lang="en-GB" sz="2400" dirty="0"/>
              <a:t> </a:t>
            </a:r>
            <a:r>
              <a:rPr lang="en-GB" sz="2400" dirty="0" err="1"/>
              <a:t>su</a:t>
            </a:r>
            <a:r>
              <a:rPr lang="en-GB" sz="2400" dirty="0"/>
              <a:t> </a:t>
            </a:r>
            <a:r>
              <a:rPr lang="en-GB" sz="2400" dirty="0" err="1"/>
              <a:t>alcune</a:t>
            </a:r>
            <a:r>
              <a:rPr lang="en-GB" sz="2400" dirty="0"/>
              <a:t> Supply Chain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216F591-44FA-4805-9055-5172B8DC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26" name="Segnaposto testo 3">
            <a:extLst>
              <a:ext uri="{FF2B5EF4-FFF2-40B4-BE49-F238E27FC236}">
                <a16:creationId xmlns:a16="http://schemas.microsoft.com/office/drawing/2014/main" id="{921C21FC-7974-494A-AEEF-CA96594CC71E}"/>
              </a:ext>
            </a:extLst>
          </p:cNvPr>
          <p:cNvSpPr txBox="1">
            <a:spLocks/>
          </p:cNvSpPr>
          <p:nvPr/>
        </p:nvSpPr>
        <p:spPr>
          <a:xfrm>
            <a:off x="2356339" y="6373013"/>
            <a:ext cx="9295162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rgbClr val="002E58"/>
                </a:solidFill>
              </a:rPr>
              <a:t>Fonte: www.lastampa.it, www.pambianconews.com, www. ilsole24ore.com, www.ilmessagero.it, www.repubblica.it </a:t>
            </a:r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6E42263F-99AC-4F8B-92AF-DD6C37DB8A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989273"/>
              </p:ext>
            </p:extLst>
          </p:nvPr>
        </p:nvGraphicFramePr>
        <p:xfrm>
          <a:off x="64655" y="1119606"/>
          <a:ext cx="4372457" cy="4207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9" name="Diagramma 28">
            <a:extLst>
              <a:ext uri="{FF2B5EF4-FFF2-40B4-BE49-F238E27FC236}">
                <a16:creationId xmlns:a16="http://schemas.microsoft.com/office/drawing/2014/main" id="{E6138167-6839-46E7-A23F-750FD3F1E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3527830"/>
              </p:ext>
            </p:extLst>
          </p:nvPr>
        </p:nvGraphicFramePr>
        <p:xfrm>
          <a:off x="7921145" y="1119606"/>
          <a:ext cx="4372455" cy="409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C941FD-644F-4E8D-8670-6BF14AFE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</p:spTree>
    <p:extLst>
      <p:ext uri="{BB962C8B-B14F-4D97-AF65-F5344CB8AC3E}">
        <p14:creationId xmlns:p14="http://schemas.microsoft.com/office/powerpoint/2010/main" val="3152981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A1AD6-99FE-4FAC-B275-79D6DCB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17" y="17502"/>
            <a:ext cx="6962998" cy="739276"/>
          </a:xfrm>
        </p:spPr>
        <p:txBody>
          <a:bodyPr/>
          <a:lstStyle/>
          <a:p>
            <a:r>
              <a:rPr lang="en-GB" sz="2400" dirty="0" err="1"/>
              <a:t>Quali</a:t>
            </a:r>
            <a:r>
              <a:rPr lang="en-GB" sz="2400" dirty="0"/>
              <a:t> </a:t>
            </a:r>
            <a:r>
              <a:rPr lang="en-GB" sz="2400" dirty="0" err="1"/>
              <a:t>strumenti</a:t>
            </a:r>
            <a:r>
              <a:rPr lang="en-GB" sz="2400" dirty="0"/>
              <a:t> per </a:t>
            </a:r>
            <a:r>
              <a:rPr lang="en-GB" sz="2400" dirty="0" err="1"/>
              <a:t>affrontare</a:t>
            </a:r>
            <a:r>
              <a:rPr lang="en-GB" sz="2400" dirty="0"/>
              <a:t> le </a:t>
            </a:r>
            <a:r>
              <a:rPr lang="en-GB" sz="2400" dirty="0" err="1"/>
              <a:t>sfide</a:t>
            </a:r>
            <a:r>
              <a:rPr lang="en-GB" sz="2400" dirty="0"/>
              <a:t> di </a:t>
            </a:r>
            <a:r>
              <a:rPr lang="en-GB" sz="2400" dirty="0" err="1"/>
              <a:t>oggi</a:t>
            </a:r>
            <a:r>
              <a:rPr lang="en-GB" sz="2400" dirty="0"/>
              <a:t>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C941FD-644F-4E8D-8670-6BF14AFE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C3B181E8-DFD6-D64E-8A36-7FDE636400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8434" y="1589205"/>
            <a:ext cx="8229600" cy="452596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14ADB14-2FA7-9549-9D53-DAB5F9BB5233}"/>
              </a:ext>
            </a:extLst>
          </p:cNvPr>
          <p:cNvSpPr/>
          <p:nvPr/>
        </p:nvSpPr>
        <p:spPr>
          <a:xfrm>
            <a:off x="4478242" y="6225556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3"/>
              </a:rPr>
              <a:t>http://www.sourcemap.com/</a:t>
            </a:r>
            <a:r>
              <a:rPr lang="it-IT" dirty="0"/>
              <a:t>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3795CF1-F337-4F4B-9058-A5CD4FD3A0E2}"/>
              </a:ext>
            </a:extLst>
          </p:cNvPr>
          <p:cNvSpPr/>
          <p:nvPr/>
        </p:nvSpPr>
        <p:spPr>
          <a:xfrm>
            <a:off x="516986" y="1054412"/>
            <a:ext cx="3220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i="1" dirty="0">
                <a:solidFill>
                  <a:srgbClr val="002C5B"/>
                </a:solidFill>
                <a:latin typeface="Trebuchet MS" panose="020B0703020202090204" pitchFamily="34" charset="0"/>
              </a:rPr>
              <a:t>Supply Chain </a:t>
            </a:r>
            <a:r>
              <a:rPr lang="it-IT" sz="2400" i="1" dirty="0" err="1">
                <a:solidFill>
                  <a:srgbClr val="002C5B"/>
                </a:solidFill>
                <a:latin typeface="Trebuchet MS" panose="020B0703020202090204" pitchFamily="34" charset="0"/>
              </a:rPr>
              <a:t>Mapping</a:t>
            </a:r>
            <a:endParaRPr lang="it-IT" sz="2400" dirty="0">
              <a:solidFill>
                <a:srgbClr val="002C5B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0E2022-20C7-824A-A9DE-EE32DA61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21</a:t>
            </a:fld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0E5C4728-4E51-0C40-84AE-C00BAA964D8E}"/>
                  </a:ext>
                </a:extLst>
              </p14:cNvPr>
              <p14:cNvContentPartPr/>
              <p14:nvPr/>
            </p14:nvContentPartPr>
            <p14:xfrm>
              <a:off x="1413720" y="5875560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0E5C4728-4E51-0C40-84AE-C00BAA964D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04360" y="5866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5759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8AE54-8C06-47D8-B617-B9284753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84" y="747646"/>
            <a:ext cx="8396493" cy="739276"/>
          </a:xfrm>
        </p:spPr>
        <p:txBody>
          <a:bodyPr/>
          <a:lstStyle/>
          <a:p>
            <a:r>
              <a:rPr lang="it-IT" b="0" i="1" dirty="0"/>
              <a:t>Supply Chain Finance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2E388A2-4D73-431B-B3DD-D682B5D9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21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DDB434-D00F-4EC0-B88D-4421C309B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26/06/20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2A1444AF-134F-174D-B039-EF206743757E}"/>
              </a:ext>
            </a:extLst>
          </p:cNvPr>
          <p:cNvSpPr/>
          <p:nvPr/>
        </p:nvSpPr>
        <p:spPr>
          <a:xfrm>
            <a:off x="1" y="1361867"/>
            <a:ext cx="12192000" cy="1107996"/>
          </a:xfrm>
          <a:prstGeom prst="rect">
            <a:avLst/>
          </a:prstGeom>
          <a:solidFill>
            <a:srgbClr val="002E5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740"/>
            <a:endParaRPr lang="en-US" sz="2933" b="1" cap="small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733C086-B3E7-1D41-8EF2-3D0A01CFA5AB}"/>
              </a:ext>
            </a:extLst>
          </p:cNvPr>
          <p:cNvSpPr txBox="1"/>
          <p:nvPr/>
        </p:nvSpPr>
        <p:spPr>
          <a:xfrm>
            <a:off x="410818" y="1309975"/>
            <a:ext cx="11295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>
                <a:solidFill>
                  <a:schemeClr val="bg1"/>
                </a:solidFill>
                <a:latin typeface="+mj-lt"/>
                <a:ea typeface="Trebuchet MS" charset="0"/>
                <a:cs typeface="Trebuchet MS" charset="0"/>
              </a:rPr>
              <a:t>É l’insieme di soluzioni che consentono a un’impresa di finanziare il proprio Capitale Circolante facendo leva sul ruolo che essa ricopre all’interno della Supply Chain in cui opera e sulle relazioni con gli altri attori della filiera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57CD7463-86ED-5C44-BEF4-F786968D9FED}"/>
              </a:ext>
            </a:extLst>
          </p:cNvPr>
          <p:cNvGrpSpPr/>
          <p:nvPr/>
        </p:nvGrpSpPr>
        <p:grpSpPr>
          <a:xfrm>
            <a:off x="1401133" y="2588722"/>
            <a:ext cx="9409783" cy="4204652"/>
            <a:chOff x="272237" y="823040"/>
            <a:chExt cx="8696923" cy="3886120"/>
          </a:xfrm>
        </p:grpSpPr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354313F0-7E12-1A48-BE98-373054805BD8}"/>
                </a:ext>
              </a:extLst>
            </p:cNvPr>
            <p:cNvSpPr txBox="1"/>
            <p:nvPr/>
          </p:nvSpPr>
          <p:spPr>
            <a:xfrm>
              <a:off x="2086348" y="1064221"/>
              <a:ext cx="838263" cy="2599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Startup</a:t>
              </a: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A41DE031-7CFA-D54D-975B-37D3A5417353}"/>
                </a:ext>
              </a:extLst>
            </p:cNvPr>
            <p:cNvSpPr txBox="1"/>
            <p:nvPr/>
          </p:nvSpPr>
          <p:spPr>
            <a:xfrm>
              <a:off x="7583088" y="2667883"/>
              <a:ext cx="1267569" cy="5618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Associazioni di categoria</a:t>
              </a:r>
            </a:p>
          </p:txBody>
        </p:sp>
        <p:sp>
          <p:nvSpPr>
            <p:cNvPr id="30" name="TextBox 4">
              <a:extLst>
                <a:ext uri="{FF2B5EF4-FFF2-40B4-BE49-F238E27FC236}">
                  <a16:creationId xmlns:a16="http://schemas.microsoft.com/office/drawing/2014/main" id="{362817AE-858D-0D43-BA8B-4482F941221F}"/>
                </a:ext>
              </a:extLst>
            </p:cNvPr>
            <p:cNvSpPr txBox="1"/>
            <p:nvPr/>
          </p:nvSpPr>
          <p:spPr>
            <a:xfrm>
              <a:off x="272237" y="2656078"/>
              <a:ext cx="1286575" cy="4971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Consulenti/</a:t>
              </a:r>
            </a:p>
            <a:p>
              <a:pPr algn="ctr"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Professionisti</a:t>
              </a:r>
            </a:p>
          </p:txBody>
        </p:sp>
        <p:sp>
          <p:nvSpPr>
            <p:cNvPr id="31" name="TextBox 49">
              <a:extLst>
                <a:ext uri="{FF2B5EF4-FFF2-40B4-BE49-F238E27FC236}">
                  <a16:creationId xmlns:a16="http://schemas.microsoft.com/office/drawing/2014/main" id="{6F7201AC-C180-0649-9822-DCCB1FB7323B}"/>
                </a:ext>
              </a:extLst>
            </p:cNvPr>
            <p:cNvSpPr txBox="1"/>
            <p:nvPr/>
          </p:nvSpPr>
          <p:spPr>
            <a:xfrm>
              <a:off x="7174173" y="4168539"/>
              <a:ext cx="978989" cy="32930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Agenzie</a:t>
              </a:r>
            </a:p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di Rating</a:t>
              </a:r>
            </a:p>
          </p:txBody>
        </p:sp>
        <p:sp>
          <p:nvSpPr>
            <p:cNvPr id="32" name="Rounded Rectangle 51">
              <a:extLst>
                <a:ext uri="{FF2B5EF4-FFF2-40B4-BE49-F238E27FC236}">
                  <a16:creationId xmlns:a16="http://schemas.microsoft.com/office/drawing/2014/main" id="{10400304-B0BA-BD47-8E5B-C97A33EB3079}"/>
                </a:ext>
              </a:extLst>
            </p:cNvPr>
            <p:cNvSpPr/>
            <p:nvPr/>
          </p:nvSpPr>
          <p:spPr>
            <a:xfrm>
              <a:off x="295960" y="824301"/>
              <a:ext cx="8630949" cy="3884859"/>
            </a:xfrm>
            <a:prstGeom prst="roundRect">
              <a:avLst/>
            </a:prstGeom>
            <a:noFill/>
            <a:ln w="28575">
              <a:solidFill>
                <a:srgbClr val="002E54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endParaRPr lang="it-IT" sz="1067" b="1" kern="0" dirty="0">
                <a:solidFill>
                  <a:srgbClr val="C0504D">
                    <a:lumMod val="75000"/>
                  </a:srgbClr>
                </a:solidFill>
                <a:latin typeface="+mj-lt"/>
              </a:endParaRPr>
            </a:p>
          </p:txBody>
        </p:sp>
        <p:pic>
          <p:nvPicPr>
            <p:cNvPr id="33" name="Picture 4" descr="Risultati immagini per start up icon">
              <a:extLst>
                <a:ext uri="{FF2B5EF4-FFF2-40B4-BE49-F238E27FC236}">
                  <a16:creationId xmlns:a16="http://schemas.microsoft.com/office/drawing/2014/main" id="{730D8C3B-E20E-E242-9958-B63B5E64FB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261" y="823040"/>
              <a:ext cx="667690" cy="667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Risultati immagini per rating icon">
              <a:extLst>
                <a:ext uri="{FF2B5EF4-FFF2-40B4-BE49-F238E27FC236}">
                  <a16:creationId xmlns:a16="http://schemas.microsoft.com/office/drawing/2014/main" id="{BB11267E-F7D8-2442-8F77-76D297BFF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011" y="4114121"/>
              <a:ext cx="551810" cy="551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Risultati immagini per trade association icon">
              <a:extLst>
                <a:ext uri="{FF2B5EF4-FFF2-40B4-BE49-F238E27FC236}">
                  <a16:creationId xmlns:a16="http://schemas.microsoft.com/office/drawing/2014/main" id="{D19A9CB7-FC02-3747-A420-877E703D4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7167" y="2124086"/>
              <a:ext cx="631859" cy="631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0" descr="Risultati immagini per consultant icon">
              <a:extLst>
                <a:ext uri="{FF2B5EF4-FFF2-40B4-BE49-F238E27FC236}">
                  <a16:creationId xmlns:a16="http://schemas.microsoft.com/office/drawing/2014/main" id="{A2072F71-2537-6242-91CC-4A123F752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812" y="2145844"/>
              <a:ext cx="463589" cy="47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2" descr="Risultati immagini per investor icon">
              <a:extLst>
                <a:ext uri="{FF2B5EF4-FFF2-40B4-BE49-F238E27FC236}">
                  <a16:creationId xmlns:a16="http://schemas.microsoft.com/office/drawing/2014/main" id="{BFB3DEA6-EB5C-9542-859B-60585AAE2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837" y="4064990"/>
              <a:ext cx="551810" cy="5518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43">
              <a:extLst>
                <a:ext uri="{FF2B5EF4-FFF2-40B4-BE49-F238E27FC236}">
                  <a16:creationId xmlns:a16="http://schemas.microsoft.com/office/drawing/2014/main" id="{0D9E7FC1-54C3-CE4E-8A3E-BC8C854528C4}"/>
                </a:ext>
              </a:extLst>
            </p:cNvPr>
            <p:cNvSpPr txBox="1"/>
            <p:nvPr/>
          </p:nvSpPr>
          <p:spPr>
            <a:xfrm>
              <a:off x="2246239" y="4196726"/>
              <a:ext cx="1045367" cy="2014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Investitori</a:t>
              </a:r>
            </a:p>
          </p:txBody>
        </p:sp>
        <p:pic>
          <p:nvPicPr>
            <p:cNvPr id="39" name="Picture 16" descr="Risultati immagini per e-commerce icon">
              <a:extLst>
                <a:ext uri="{FF2B5EF4-FFF2-40B4-BE49-F238E27FC236}">
                  <a16:creationId xmlns:a16="http://schemas.microsoft.com/office/drawing/2014/main" id="{087BCAB5-96CA-B54B-A1E7-4AE66098C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664" y="865855"/>
              <a:ext cx="667690" cy="667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CA7D0A1F-CF57-D847-A93B-92A72E610137}"/>
                </a:ext>
              </a:extLst>
            </p:cNvPr>
            <p:cNvSpPr txBox="1"/>
            <p:nvPr/>
          </p:nvSpPr>
          <p:spPr>
            <a:xfrm>
              <a:off x="4707324" y="908059"/>
              <a:ext cx="1461109" cy="3665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Piattaforme di E-commerce</a:t>
              </a:r>
            </a:p>
          </p:txBody>
        </p:sp>
        <p:pic>
          <p:nvPicPr>
            <p:cNvPr id="41" name="Picture 18" descr="Risultati immagini per payment service provider icon">
              <a:extLst>
                <a:ext uri="{FF2B5EF4-FFF2-40B4-BE49-F238E27FC236}">
                  <a16:creationId xmlns:a16="http://schemas.microsoft.com/office/drawing/2014/main" id="{F100225C-AB6E-F940-807F-115B43337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54" y="908059"/>
              <a:ext cx="778706" cy="584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08A889EA-3CF8-274B-A6AE-6B851F499B6A}"/>
                </a:ext>
              </a:extLst>
            </p:cNvPr>
            <p:cNvSpPr txBox="1"/>
            <p:nvPr/>
          </p:nvSpPr>
          <p:spPr>
            <a:xfrm>
              <a:off x="7092879" y="958013"/>
              <a:ext cx="1876281" cy="3449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Prestatori di</a:t>
              </a:r>
            </a:p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servizi di pagamento</a:t>
              </a:r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1F51C446-265E-594B-857B-BAB4C662FA2F}"/>
                </a:ext>
              </a:extLst>
            </p:cNvPr>
            <p:cNvSpPr txBox="1"/>
            <p:nvPr/>
          </p:nvSpPr>
          <p:spPr>
            <a:xfrm>
              <a:off x="4712854" y="4193335"/>
              <a:ext cx="869815" cy="34244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Centri di</a:t>
              </a:r>
            </a:p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ricerca</a:t>
              </a:r>
            </a:p>
          </p:txBody>
        </p:sp>
        <p:pic>
          <p:nvPicPr>
            <p:cNvPr id="44" name="Elemento grafico 43" descr="Lente di ingrandimento">
              <a:extLst>
                <a:ext uri="{FF2B5EF4-FFF2-40B4-BE49-F238E27FC236}">
                  <a16:creationId xmlns:a16="http://schemas.microsoft.com/office/drawing/2014/main" id="{9D1A4412-F109-8842-AB5E-7D5F4411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25110" y="4095893"/>
              <a:ext cx="482214" cy="482214"/>
            </a:xfrm>
            <a:prstGeom prst="rect">
              <a:avLst/>
            </a:prstGeom>
          </p:spPr>
        </p:pic>
        <p:sp>
          <p:nvSpPr>
            <p:cNvPr id="45" name="Rounded Rectangle 51">
              <a:extLst>
                <a:ext uri="{FF2B5EF4-FFF2-40B4-BE49-F238E27FC236}">
                  <a16:creationId xmlns:a16="http://schemas.microsoft.com/office/drawing/2014/main" id="{AAA7F6DD-7E80-2842-B49E-D2F948D05041}"/>
                </a:ext>
              </a:extLst>
            </p:cNvPr>
            <p:cNvSpPr/>
            <p:nvPr/>
          </p:nvSpPr>
          <p:spPr>
            <a:xfrm>
              <a:off x="1577340" y="1542236"/>
              <a:ext cx="5895053" cy="2436395"/>
            </a:xfrm>
            <a:prstGeom prst="roundRect">
              <a:avLst/>
            </a:prstGeom>
            <a:noFill/>
            <a:ln w="28575">
              <a:solidFill>
                <a:srgbClr val="002E54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endParaRPr lang="it-IT" sz="1333" b="1" kern="0" dirty="0">
                <a:solidFill>
                  <a:srgbClr val="C0504D">
                    <a:lumMod val="75000"/>
                  </a:srgbClr>
                </a:solidFill>
                <a:latin typeface="+mj-lt"/>
              </a:endParaRPr>
            </a:p>
          </p:txBody>
        </p:sp>
        <p:pic>
          <p:nvPicPr>
            <p:cNvPr id="53" name="Picture 29">
              <a:extLst>
                <a:ext uri="{FF2B5EF4-FFF2-40B4-BE49-F238E27FC236}">
                  <a16:creationId xmlns:a16="http://schemas.microsoft.com/office/drawing/2014/main" id="{34AF20D9-56E8-6648-BC08-75A1F14B8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2069" y="2459872"/>
              <a:ext cx="363457" cy="369699"/>
            </a:xfrm>
            <a:prstGeom prst="rect">
              <a:avLst/>
            </a:prstGeom>
          </p:spPr>
        </p:pic>
        <p:sp>
          <p:nvSpPr>
            <p:cNvPr id="55" name="TextBox 31">
              <a:extLst>
                <a:ext uri="{FF2B5EF4-FFF2-40B4-BE49-F238E27FC236}">
                  <a16:creationId xmlns:a16="http://schemas.microsoft.com/office/drawing/2014/main" id="{841B1F82-3C5A-2D4F-B2F4-2B99A2F984CC}"/>
                </a:ext>
              </a:extLst>
            </p:cNvPr>
            <p:cNvSpPr txBox="1"/>
            <p:nvPr/>
          </p:nvSpPr>
          <p:spPr>
            <a:xfrm>
              <a:off x="3656743" y="1949987"/>
              <a:ext cx="1803444" cy="2802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609570">
                <a:defRPr/>
              </a:pPr>
              <a:r>
                <a:rPr lang="it-IT" sz="1867" b="1" kern="0" dirty="0">
                  <a:solidFill>
                    <a:srgbClr val="002060"/>
                  </a:solidFill>
                  <a:latin typeface="+mj-lt"/>
                </a:rPr>
                <a:t>La filiera</a:t>
              </a:r>
            </a:p>
          </p:txBody>
        </p:sp>
        <p:sp>
          <p:nvSpPr>
            <p:cNvPr id="57" name="Right Arrow 32">
              <a:extLst>
                <a:ext uri="{FF2B5EF4-FFF2-40B4-BE49-F238E27FC236}">
                  <a16:creationId xmlns:a16="http://schemas.microsoft.com/office/drawing/2014/main" id="{A52E0831-7711-9846-813D-7610374253C3}"/>
                </a:ext>
              </a:extLst>
            </p:cNvPr>
            <p:cNvSpPr/>
            <p:nvPr/>
          </p:nvSpPr>
          <p:spPr>
            <a:xfrm>
              <a:off x="3850397" y="2583277"/>
              <a:ext cx="314721" cy="220680"/>
            </a:xfrm>
            <a:prstGeom prst="rightArrow">
              <a:avLst/>
            </a:prstGeom>
            <a:solidFill>
              <a:srgbClr val="4BACC6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endParaRPr lang="it-IT" sz="1867" b="1" kern="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9" name="Right Arrow 33">
              <a:extLst>
                <a:ext uri="{FF2B5EF4-FFF2-40B4-BE49-F238E27FC236}">
                  <a16:creationId xmlns:a16="http://schemas.microsoft.com/office/drawing/2014/main" id="{B0C6771C-055F-EC4D-9CAE-68D27C4F06D0}"/>
                </a:ext>
              </a:extLst>
            </p:cNvPr>
            <p:cNvSpPr/>
            <p:nvPr/>
          </p:nvSpPr>
          <p:spPr>
            <a:xfrm>
              <a:off x="4953890" y="2579157"/>
              <a:ext cx="314721" cy="220680"/>
            </a:xfrm>
            <a:prstGeom prst="rightArrow">
              <a:avLst/>
            </a:prstGeom>
            <a:solidFill>
              <a:srgbClr val="4BACC6"/>
            </a:solidFill>
            <a:ln w="12700">
              <a:noFill/>
            </a:ln>
          </p:spPr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endParaRPr lang="it-IT" sz="1867" b="1" kern="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0" name="Rounded Rectangle 34">
              <a:extLst>
                <a:ext uri="{FF2B5EF4-FFF2-40B4-BE49-F238E27FC236}">
                  <a16:creationId xmlns:a16="http://schemas.microsoft.com/office/drawing/2014/main" id="{3508DB15-0ECC-D04F-9D89-4F3CC2D53C2D}"/>
                </a:ext>
              </a:extLst>
            </p:cNvPr>
            <p:cNvSpPr/>
            <p:nvPr/>
          </p:nvSpPr>
          <p:spPr>
            <a:xfrm>
              <a:off x="3069707" y="1968101"/>
              <a:ext cx="2979354" cy="1298301"/>
            </a:xfrm>
            <a:prstGeom prst="roundRect">
              <a:avLst/>
            </a:prstGeom>
            <a:noFill/>
            <a:ln w="19050">
              <a:solidFill>
                <a:srgbClr val="002E54"/>
              </a:solidFill>
              <a:prstDash val="dash"/>
            </a:ln>
          </p:spPr>
          <p:txBody>
            <a:bodyPr wrap="square" rtlCol="0" anchor="ctr">
              <a:noAutofit/>
            </a:bodyPr>
            <a:lstStyle/>
            <a:p>
              <a:pPr algn="ctr" defTabSz="609570">
                <a:defRPr/>
              </a:pPr>
              <a:endParaRPr lang="it-IT" sz="1867" b="1" kern="0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61" name="Picture 35">
              <a:extLst>
                <a:ext uri="{FF2B5EF4-FFF2-40B4-BE49-F238E27FC236}">
                  <a16:creationId xmlns:a16="http://schemas.microsoft.com/office/drawing/2014/main" id="{57271E6F-E0CD-E448-B862-BB4000AAB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2069" y="2136203"/>
              <a:ext cx="363457" cy="369699"/>
            </a:xfrm>
            <a:prstGeom prst="rect">
              <a:avLst/>
            </a:prstGeom>
          </p:spPr>
        </p:pic>
        <p:pic>
          <p:nvPicPr>
            <p:cNvPr id="62" name="Picture 36">
              <a:extLst>
                <a:ext uri="{FF2B5EF4-FFF2-40B4-BE49-F238E27FC236}">
                  <a16:creationId xmlns:a16="http://schemas.microsoft.com/office/drawing/2014/main" id="{386DD9F6-7021-534E-B1C8-9EF76357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2069" y="2783540"/>
              <a:ext cx="363457" cy="369699"/>
            </a:xfrm>
            <a:prstGeom prst="rect">
              <a:avLst/>
            </a:prstGeom>
          </p:spPr>
        </p:pic>
        <p:pic>
          <p:nvPicPr>
            <p:cNvPr id="63" name="Picture 37">
              <a:extLst>
                <a:ext uri="{FF2B5EF4-FFF2-40B4-BE49-F238E27FC236}">
                  <a16:creationId xmlns:a16="http://schemas.microsoft.com/office/drawing/2014/main" id="{BF163142-9828-3048-9725-5D72A1900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340" y="2145844"/>
              <a:ext cx="363457" cy="369699"/>
            </a:xfrm>
            <a:prstGeom prst="rect">
              <a:avLst/>
            </a:prstGeom>
          </p:spPr>
        </p:pic>
        <p:pic>
          <p:nvPicPr>
            <p:cNvPr id="64" name="Picture 38">
              <a:extLst>
                <a:ext uri="{FF2B5EF4-FFF2-40B4-BE49-F238E27FC236}">
                  <a16:creationId xmlns:a16="http://schemas.microsoft.com/office/drawing/2014/main" id="{BC089A08-42BC-4B42-A2C4-1B49C8DBE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6340" y="2814557"/>
              <a:ext cx="363457" cy="369699"/>
            </a:xfrm>
            <a:prstGeom prst="rect">
              <a:avLst/>
            </a:prstGeom>
          </p:spPr>
        </p:pic>
        <p:pic>
          <p:nvPicPr>
            <p:cNvPr id="65" name="Picture 39">
              <a:extLst>
                <a:ext uri="{FF2B5EF4-FFF2-40B4-BE49-F238E27FC236}">
                  <a16:creationId xmlns:a16="http://schemas.microsoft.com/office/drawing/2014/main" id="{6D12BE6A-A90A-A04D-B063-11CEE7F2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2173" y="2294476"/>
              <a:ext cx="714662" cy="726937"/>
            </a:xfrm>
            <a:prstGeom prst="rect">
              <a:avLst/>
            </a:prstGeom>
          </p:spPr>
        </p:pic>
        <p:pic>
          <p:nvPicPr>
            <p:cNvPr id="66" name="Picture 40">
              <a:extLst>
                <a:ext uri="{FF2B5EF4-FFF2-40B4-BE49-F238E27FC236}">
                  <a16:creationId xmlns:a16="http://schemas.microsoft.com/office/drawing/2014/main" id="{547204F9-7164-E24B-91A1-E33E49701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2686" y="2508198"/>
              <a:ext cx="290765" cy="295760"/>
            </a:xfrm>
            <a:prstGeom prst="rect">
              <a:avLst/>
            </a:prstGeom>
          </p:spPr>
        </p:pic>
        <p:pic>
          <p:nvPicPr>
            <p:cNvPr id="67" name="Picture 3">
              <a:extLst>
                <a:ext uri="{FF2B5EF4-FFF2-40B4-BE49-F238E27FC236}">
                  <a16:creationId xmlns:a16="http://schemas.microsoft.com/office/drawing/2014/main" id="{1B3A7F6F-7A8D-3345-A1AC-892F3BDEB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9207" y="1916133"/>
              <a:ext cx="810762" cy="573991"/>
            </a:xfrm>
            <a:prstGeom prst="rect">
              <a:avLst/>
            </a:prstGeom>
          </p:spPr>
        </p:pic>
        <p:sp>
          <p:nvSpPr>
            <p:cNvPr id="68" name="TextBox 4">
              <a:extLst>
                <a:ext uri="{FF2B5EF4-FFF2-40B4-BE49-F238E27FC236}">
                  <a16:creationId xmlns:a16="http://schemas.microsoft.com/office/drawing/2014/main" id="{7A54E375-CD52-114A-83FC-DB16DC8C4CB4}"/>
                </a:ext>
              </a:extLst>
            </p:cNvPr>
            <p:cNvSpPr txBox="1"/>
            <p:nvPr/>
          </p:nvSpPr>
          <p:spPr>
            <a:xfrm>
              <a:off x="1551007" y="1679376"/>
              <a:ext cx="2228218" cy="2757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Provider di piattaforma</a:t>
              </a:r>
            </a:p>
          </p:txBody>
        </p:sp>
        <p:pic>
          <p:nvPicPr>
            <p:cNvPr id="69" name="Picture 45">
              <a:extLst>
                <a:ext uri="{FF2B5EF4-FFF2-40B4-BE49-F238E27FC236}">
                  <a16:creationId xmlns:a16="http://schemas.microsoft.com/office/drawing/2014/main" id="{0422CEDB-CB62-E941-B15F-C7848D22C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8922" y="3133581"/>
              <a:ext cx="429204" cy="426947"/>
            </a:xfrm>
            <a:prstGeom prst="rect">
              <a:avLst/>
            </a:prstGeom>
          </p:spPr>
        </p:pic>
        <p:sp>
          <p:nvSpPr>
            <p:cNvPr id="70" name="TextBox 46">
              <a:extLst>
                <a:ext uri="{FF2B5EF4-FFF2-40B4-BE49-F238E27FC236}">
                  <a16:creationId xmlns:a16="http://schemas.microsoft.com/office/drawing/2014/main" id="{7D72EEF8-F03B-FB4B-B678-9E2404BADD83}"/>
                </a:ext>
              </a:extLst>
            </p:cNvPr>
            <p:cNvSpPr txBox="1"/>
            <p:nvPr/>
          </p:nvSpPr>
          <p:spPr>
            <a:xfrm>
              <a:off x="1806899" y="3560528"/>
              <a:ext cx="1355078" cy="2306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Assicurazioni</a:t>
              </a:r>
            </a:p>
          </p:txBody>
        </p:sp>
        <p:pic>
          <p:nvPicPr>
            <p:cNvPr id="71" name="Picture 48">
              <a:extLst>
                <a:ext uri="{FF2B5EF4-FFF2-40B4-BE49-F238E27FC236}">
                  <a16:creationId xmlns:a16="http://schemas.microsoft.com/office/drawing/2014/main" id="{B4DEF989-C39D-DB40-955E-72C649B1A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9665" y="3137027"/>
              <a:ext cx="375469" cy="367200"/>
            </a:xfrm>
            <a:prstGeom prst="rect">
              <a:avLst/>
            </a:prstGeom>
          </p:spPr>
        </p:pic>
        <p:pic>
          <p:nvPicPr>
            <p:cNvPr id="72" name="Picture 42">
              <a:extLst>
                <a:ext uri="{FF2B5EF4-FFF2-40B4-BE49-F238E27FC236}">
                  <a16:creationId xmlns:a16="http://schemas.microsoft.com/office/drawing/2014/main" id="{22D57292-6698-D34C-B9EC-B75AE100E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1851" y="3334828"/>
              <a:ext cx="432000" cy="432000"/>
            </a:xfrm>
            <a:prstGeom prst="rect">
              <a:avLst/>
            </a:prstGeom>
          </p:spPr>
        </p:pic>
        <p:sp>
          <p:nvSpPr>
            <p:cNvPr id="73" name="TextBox 43">
              <a:extLst>
                <a:ext uri="{FF2B5EF4-FFF2-40B4-BE49-F238E27FC236}">
                  <a16:creationId xmlns:a16="http://schemas.microsoft.com/office/drawing/2014/main" id="{21505D5B-04F6-E84E-B4D9-DD5D51EFA5FE}"/>
                </a:ext>
              </a:extLst>
            </p:cNvPr>
            <p:cNvSpPr txBox="1"/>
            <p:nvPr/>
          </p:nvSpPr>
          <p:spPr>
            <a:xfrm>
              <a:off x="3805878" y="3704196"/>
              <a:ext cx="1773425" cy="2673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Provider logistici</a:t>
              </a:r>
            </a:p>
          </p:txBody>
        </p:sp>
        <p:pic>
          <p:nvPicPr>
            <p:cNvPr id="74" name="Immagine 66">
              <a:extLst>
                <a:ext uri="{FF2B5EF4-FFF2-40B4-BE49-F238E27FC236}">
                  <a16:creationId xmlns:a16="http://schemas.microsoft.com/office/drawing/2014/main" id="{D5BA09AB-C32D-0D48-AC7C-597B65EAF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0751" y="1977978"/>
              <a:ext cx="439951" cy="463480"/>
            </a:xfrm>
            <a:prstGeom prst="rect">
              <a:avLst/>
            </a:prstGeom>
          </p:spPr>
        </p:pic>
        <p:sp>
          <p:nvSpPr>
            <p:cNvPr id="75" name="TextBox 6">
              <a:extLst>
                <a:ext uri="{FF2B5EF4-FFF2-40B4-BE49-F238E27FC236}">
                  <a16:creationId xmlns:a16="http://schemas.microsoft.com/office/drawing/2014/main" id="{BDB48C02-7F3C-0E42-975A-75F3AD310F95}"/>
                </a:ext>
              </a:extLst>
            </p:cNvPr>
            <p:cNvSpPr txBox="1"/>
            <p:nvPr/>
          </p:nvSpPr>
          <p:spPr>
            <a:xfrm>
              <a:off x="5186730" y="1655027"/>
              <a:ext cx="2313839" cy="28015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Provider di finanziamento</a:t>
              </a:r>
            </a:p>
          </p:txBody>
        </p:sp>
        <p:sp>
          <p:nvSpPr>
            <p:cNvPr id="76" name="TextBox 49">
              <a:extLst>
                <a:ext uri="{FF2B5EF4-FFF2-40B4-BE49-F238E27FC236}">
                  <a16:creationId xmlns:a16="http://schemas.microsoft.com/office/drawing/2014/main" id="{BAB2B4D1-7E6F-134A-90FD-2EDE10AD86B4}"/>
                </a:ext>
              </a:extLst>
            </p:cNvPr>
            <p:cNvSpPr txBox="1"/>
            <p:nvPr/>
          </p:nvSpPr>
          <p:spPr>
            <a:xfrm>
              <a:off x="5244262" y="3499527"/>
              <a:ext cx="2265187" cy="2796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609570">
                <a:defRPr/>
              </a:pPr>
              <a:r>
                <a:rPr lang="it-IT" sz="1333" kern="0" dirty="0">
                  <a:solidFill>
                    <a:srgbClr val="1F497D"/>
                  </a:solidFill>
                  <a:latin typeface="+mj-lt"/>
                </a:rPr>
                <a:t>Provider di informazioni</a:t>
              </a:r>
            </a:p>
          </p:txBody>
        </p:sp>
      </p:grpSp>
      <p:sp>
        <p:nvSpPr>
          <p:cNvPr id="47" name="Titolo 1">
            <a:extLst>
              <a:ext uri="{FF2B5EF4-FFF2-40B4-BE49-F238E27FC236}">
                <a16:creationId xmlns:a16="http://schemas.microsoft.com/office/drawing/2014/main" id="{B0EF4364-0BD4-984C-B549-E596EEBFF11D}"/>
              </a:ext>
            </a:extLst>
          </p:cNvPr>
          <p:cNvSpPr txBox="1">
            <a:spLocks/>
          </p:cNvSpPr>
          <p:nvPr/>
        </p:nvSpPr>
        <p:spPr>
          <a:xfrm>
            <a:off x="2873716" y="17502"/>
            <a:ext cx="6938499" cy="739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02060"/>
                </a:solidFill>
                <a:latin typeface="Trebuchet MS" panose="020B0603020202020204" pitchFamily="34" charset="0"/>
                <a:ea typeface="+mj-ea"/>
                <a:cs typeface="Trebuchet MS" panose="020B0603020202020204" pitchFamily="34" charset="0"/>
              </a:defRPr>
            </a:lvl1pPr>
          </a:lstStyle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strumenti</a:t>
            </a:r>
            <a:r>
              <a:rPr lang="en-GB" dirty="0"/>
              <a:t> per </a:t>
            </a:r>
            <a:r>
              <a:rPr lang="en-GB" dirty="0" err="1"/>
              <a:t>affrontare</a:t>
            </a:r>
            <a:r>
              <a:rPr lang="en-GB" dirty="0"/>
              <a:t> le </a:t>
            </a:r>
            <a:r>
              <a:rPr lang="en-GB" dirty="0" err="1"/>
              <a:t>sfide</a:t>
            </a:r>
            <a:r>
              <a:rPr lang="en-GB" dirty="0"/>
              <a:t> di </a:t>
            </a:r>
            <a:r>
              <a:rPr lang="en-GB" dirty="0" err="1"/>
              <a:t>oggi</a:t>
            </a:r>
            <a:r>
              <a:rPr lang="en-GB" dirty="0"/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22F8D958-916C-0F4D-87C3-8B2E8154A50C}"/>
                  </a:ext>
                </a:extLst>
              </p14:cNvPr>
              <p14:cNvContentPartPr/>
              <p14:nvPr/>
            </p14:nvContentPartPr>
            <p14:xfrm>
              <a:off x="3250800" y="3698640"/>
              <a:ext cx="5600160" cy="206280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22F8D958-916C-0F4D-87C3-8B2E8154A50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1440" y="3689280"/>
                <a:ext cx="5618880" cy="208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7780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2E388A2-4D73-431B-B3DD-D682B5D9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21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F0553F-AB58-BB40-B1E5-B3CC067F59CC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DDB434-D00F-4EC0-B88D-4421C309B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26/06/20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45B3C239-743E-804F-A2A5-4B0E17CD31C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06" y="1192467"/>
            <a:ext cx="10318542" cy="5217638"/>
          </a:xfrm>
          <a:prstGeom prst="rect">
            <a:avLst/>
          </a:prstGeom>
          <a:noFill/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2CAD8F12-EE9A-F644-9514-E9F7A483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64" y="787402"/>
            <a:ext cx="8396493" cy="739276"/>
          </a:xfrm>
        </p:spPr>
        <p:txBody>
          <a:bodyPr/>
          <a:lstStyle/>
          <a:p>
            <a:r>
              <a:rPr lang="it-IT" b="0" i="1" dirty="0"/>
              <a:t>Supply Chain Finance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98449EA-6D8C-8A45-AF7D-A4C2D6789A36}"/>
              </a:ext>
            </a:extLst>
          </p:cNvPr>
          <p:cNvSpPr txBox="1">
            <a:spLocks/>
          </p:cNvSpPr>
          <p:nvPr/>
        </p:nvSpPr>
        <p:spPr>
          <a:xfrm>
            <a:off x="2835965" y="17502"/>
            <a:ext cx="6976250" cy="739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02060"/>
                </a:solidFill>
                <a:latin typeface="Trebuchet MS" panose="020B0603020202020204" pitchFamily="34" charset="0"/>
                <a:ea typeface="+mj-ea"/>
                <a:cs typeface="Trebuchet MS" panose="020B0603020202020204" pitchFamily="34" charset="0"/>
              </a:defRPr>
            </a:lvl1pPr>
          </a:lstStyle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strumenti</a:t>
            </a:r>
            <a:r>
              <a:rPr lang="en-GB" dirty="0"/>
              <a:t> per </a:t>
            </a:r>
            <a:r>
              <a:rPr lang="en-GB" dirty="0" err="1"/>
              <a:t>affrontare</a:t>
            </a:r>
            <a:r>
              <a:rPr lang="en-GB" dirty="0"/>
              <a:t> le </a:t>
            </a:r>
            <a:r>
              <a:rPr lang="en-GB" dirty="0" err="1"/>
              <a:t>sfide</a:t>
            </a:r>
            <a:r>
              <a:rPr lang="en-GB" dirty="0"/>
              <a:t> di </a:t>
            </a:r>
            <a:r>
              <a:rPr lang="en-GB" dirty="0" err="1"/>
              <a:t>oggi</a:t>
            </a:r>
            <a:r>
              <a:rPr lang="en-GB" dirty="0"/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0A26E0EF-335A-284D-A228-734C59615F7C}"/>
                  </a:ext>
                </a:extLst>
              </p14:cNvPr>
              <p14:cNvContentPartPr/>
              <p14:nvPr/>
            </p14:nvContentPartPr>
            <p14:xfrm>
              <a:off x="5340600" y="1096920"/>
              <a:ext cx="3876120" cy="801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0A26E0EF-335A-284D-A228-734C59615F7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1240" y="1087560"/>
                <a:ext cx="3894840" cy="82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9949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A1AD6-99FE-4FAC-B275-79D6DCB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965" y="17502"/>
            <a:ext cx="6976250" cy="739276"/>
          </a:xfrm>
        </p:spPr>
        <p:txBody>
          <a:bodyPr/>
          <a:lstStyle/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strumenti</a:t>
            </a:r>
            <a:r>
              <a:rPr lang="en-GB" dirty="0"/>
              <a:t> per </a:t>
            </a:r>
            <a:r>
              <a:rPr lang="en-GB" dirty="0" err="1"/>
              <a:t>affrontare</a:t>
            </a:r>
            <a:r>
              <a:rPr lang="en-GB" dirty="0"/>
              <a:t> le </a:t>
            </a:r>
            <a:r>
              <a:rPr lang="en-GB" dirty="0" err="1"/>
              <a:t>sfide</a:t>
            </a:r>
            <a:r>
              <a:rPr lang="en-GB" dirty="0"/>
              <a:t> di </a:t>
            </a:r>
            <a:r>
              <a:rPr lang="en-GB" dirty="0" err="1"/>
              <a:t>oggi</a:t>
            </a:r>
            <a:r>
              <a:rPr lang="en-GB" dirty="0"/>
              <a:t>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C941FD-644F-4E8D-8670-6BF14AFE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3795CF1-F337-4F4B-9058-A5CD4FD3A0E2}"/>
              </a:ext>
            </a:extLst>
          </p:cNvPr>
          <p:cNvSpPr/>
          <p:nvPr/>
        </p:nvSpPr>
        <p:spPr>
          <a:xfrm>
            <a:off x="474097" y="871261"/>
            <a:ext cx="3015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i="1" dirty="0" err="1">
                <a:solidFill>
                  <a:srgbClr val="002C5B"/>
                </a:solidFill>
                <a:latin typeface="Trebuchet MS" panose="020B0703020202090204" pitchFamily="34" charset="0"/>
              </a:rPr>
              <a:t>Tracking</a:t>
            </a:r>
            <a:r>
              <a:rPr lang="it-IT" sz="2400" i="1" dirty="0">
                <a:solidFill>
                  <a:srgbClr val="002C5B"/>
                </a:solidFill>
                <a:latin typeface="Trebuchet MS" panose="020B0703020202090204" pitchFamily="34" charset="0"/>
              </a:rPr>
              <a:t> and </a:t>
            </a:r>
            <a:r>
              <a:rPr lang="it-IT" sz="2400" i="1" dirty="0" err="1">
                <a:solidFill>
                  <a:srgbClr val="002C5B"/>
                </a:solidFill>
                <a:latin typeface="Trebuchet MS" panose="020B0703020202090204" pitchFamily="34" charset="0"/>
              </a:rPr>
              <a:t>Tracing</a:t>
            </a:r>
            <a:endParaRPr lang="it-IT" sz="2400" dirty="0">
              <a:solidFill>
                <a:srgbClr val="002C5B"/>
              </a:solidFill>
              <a:latin typeface="Trebuchet MS" panose="020B0703020202090204" pitchFamily="34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0E2022-20C7-824A-A9DE-EE32DA61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24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9450997-7791-A74E-B3A2-36E4A175E3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18" y="1266221"/>
            <a:ext cx="4277699" cy="52061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5E96868-4BF3-0244-815B-DF07CC3DB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848" y="634920"/>
            <a:ext cx="6350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06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A1AD6-99FE-4FAC-B275-79D6DCB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741" y="17502"/>
            <a:ext cx="7022474" cy="739276"/>
          </a:xfrm>
        </p:spPr>
        <p:txBody>
          <a:bodyPr/>
          <a:lstStyle/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strumenti</a:t>
            </a:r>
            <a:r>
              <a:rPr lang="en-GB" dirty="0"/>
              <a:t> per </a:t>
            </a:r>
            <a:r>
              <a:rPr lang="en-GB" dirty="0" err="1"/>
              <a:t>affrontare</a:t>
            </a:r>
            <a:r>
              <a:rPr lang="en-GB" dirty="0"/>
              <a:t> le </a:t>
            </a:r>
            <a:r>
              <a:rPr lang="en-GB" dirty="0" err="1"/>
              <a:t>sfide</a:t>
            </a:r>
            <a:r>
              <a:rPr lang="en-GB" dirty="0"/>
              <a:t> di </a:t>
            </a:r>
            <a:r>
              <a:rPr lang="en-GB" dirty="0" err="1"/>
              <a:t>oggi</a:t>
            </a:r>
            <a:r>
              <a:rPr lang="en-GB" dirty="0"/>
              <a:t>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C941FD-644F-4E8D-8670-6BF14AFE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>
                <a:latin typeface="Trebuchet MS" panose="020B0703020202090204" pitchFamily="34" charset="0"/>
              </a:rPr>
              <a:t>26/06/20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B1DCD8B-031C-3944-96DF-2761DC60A814}"/>
              </a:ext>
            </a:extLst>
          </p:cNvPr>
          <p:cNvGrpSpPr/>
          <p:nvPr/>
        </p:nvGrpSpPr>
        <p:grpSpPr>
          <a:xfrm>
            <a:off x="786791" y="742122"/>
            <a:ext cx="10676340" cy="5826953"/>
            <a:chOff x="309712" y="536121"/>
            <a:chExt cx="11431664" cy="6234124"/>
          </a:xfrm>
        </p:grpSpPr>
        <p:sp>
          <p:nvSpPr>
            <p:cNvPr id="7" name="Freccia a incrocio 6">
              <a:extLst>
                <a:ext uri="{FF2B5EF4-FFF2-40B4-BE49-F238E27FC236}">
                  <a16:creationId xmlns:a16="http://schemas.microsoft.com/office/drawing/2014/main" id="{1DC48063-5880-8B44-A063-2BCDA543F131}"/>
                </a:ext>
              </a:extLst>
            </p:cNvPr>
            <p:cNvSpPr/>
            <p:nvPr/>
          </p:nvSpPr>
          <p:spPr>
            <a:xfrm>
              <a:off x="2297430" y="1164792"/>
              <a:ext cx="6897268" cy="5032288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8" name="Figura a mano libera 7">
              <a:extLst>
                <a:ext uri="{FF2B5EF4-FFF2-40B4-BE49-F238E27FC236}">
                  <a16:creationId xmlns:a16="http://schemas.microsoft.com/office/drawing/2014/main" id="{3C748F90-A236-CB47-9276-949EADEE0D4F}"/>
                </a:ext>
              </a:extLst>
            </p:cNvPr>
            <p:cNvSpPr/>
            <p:nvPr/>
          </p:nvSpPr>
          <p:spPr>
            <a:xfrm>
              <a:off x="2745753" y="1491892"/>
              <a:ext cx="2758907" cy="2012915"/>
            </a:xfrm>
            <a:custGeom>
              <a:avLst/>
              <a:gdLst>
                <a:gd name="connsiteX0" fmla="*/ 0 w 1625600"/>
                <a:gd name="connsiteY0" fmla="*/ 270939 h 1625600"/>
                <a:gd name="connsiteX1" fmla="*/ 270939 w 1625600"/>
                <a:gd name="connsiteY1" fmla="*/ 0 h 1625600"/>
                <a:gd name="connsiteX2" fmla="*/ 1354661 w 1625600"/>
                <a:gd name="connsiteY2" fmla="*/ 0 h 1625600"/>
                <a:gd name="connsiteX3" fmla="*/ 1625600 w 1625600"/>
                <a:gd name="connsiteY3" fmla="*/ 270939 h 1625600"/>
                <a:gd name="connsiteX4" fmla="*/ 1625600 w 1625600"/>
                <a:gd name="connsiteY4" fmla="*/ 1354661 h 1625600"/>
                <a:gd name="connsiteX5" fmla="*/ 1354661 w 1625600"/>
                <a:gd name="connsiteY5" fmla="*/ 1625600 h 1625600"/>
                <a:gd name="connsiteX6" fmla="*/ 270939 w 1625600"/>
                <a:gd name="connsiteY6" fmla="*/ 1625600 h 1625600"/>
                <a:gd name="connsiteX7" fmla="*/ 0 w 1625600"/>
                <a:gd name="connsiteY7" fmla="*/ 1354661 h 1625600"/>
                <a:gd name="connsiteX8" fmla="*/ 0 w 162560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00" h="162560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354661" y="0"/>
                  </a:lnTo>
                  <a:cubicBezTo>
                    <a:pt x="1504296" y="0"/>
                    <a:pt x="1625600" y="121304"/>
                    <a:pt x="1625600" y="270939"/>
                  </a:cubicBezTo>
                  <a:lnTo>
                    <a:pt x="1625600" y="1354661"/>
                  </a:lnTo>
                  <a:cubicBezTo>
                    <a:pt x="1625600" y="1504296"/>
                    <a:pt x="1504296" y="1625600"/>
                    <a:pt x="135466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465074" tIns="465074" rIns="465074" bIns="465074" numCol="1" spcCol="1270" anchor="ctr" anchorCtr="0">
              <a:noAutofit/>
            </a:bodyPr>
            <a:lstStyle/>
            <a:p>
              <a:pPr defTabSz="41090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8000" kern="1200" dirty="0">
                <a:latin typeface="Trebuchet MS" panose="020B0703020202090204" pitchFamily="34" charset="0"/>
              </a:endParaRPr>
            </a:p>
          </p:txBody>
        </p:sp>
        <p:sp>
          <p:nvSpPr>
            <p:cNvPr id="12" name="Figura a mano libera 11">
              <a:extLst>
                <a:ext uri="{FF2B5EF4-FFF2-40B4-BE49-F238E27FC236}">
                  <a16:creationId xmlns:a16="http://schemas.microsoft.com/office/drawing/2014/main" id="{98067A19-4B34-B74B-B3D4-9AD7F84F3919}"/>
                </a:ext>
              </a:extLst>
            </p:cNvPr>
            <p:cNvSpPr/>
            <p:nvPr/>
          </p:nvSpPr>
          <p:spPr>
            <a:xfrm>
              <a:off x="5987469" y="1491892"/>
              <a:ext cx="2758907" cy="2012915"/>
            </a:xfrm>
            <a:custGeom>
              <a:avLst/>
              <a:gdLst>
                <a:gd name="connsiteX0" fmla="*/ 0 w 1625600"/>
                <a:gd name="connsiteY0" fmla="*/ 270939 h 1625600"/>
                <a:gd name="connsiteX1" fmla="*/ 270939 w 1625600"/>
                <a:gd name="connsiteY1" fmla="*/ 0 h 1625600"/>
                <a:gd name="connsiteX2" fmla="*/ 1354661 w 1625600"/>
                <a:gd name="connsiteY2" fmla="*/ 0 h 1625600"/>
                <a:gd name="connsiteX3" fmla="*/ 1625600 w 1625600"/>
                <a:gd name="connsiteY3" fmla="*/ 270939 h 1625600"/>
                <a:gd name="connsiteX4" fmla="*/ 1625600 w 1625600"/>
                <a:gd name="connsiteY4" fmla="*/ 1354661 h 1625600"/>
                <a:gd name="connsiteX5" fmla="*/ 1354661 w 1625600"/>
                <a:gd name="connsiteY5" fmla="*/ 1625600 h 1625600"/>
                <a:gd name="connsiteX6" fmla="*/ 270939 w 1625600"/>
                <a:gd name="connsiteY6" fmla="*/ 1625600 h 1625600"/>
                <a:gd name="connsiteX7" fmla="*/ 0 w 1625600"/>
                <a:gd name="connsiteY7" fmla="*/ 1354661 h 1625600"/>
                <a:gd name="connsiteX8" fmla="*/ 0 w 162560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00" h="162560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354661" y="0"/>
                  </a:lnTo>
                  <a:cubicBezTo>
                    <a:pt x="1504296" y="0"/>
                    <a:pt x="1625600" y="121304"/>
                    <a:pt x="1625600" y="270939"/>
                  </a:cubicBezTo>
                  <a:lnTo>
                    <a:pt x="1625600" y="1354661"/>
                  </a:lnTo>
                  <a:cubicBezTo>
                    <a:pt x="1625600" y="1504296"/>
                    <a:pt x="1504296" y="1625600"/>
                    <a:pt x="135466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465074" tIns="465074" rIns="465074" bIns="465074" numCol="1" spcCol="1270" anchor="ctr" anchorCtr="0">
              <a:noAutofit/>
            </a:bodyPr>
            <a:lstStyle/>
            <a:p>
              <a:pPr defTabSz="41090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8000" kern="1200" dirty="0">
                  <a:latin typeface="Trebuchet MS" panose="020B0703020202090204" pitchFamily="34" charset="0"/>
                </a:rPr>
                <a:t> </a:t>
              </a:r>
            </a:p>
          </p:txBody>
        </p:sp>
        <p:sp>
          <p:nvSpPr>
            <p:cNvPr id="13" name="Figura a mano libera 12">
              <a:extLst>
                <a:ext uri="{FF2B5EF4-FFF2-40B4-BE49-F238E27FC236}">
                  <a16:creationId xmlns:a16="http://schemas.microsoft.com/office/drawing/2014/main" id="{4FC46C46-6F51-A544-8CAD-6411C1F7BBA7}"/>
                </a:ext>
              </a:extLst>
            </p:cNvPr>
            <p:cNvSpPr/>
            <p:nvPr/>
          </p:nvSpPr>
          <p:spPr>
            <a:xfrm>
              <a:off x="2745753" y="3857067"/>
              <a:ext cx="2758907" cy="2012915"/>
            </a:xfrm>
            <a:custGeom>
              <a:avLst/>
              <a:gdLst>
                <a:gd name="connsiteX0" fmla="*/ 0 w 1625600"/>
                <a:gd name="connsiteY0" fmla="*/ 270939 h 1625600"/>
                <a:gd name="connsiteX1" fmla="*/ 270939 w 1625600"/>
                <a:gd name="connsiteY1" fmla="*/ 0 h 1625600"/>
                <a:gd name="connsiteX2" fmla="*/ 1354661 w 1625600"/>
                <a:gd name="connsiteY2" fmla="*/ 0 h 1625600"/>
                <a:gd name="connsiteX3" fmla="*/ 1625600 w 1625600"/>
                <a:gd name="connsiteY3" fmla="*/ 270939 h 1625600"/>
                <a:gd name="connsiteX4" fmla="*/ 1625600 w 1625600"/>
                <a:gd name="connsiteY4" fmla="*/ 1354661 h 1625600"/>
                <a:gd name="connsiteX5" fmla="*/ 1354661 w 1625600"/>
                <a:gd name="connsiteY5" fmla="*/ 1625600 h 1625600"/>
                <a:gd name="connsiteX6" fmla="*/ 270939 w 1625600"/>
                <a:gd name="connsiteY6" fmla="*/ 1625600 h 1625600"/>
                <a:gd name="connsiteX7" fmla="*/ 0 w 1625600"/>
                <a:gd name="connsiteY7" fmla="*/ 1354661 h 1625600"/>
                <a:gd name="connsiteX8" fmla="*/ 0 w 162560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00" h="162560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354661" y="0"/>
                  </a:lnTo>
                  <a:cubicBezTo>
                    <a:pt x="1504296" y="0"/>
                    <a:pt x="1625600" y="121304"/>
                    <a:pt x="1625600" y="270939"/>
                  </a:cubicBezTo>
                  <a:lnTo>
                    <a:pt x="1625600" y="1354661"/>
                  </a:lnTo>
                  <a:cubicBezTo>
                    <a:pt x="1625600" y="1504296"/>
                    <a:pt x="1504296" y="1625600"/>
                    <a:pt x="135466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465074" tIns="465074" rIns="465074" bIns="465074" numCol="1" spcCol="1270" anchor="ctr" anchorCtr="0">
              <a:noAutofit/>
            </a:bodyPr>
            <a:lstStyle/>
            <a:p>
              <a:pPr defTabSz="41090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8000" kern="1200" dirty="0">
                <a:latin typeface="Trebuchet MS" panose="020B0703020202090204" pitchFamily="34" charset="0"/>
              </a:endParaRPr>
            </a:p>
          </p:txBody>
        </p:sp>
        <p:sp>
          <p:nvSpPr>
            <p:cNvPr id="14" name="Figura a mano libera 13">
              <a:extLst>
                <a:ext uri="{FF2B5EF4-FFF2-40B4-BE49-F238E27FC236}">
                  <a16:creationId xmlns:a16="http://schemas.microsoft.com/office/drawing/2014/main" id="{22F7B71A-662C-CD4E-B030-1D5D4C817B39}"/>
                </a:ext>
              </a:extLst>
            </p:cNvPr>
            <p:cNvSpPr/>
            <p:nvPr/>
          </p:nvSpPr>
          <p:spPr>
            <a:xfrm>
              <a:off x="5987469" y="3857067"/>
              <a:ext cx="2758907" cy="2012915"/>
            </a:xfrm>
            <a:custGeom>
              <a:avLst/>
              <a:gdLst>
                <a:gd name="connsiteX0" fmla="*/ 0 w 1625600"/>
                <a:gd name="connsiteY0" fmla="*/ 270939 h 1625600"/>
                <a:gd name="connsiteX1" fmla="*/ 270939 w 1625600"/>
                <a:gd name="connsiteY1" fmla="*/ 0 h 1625600"/>
                <a:gd name="connsiteX2" fmla="*/ 1354661 w 1625600"/>
                <a:gd name="connsiteY2" fmla="*/ 0 h 1625600"/>
                <a:gd name="connsiteX3" fmla="*/ 1625600 w 1625600"/>
                <a:gd name="connsiteY3" fmla="*/ 270939 h 1625600"/>
                <a:gd name="connsiteX4" fmla="*/ 1625600 w 1625600"/>
                <a:gd name="connsiteY4" fmla="*/ 1354661 h 1625600"/>
                <a:gd name="connsiteX5" fmla="*/ 1354661 w 1625600"/>
                <a:gd name="connsiteY5" fmla="*/ 1625600 h 1625600"/>
                <a:gd name="connsiteX6" fmla="*/ 270939 w 1625600"/>
                <a:gd name="connsiteY6" fmla="*/ 1625600 h 1625600"/>
                <a:gd name="connsiteX7" fmla="*/ 0 w 1625600"/>
                <a:gd name="connsiteY7" fmla="*/ 1354661 h 1625600"/>
                <a:gd name="connsiteX8" fmla="*/ 0 w 1625600"/>
                <a:gd name="connsiteY8" fmla="*/ 270939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600" h="1625600">
                  <a:moveTo>
                    <a:pt x="0" y="270939"/>
                  </a:moveTo>
                  <a:cubicBezTo>
                    <a:pt x="0" y="121304"/>
                    <a:pt x="121304" y="0"/>
                    <a:pt x="270939" y="0"/>
                  </a:cubicBezTo>
                  <a:lnTo>
                    <a:pt x="1354661" y="0"/>
                  </a:lnTo>
                  <a:cubicBezTo>
                    <a:pt x="1504296" y="0"/>
                    <a:pt x="1625600" y="121304"/>
                    <a:pt x="1625600" y="270939"/>
                  </a:cubicBezTo>
                  <a:lnTo>
                    <a:pt x="1625600" y="1354661"/>
                  </a:lnTo>
                  <a:cubicBezTo>
                    <a:pt x="1625600" y="1504296"/>
                    <a:pt x="1504296" y="1625600"/>
                    <a:pt x="1354661" y="1625600"/>
                  </a:cubicBezTo>
                  <a:lnTo>
                    <a:pt x="270939" y="1625600"/>
                  </a:lnTo>
                  <a:cubicBezTo>
                    <a:pt x="121304" y="1625600"/>
                    <a:pt x="0" y="1504296"/>
                    <a:pt x="0" y="1354661"/>
                  </a:cubicBezTo>
                  <a:lnTo>
                    <a:pt x="0" y="270939"/>
                  </a:ln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465074" tIns="465074" rIns="465074" bIns="465074" numCol="1" spcCol="1270" anchor="ctr" anchorCtr="0">
              <a:noAutofit/>
            </a:bodyPr>
            <a:lstStyle/>
            <a:p>
              <a:pPr defTabSz="410909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8000" kern="1200" dirty="0">
                <a:latin typeface="Trebuchet MS" panose="020B0703020202090204" pitchFamily="34" charset="0"/>
              </a:endParaRP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A143BDA3-C1EA-EF41-BE75-8015E15F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5699" y="1568481"/>
              <a:ext cx="1138590" cy="809436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2B1E3CC8-3C7F-A149-A904-26CDF6A16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5193" y="1883416"/>
              <a:ext cx="1529697" cy="922827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A541C06-51D3-6549-A875-C849E65CCCA6}"/>
                </a:ext>
              </a:extLst>
            </p:cNvPr>
            <p:cNvSpPr txBox="1"/>
            <p:nvPr/>
          </p:nvSpPr>
          <p:spPr>
            <a:xfrm>
              <a:off x="3600395" y="2634754"/>
              <a:ext cx="1176208" cy="69149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latin typeface="Trebuchet MS" panose="020B0703020202090204" pitchFamily="34" charset="0"/>
                </a:rPr>
                <a:t>Balance sheets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B681F3A-CC46-D646-8EBB-29A9AAE546BD}"/>
                </a:ext>
              </a:extLst>
            </p:cNvPr>
            <p:cNvSpPr txBox="1"/>
            <p:nvPr/>
          </p:nvSpPr>
          <p:spPr>
            <a:xfrm>
              <a:off x="6497676" y="4936650"/>
              <a:ext cx="1989404" cy="69149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latin typeface="Trebuchet MS" panose="020B0703020202090204" pitchFamily="34" charset="0"/>
                </a:rPr>
                <a:t>Assessment and verification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6ABC4D5-E57E-B443-8A38-2380B2B8067C}"/>
                </a:ext>
              </a:extLst>
            </p:cNvPr>
            <p:cNvSpPr txBox="1"/>
            <p:nvPr/>
          </p:nvSpPr>
          <p:spPr>
            <a:xfrm>
              <a:off x="3083316" y="5266579"/>
              <a:ext cx="1701703" cy="3951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800">
                  <a:latin typeface="Trebuchet MS" panose="020B0703020202090204" pitchFamily="34" charset="0"/>
                </a:rPr>
                <a:t>Vendor rating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DA0B0F4-917D-0144-98A5-6BDEC5A3A3BD}"/>
                </a:ext>
              </a:extLst>
            </p:cNvPr>
            <p:cNvSpPr txBox="1"/>
            <p:nvPr/>
          </p:nvSpPr>
          <p:spPr>
            <a:xfrm>
              <a:off x="3110735" y="4047505"/>
              <a:ext cx="1701703" cy="98785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latin typeface="Trebuchet MS" panose="020B0703020202090204" pitchFamily="34" charset="0"/>
                </a:rPr>
                <a:t>Tracking and tracing</a:t>
              </a:r>
            </a:p>
            <a:p>
              <a:pPr algn="ctr"/>
              <a:r>
                <a:rPr lang="en-GB" sz="1800" dirty="0">
                  <a:latin typeface="Trebuchet MS" panose="020B0703020202090204" pitchFamily="34" charset="0"/>
                </a:rPr>
                <a:t>Sensors</a:t>
              </a:r>
            </a:p>
          </p:txBody>
        </p:sp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12860C44-4406-884E-B750-FEBD873F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2431" y="3168071"/>
              <a:ext cx="1067328" cy="765145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CBA144D8-8087-984D-8FBC-3A093C193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8450" y="1679872"/>
              <a:ext cx="1862582" cy="421257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1BBE8C56-C57C-5E48-B7D5-95F1D022F811}"/>
                </a:ext>
              </a:extLst>
            </p:cNvPr>
            <p:cNvSpPr txBox="1"/>
            <p:nvPr/>
          </p:nvSpPr>
          <p:spPr>
            <a:xfrm>
              <a:off x="4605289" y="536121"/>
              <a:ext cx="2633171" cy="559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latin typeface="Trebuchet MS" panose="020B0703020202090204" pitchFamily="34" charset="0"/>
                </a:rPr>
                <a:t>Dati</a:t>
              </a:r>
              <a:r>
                <a:rPr lang="en-GB" sz="2800" dirty="0">
                  <a:latin typeface="Trebuchet MS" panose="020B0703020202090204" pitchFamily="34" charset="0"/>
                </a:rPr>
                <a:t> </a:t>
              </a:r>
              <a:r>
                <a:rPr lang="en-GB" sz="2800" dirty="0" err="1">
                  <a:latin typeface="Trebuchet MS" panose="020B0703020202090204" pitchFamily="34" charset="0"/>
                </a:rPr>
                <a:t>Esterni</a:t>
              </a:r>
              <a:endParaRPr lang="en-GB" sz="2800" dirty="0">
                <a:latin typeface="Trebuchet MS" panose="020B0703020202090204" pitchFamily="34" charset="0"/>
              </a:endParaRP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7C0476B-FBC3-4E4E-AF37-F8C35FAA7FAF}"/>
                </a:ext>
              </a:extLst>
            </p:cNvPr>
            <p:cNvSpPr txBox="1"/>
            <p:nvPr/>
          </p:nvSpPr>
          <p:spPr>
            <a:xfrm>
              <a:off x="4407676" y="6210464"/>
              <a:ext cx="2633171" cy="559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latin typeface="Trebuchet MS" panose="020B0703020202090204" pitchFamily="34" charset="0"/>
                </a:rPr>
                <a:t>Dati</a:t>
              </a:r>
              <a:r>
                <a:rPr lang="en-GB" sz="2800" dirty="0">
                  <a:latin typeface="Trebuchet MS" panose="020B0703020202090204" pitchFamily="34" charset="0"/>
                </a:rPr>
                <a:t> </a:t>
              </a:r>
              <a:r>
                <a:rPr lang="en-GB" sz="2800" dirty="0" err="1">
                  <a:latin typeface="Trebuchet MS" panose="020B0703020202090204" pitchFamily="34" charset="0"/>
                </a:rPr>
                <a:t>Interni</a:t>
              </a:r>
              <a:endParaRPr lang="en-GB" sz="2800" dirty="0">
                <a:latin typeface="Trebuchet MS" panose="020B0703020202090204" pitchFamily="34" charset="0"/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2CDA699E-3205-2F45-8B87-8D9841165EBC}"/>
                </a:ext>
              </a:extLst>
            </p:cNvPr>
            <p:cNvSpPr txBox="1"/>
            <p:nvPr/>
          </p:nvSpPr>
          <p:spPr>
            <a:xfrm>
              <a:off x="309712" y="3217885"/>
              <a:ext cx="2144654" cy="1020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latin typeface="Trebuchet MS" panose="020B0703020202090204" pitchFamily="34" charset="0"/>
                </a:rPr>
                <a:t>Dati</a:t>
              </a:r>
              <a:r>
                <a:rPr lang="en-GB" sz="2800" dirty="0">
                  <a:latin typeface="Trebuchet MS" panose="020B0703020202090204" pitchFamily="34" charset="0"/>
                </a:rPr>
                <a:t> </a:t>
              </a:r>
              <a:r>
                <a:rPr lang="en-GB" sz="2800" dirty="0" err="1">
                  <a:latin typeface="Trebuchet MS" panose="020B0703020202090204" pitchFamily="34" charset="0"/>
                </a:rPr>
                <a:t>Strutturati</a:t>
              </a:r>
              <a:endParaRPr lang="en-GB" sz="2800" dirty="0">
                <a:latin typeface="Trebuchet MS" panose="020B0703020202090204" pitchFamily="34" charset="0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F1388702-F39D-A74C-A489-822572D05A82}"/>
                </a:ext>
              </a:extLst>
            </p:cNvPr>
            <p:cNvSpPr txBox="1"/>
            <p:nvPr/>
          </p:nvSpPr>
          <p:spPr>
            <a:xfrm>
              <a:off x="9003622" y="3271318"/>
              <a:ext cx="2737754" cy="1020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latin typeface="Trebuchet MS" panose="020B0703020202090204" pitchFamily="34" charset="0"/>
                </a:rPr>
                <a:t>Dati</a:t>
              </a:r>
              <a:r>
                <a:rPr lang="en-GB" sz="2800" dirty="0">
                  <a:latin typeface="Trebuchet MS" panose="020B0703020202090204" pitchFamily="34" charset="0"/>
                </a:rPr>
                <a:t> </a:t>
              </a:r>
              <a:r>
                <a:rPr lang="en-GB" sz="2800" dirty="0" err="1">
                  <a:latin typeface="Trebuchet MS" panose="020B0703020202090204" pitchFamily="34" charset="0"/>
                </a:rPr>
                <a:t>Destrutturati</a:t>
              </a:r>
              <a:endParaRPr lang="en-GB" sz="2800" dirty="0">
                <a:latin typeface="Trebuchet MS" panose="020B0703020202090204" pitchFamily="34" charset="0"/>
              </a:endParaRP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20778C7B-FCFC-3944-B892-0504E5EEE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4661" y="2274477"/>
              <a:ext cx="1462960" cy="393084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0FE718FF-636B-F24D-B4FF-E700C9297B38}"/>
                </a:ext>
              </a:extLst>
            </p:cNvPr>
            <p:cNvSpPr txBox="1"/>
            <p:nvPr/>
          </p:nvSpPr>
          <p:spPr>
            <a:xfrm>
              <a:off x="2164880" y="1938249"/>
              <a:ext cx="1338737" cy="62563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703020202090204" pitchFamily="34" charset="0"/>
                </a:rPr>
                <a:t>Economic data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3E86FE80-7FB5-934C-A713-5BDD389F5D3F}"/>
                </a:ext>
              </a:extLst>
            </p:cNvPr>
            <p:cNvSpPr txBox="1"/>
            <p:nvPr/>
          </p:nvSpPr>
          <p:spPr>
            <a:xfrm>
              <a:off x="6502964" y="4088402"/>
              <a:ext cx="1989404" cy="69149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latin typeface="Trebuchet MS" panose="020B0703020202090204" pitchFamily="34" charset="0"/>
                </a:rPr>
                <a:t>Internal</a:t>
              </a:r>
            </a:p>
            <a:p>
              <a:pPr algn="ctr"/>
              <a:r>
                <a:rPr lang="en-GB" sz="1800" dirty="0">
                  <a:latin typeface="Trebuchet MS" panose="020B0703020202090204" pitchFamily="34" charset="0"/>
                </a:rPr>
                <a:t>evaluation</a:t>
              </a:r>
            </a:p>
          </p:txBody>
        </p:sp>
      </p:grpSp>
      <p:sp>
        <p:nvSpPr>
          <p:cNvPr id="30" name="Rettangolo 29">
            <a:extLst>
              <a:ext uri="{FF2B5EF4-FFF2-40B4-BE49-F238E27FC236}">
                <a16:creationId xmlns:a16="http://schemas.microsoft.com/office/drawing/2014/main" id="{1AEAA8EE-E56D-2849-A3AD-56734B959B1C}"/>
              </a:ext>
            </a:extLst>
          </p:cNvPr>
          <p:cNvSpPr/>
          <p:nvPr/>
        </p:nvSpPr>
        <p:spPr>
          <a:xfrm>
            <a:off x="516986" y="961238"/>
            <a:ext cx="26851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i="1" dirty="0">
                <a:solidFill>
                  <a:srgbClr val="002C5B"/>
                </a:solidFill>
                <a:latin typeface="Trebuchet MS" panose="020B0703020202090204" pitchFamily="34" charset="0"/>
              </a:rPr>
              <a:t>Big Data Analytics</a:t>
            </a:r>
            <a:endParaRPr lang="it-IT" sz="2400" dirty="0">
              <a:solidFill>
                <a:srgbClr val="002C5B"/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76819F-8961-9F44-933C-A38DBEC1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>
                <a:latin typeface="Trebuchet MS" panose="020B0703020202090204" pitchFamily="34" charset="0"/>
              </a:rPr>
              <a:t>25</a:t>
            </a:fld>
            <a:endParaRPr lang="it-IT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55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A1AD6-99FE-4FAC-B275-79D6DCB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722" y="17502"/>
            <a:ext cx="6936493" cy="739276"/>
          </a:xfrm>
        </p:spPr>
        <p:txBody>
          <a:bodyPr/>
          <a:lstStyle/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strumenti</a:t>
            </a:r>
            <a:r>
              <a:rPr lang="en-GB" dirty="0"/>
              <a:t> per </a:t>
            </a:r>
            <a:r>
              <a:rPr lang="en-GB" dirty="0" err="1"/>
              <a:t>affrontare</a:t>
            </a:r>
            <a:r>
              <a:rPr lang="en-GB" dirty="0"/>
              <a:t> le </a:t>
            </a:r>
            <a:r>
              <a:rPr lang="en-GB" dirty="0" err="1"/>
              <a:t>sfide</a:t>
            </a:r>
            <a:r>
              <a:rPr lang="en-GB" dirty="0"/>
              <a:t> di </a:t>
            </a:r>
            <a:r>
              <a:rPr lang="en-GB" dirty="0" err="1"/>
              <a:t>oggi</a:t>
            </a:r>
            <a:r>
              <a:rPr lang="en-GB" dirty="0"/>
              <a:t>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C941FD-644F-4E8D-8670-6BF14AFE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C563F9-7742-9F47-BDB6-D0EE834D4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2" y="1559604"/>
            <a:ext cx="8822262" cy="441113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E0D6362-ED4C-4243-9BE0-9ED81029E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" y="1559605"/>
            <a:ext cx="6034429" cy="4411132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C1811B3B-0205-7543-B65B-C6874797CA75}"/>
              </a:ext>
            </a:extLst>
          </p:cNvPr>
          <p:cNvSpPr/>
          <p:nvPr/>
        </p:nvSpPr>
        <p:spPr>
          <a:xfrm>
            <a:off x="516986" y="934734"/>
            <a:ext cx="3167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i="1" dirty="0" err="1">
                <a:solidFill>
                  <a:srgbClr val="002C5B"/>
                </a:solidFill>
                <a:latin typeface="Trebuchet MS" panose="020B0703020202090204" pitchFamily="34" charset="0"/>
              </a:rPr>
              <a:t>Artificial</a:t>
            </a:r>
            <a:r>
              <a:rPr lang="it-IT" sz="2400" i="1" dirty="0">
                <a:solidFill>
                  <a:srgbClr val="002C5B"/>
                </a:solidFill>
                <a:latin typeface="Trebuchet MS" panose="020B0703020202090204" pitchFamily="34" charset="0"/>
              </a:rPr>
              <a:t> Intelligence</a:t>
            </a:r>
            <a:endParaRPr lang="it-IT" sz="2400" dirty="0">
              <a:solidFill>
                <a:srgbClr val="002C5B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E870A53-B195-5A48-9193-EF23B14A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26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80EE1CF-FDC5-474C-979C-12775F07D4B1}"/>
              </a:ext>
            </a:extLst>
          </p:cNvPr>
          <p:cNvSpPr txBox="1"/>
          <p:nvPr/>
        </p:nvSpPr>
        <p:spPr>
          <a:xfrm>
            <a:off x="10495722" y="41081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r"/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580658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olo 1">
            <a:extLst>
              <a:ext uri="{FF2B5EF4-FFF2-40B4-BE49-F238E27FC236}">
                <a16:creationId xmlns:a16="http://schemas.microsoft.com/office/drawing/2014/main" id="{0534D133-A639-3F47-B39A-83FCB82C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0" y="705904"/>
            <a:ext cx="8396493" cy="739276"/>
          </a:xfrm>
        </p:spPr>
        <p:txBody>
          <a:bodyPr>
            <a:normAutofit/>
          </a:bodyPr>
          <a:lstStyle/>
          <a:p>
            <a:r>
              <a:rPr lang="it-IT" sz="2400" b="0" i="1" dirty="0">
                <a:latin typeface="Trebuchet MS" panose="020B0703020202090204" pitchFamily="34" charset="0"/>
                <a:cs typeface="Gill Sans MT"/>
              </a:rPr>
              <a:t>Il processo di acquisto: le funzionalità supportate dall’AI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AFADDFC-AEE2-D845-9A54-54DABE975E59}"/>
              </a:ext>
            </a:extLst>
          </p:cNvPr>
          <p:cNvGrpSpPr/>
          <p:nvPr/>
        </p:nvGrpSpPr>
        <p:grpSpPr>
          <a:xfrm>
            <a:off x="1090782" y="1187931"/>
            <a:ext cx="10010435" cy="5146841"/>
            <a:chOff x="1546760" y="1293716"/>
            <a:chExt cx="9152788" cy="4544796"/>
          </a:xfrm>
        </p:grpSpPr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FAB4EE72-DEEF-43F2-87BE-A9147DC0EA61}"/>
                </a:ext>
              </a:extLst>
            </p:cNvPr>
            <p:cNvCxnSpPr/>
            <p:nvPr/>
          </p:nvCxnSpPr>
          <p:spPr>
            <a:xfrm>
              <a:off x="4213935" y="1979718"/>
              <a:ext cx="0" cy="790113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diritto 78">
              <a:extLst>
                <a:ext uri="{FF2B5EF4-FFF2-40B4-BE49-F238E27FC236}">
                  <a16:creationId xmlns:a16="http://schemas.microsoft.com/office/drawing/2014/main" id="{A05C1C0A-327D-4AE0-9464-2F22ABB09742}"/>
                </a:ext>
              </a:extLst>
            </p:cNvPr>
            <p:cNvCxnSpPr>
              <a:cxnSpLocks/>
              <a:endCxn id="80" idx="4"/>
            </p:cNvCxnSpPr>
            <p:nvPr/>
          </p:nvCxnSpPr>
          <p:spPr>
            <a:xfrm>
              <a:off x="5359520" y="3957308"/>
              <a:ext cx="0" cy="1818025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ttangolo con angoli arrotondati 38">
              <a:extLst>
                <a:ext uri="{FF2B5EF4-FFF2-40B4-BE49-F238E27FC236}">
                  <a16:creationId xmlns:a16="http://schemas.microsoft.com/office/drawing/2014/main" id="{35313BD6-5696-45D4-869D-9E0194F904F3}"/>
                </a:ext>
              </a:extLst>
            </p:cNvPr>
            <p:cNvSpPr/>
            <p:nvPr/>
          </p:nvSpPr>
          <p:spPr>
            <a:xfrm>
              <a:off x="1603899" y="2491738"/>
              <a:ext cx="8937998" cy="1684955"/>
            </a:xfrm>
            <a:prstGeom prst="round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>
                <a:latin typeface="Gill Sans MT" panose="020B0502020104020203" pitchFamily="34" charset="0"/>
              </a:endParaRPr>
            </a:p>
          </p:txBody>
        </p:sp>
        <p:graphicFrame>
          <p:nvGraphicFramePr>
            <p:cNvPr id="5" name="Diagramma 4">
              <a:extLst>
                <a:ext uri="{FF2B5EF4-FFF2-40B4-BE49-F238E27FC236}">
                  <a16:creationId xmlns:a16="http://schemas.microsoft.com/office/drawing/2014/main" id="{24C58E33-3A57-544F-8E10-D729DF0716B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08014169"/>
                </p:ext>
              </p:extLst>
            </p:nvPr>
          </p:nvGraphicFramePr>
          <p:xfrm>
            <a:off x="1798436" y="2527455"/>
            <a:ext cx="8581043" cy="840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6" name="Diagramma 5">
              <a:extLst>
                <a:ext uri="{FF2B5EF4-FFF2-40B4-BE49-F238E27FC236}">
                  <a16:creationId xmlns:a16="http://schemas.microsoft.com/office/drawing/2014/main" id="{7E245EE0-9FC8-C84C-AC3A-108075B63B0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52163853"/>
                </p:ext>
              </p:extLst>
            </p:nvPr>
          </p:nvGraphicFramePr>
          <p:xfrm>
            <a:off x="1812522" y="3314321"/>
            <a:ext cx="4283479" cy="9878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7" name="Diagramma 6">
              <a:extLst>
                <a:ext uri="{FF2B5EF4-FFF2-40B4-BE49-F238E27FC236}">
                  <a16:creationId xmlns:a16="http://schemas.microsoft.com/office/drawing/2014/main" id="{503C83B1-69C6-EF4A-B7AE-B71AB640636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00964847"/>
                </p:ext>
              </p:extLst>
            </p:nvPr>
          </p:nvGraphicFramePr>
          <p:xfrm>
            <a:off x="6096001" y="3314320"/>
            <a:ext cx="4297564" cy="9882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6091A9AF-9AE5-3A40-8823-E99A68E80A78}"/>
                </a:ext>
              </a:extLst>
            </p:cNvPr>
            <p:cNvSpPr txBox="1"/>
            <p:nvPr/>
          </p:nvSpPr>
          <p:spPr>
            <a:xfrm>
              <a:off x="1784349" y="3132623"/>
              <a:ext cx="2051931" cy="27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it-IT" sz="1400" dirty="0">
                  <a:solidFill>
                    <a:srgbClr val="16375E"/>
                  </a:solidFill>
                  <a:latin typeface="Gill Sans MT" panose="020B0502020104020203" pitchFamily="34" charset="0"/>
                </a:rPr>
                <a:t>STRATEGIC PURCHASING</a:t>
              </a: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259FCE2F-0523-5C41-9076-264064D0DA61}"/>
                </a:ext>
              </a:extLst>
            </p:cNvPr>
            <p:cNvSpPr txBox="1"/>
            <p:nvPr/>
          </p:nvSpPr>
          <p:spPr>
            <a:xfrm>
              <a:off x="9658797" y="3429935"/>
              <a:ext cx="688688" cy="27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it-IT" sz="1400" dirty="0">
                  <a:solidFill>
                    <a:srgbClr val="A6A6A6"/>
                  </a:solidFill>
                  <a:latin typeface="Gill Sans MT" panose="020B0502020104020203" pitchFamily="34" charset="0"/>
                </a:rPr>
                <a:t>SUPPLY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7DDDA1E3-8E49-8148-9F9B-1C90C9E8363F}"/>
                </a:ext>
              </a:extLst>
            </p:cNvPr>
            <p:cNvSpPr txBox="1"/>
            <p:nvPr/>
          </p:nvSpPr>
          <p:spPr>
            <a:xfrm>
              <a:off x="1781784" y="3435499"/>
              <a:ext cx="999877" cy="27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it-IT" sz="1400" dirty="0">
                  <a:solidFill>
                    <a:srgbClr val="7186A8"/>
                  </a:solidFill>
                  <a:latin typeface="Gill Sans MT" panose="020B0502020104020203" pitchFamily="34" charset="0"/>
                </a:rPr>
                <a:t>SOURCING</a:t>
              </a:r>
            </a:p>
          </p:txBody>
        </p: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414D4EA1-24DF-46F6-927D-31C403827ED4}"/>
                </a:ext>
              </a:extLst>
            </p:cNvPr>
            <p:cNvSpPr/>
            <p:nvPr/>
          </p:nvSpPr>
          <p:spPr>
            <a:xfrm>
              <a:off x="4031939" y="1827420"/>
              <a:ext cx="364486" cy="36448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1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C75E9189-3EB0-46DF-8551-B98ED3C77DE8}"/>
                </a:ext>
              </a:extLst>
            </p:cNvPr>
            <p:cNvSpPr/>
            <p:nvPr/>
          </p:nvSpPr>
          <p:spPr>
            <a:xfrm>
              <a:off x="2977204" y="1729583"/>
              <a:ext cx="967930" cy="46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1400" b="1" dirty="0">
                  <a:solidFill>
                    <a:schemeClr val="bg1">
                      <a:lumMod val="50000"/>
                    </a:schemeClr>
                  </a:solidFill>
                  <a:latin typeface="Gill Sans MT" panose="020B0502020104020203" pitchFamily="34" charset="0"/>
                </a:rPr>
                <a:t>Scouting Fornitori</a:t>
              </a:r>
            </a:p>
          </p:txBody>
        </p:sp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9DC8E810-2C89-4BF0-BA26-85E71521CB12}"/>
                </a:ext>
              </a:extLst>
            </p:cNvPr>
            <p:cNvCxnSpPr/>
            <p:nvPr/>
          </p:nvCxnSpPr>
          <p:spPr>
            <a:xfrm>
              <a:off x="5955437" y="1964383"/>
              <a:ext cx="0" cy="790113"/>
            </a:xfrm>
            <a:prstGeom prst="line">
              <a:avLst/>
            </a:prstGeom>
            <a:ln w="95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e 59">
              <a:extLst>
                <a:ext uri="{FF2B5EF4-FFF2-40B4-BE49-F238E27FC236}">
                  <a16:creationId xmlns:a16="http://schemas.microsoft.com/office/drawing/2014/main" id="{C2DBB83C-82A7-48CC-88B8-D31B031272DA}"/>
                </a:ext>
              </a:extLst>
            </p:cNvPr>
            <p:cNvSpPr/>
            <p:nvPr/>
          </p:nvSpPr>
          <p:spPr>
            <a:xfrm>
              <a:off x="5764562" y="1812085"/>
              <a:ext cx="364486" cy="36448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1</a:t>
              </a:r>
            </a:p>
          </p:txBody>
        </p: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F1711862-CC67-4AE9-BA79-407E33B3E97F}"/>
                </a:ext>
              </a:extLst>
            </p:cNvPr>
            <p:cNvSpPr/>
            <p:nvPr/>
          </p:nvSpPr>
          <p:spPr>
            <a:xfrm>
              <a:off x="4268878" y="1731991"/>
              <a:ext cx="1512950" cy="46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1400" b="1" dirty="0">
                  <a:solidFill>
                    <a:schemeClr val="accent5">
                      <a:lumMod val="75000"/>
                    </a:schemeClr>
                  </a:solidFill>
                  <a:latin typeface="Gill Sans MT" panose="020B0502020104020203" pitchFamily="34" charset="0"/>
                </a:rPr>
                <a:t>Categorizzazione Fornitori</a:t>
              </a:r>
            </a:p>
          </p:txBody>
        </p:sp>
        <p:cxnSp>
          <p:nvCxnSpPr>
            <p:cNvPr id="67" name="Connettore diritto 66">
              <a:extLst>
                <a:ext uri="{FF2B5EF4-FFF2-40B4-BE49-F238E27FC236}">
                  <a16:creationId xmlns:a16="http://schemas.microsoft.com/office/drawing/2014/main" id="{849586E9-3DF6-47EA-8CDB-74990A9B2251}"/>
                </a:ext>
              </a:extLst>
            </p:cNvPr>
            <p:cNvCxnSpPr/>
            <p:nvPr/>
          </p:nvCxnSpPr>
          <p:spPr>
            <a:xfrm>
              <a:off x="6709215" y="1978028"/>
              <a:ext cx="0" cy="790113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e 67">
              <a:extLst>
                <a:ext uri="{FF2B5EF4-FFF2-40B4-BE49-F238E27FC236}">
                  <a16:creationId xmlns:a16="http://schemas.microsoft.com/office/drawing/2014/main" id="{30B0DBB0-B343-47D4-9118-EB0908FF97AD}"/>
                </a:ext>
              </a:extLst>
            </p:cNvPr>
            <p:cNvSpPr/>
            <p:nvPr/>
          </p:nvSpPr>
          <p:spPr>
            <a:xfrm>
              <a:off x="6265915" y="1376847"/>
              <a:ext cx="901147" cy="90114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16</a:t>
              </a:r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7D7BAD68-4702-4628-A3A7-BE3C80F4887E}"/>
                </a:ext>
              </a:extLst>
            </p:cNvPr>
            <p:cNvSpPr/>
            <p:nvPr/>
          </p:nvSpPr>
          <p:spPr>
            <a:xfrm>
              <a:off x="7134677" y="1627316"/>
              <a:ext cx="967930" cy="46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 err="1">
                  <a:solidFill>
                    <a:srgbClr val="00B050"/>
                  </a:solidFill>
                  <a:latin typeface="Gill Sans MT" panose="020B0502020104020203" pitchFamily="34" charset="0"/>
                </a:rPr>
                <a:t>Spend</a:t>
              </a:r>
              <a:r>
                <a:rPr lang="it-IT" sz="1400" b="1" dirty="0">
                  <a:solidFill>
                    <a:srgbClr val="00B050"/>
                  </a:solidFill>
                  <a:latin typeface="Gill Sans MT" panose="020B0502020104020203" pitchFamily="34" charset="0"/>
                </a:rPr>
                <a:t> Analysis</a:t>
              </a:r>
            </a:p>
          </p:txBody>
        </p:sp>
        <p:cxnSp>
          <p:nvCxnSpPr>
            <p:cNvPr id="70" name="Connettore diritto 69">
              <a:extLst>
                <a:ext uri="{FF2B5EF4-FFF2-40B4-BE49-F238E27FC236}">
                  <a16:creationId xmlns:a16="http://schemas.microsoft.com/office/drawing/2014/main" id="{9C1374C8-B412-48D7-B786-10DD976AE106}"/>
                </a:ext>
              </a:extLst>
            </p:cNvPr>
            <p:cNvCxnSpPr/>
            <p:nvPr/>
          </p:nvCxnSpPr>
          <p:spPr>
            <a:xfrm>
              <a:off x="8175336" y="1964383"/>
              <a:ext cx="0" cy="790113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e 70">
              <a:extLst>
                <a:ext uri="{FF2B5EF4-FFF2-40B4-BE49-F238E27FC236}">
                  <a16:creationId xmlns:a16="http://schemas.microsoft.com/office/drawing/2014/main" id="{6026CC8E-8FB3-4F5E-AF46-947BA9EB416C}"/>
                </a:ext>
              </a:extLst>
            </p:cNvPr>
            <p:cNvSpPr/>
            <p:nvPr/>
          </p:nvSpPr>
          <p:spPr>
            <a:xfrm>
              <a:off x="7846090" y="1293716"/>
              <a:ext cx="658493" cy="65849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5</a:t>
              </a:r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0C6EF024-8EA9-47D5-AA92-B8DC00272E9B}"/>
                </a:ext>
              </a:extLst>
            </p:cNvPr>
            <p:cNvSpPr/>
            <p:nvPr/>
          </p:nvSpPr>
          <p:spPr>
            <a:xfrm>
              <a:off x="8507137" y="1396483"/>
              <a:ext cx="1156747" cy="46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chemeClr val="accent1">
                      <a:lumMod val="75000"/>
                    </a:schemeClr>
                  </a:solidFill>
                  <a:latin typeface="Gill Sans MT" panose="020B0502020104020203" pitchFamily="34" charset="0"/>
                </a:rPr>
                <a:t>Risk Management</a:t>
              </a:r>
            </a:p>
          </p:txBody>
        </p:sp>
        <p:cxnSp>
          <p:nvCxnSpPr>
            <p:cNvPr id="73" name="Connettore diritto 72">
              <a:extLst>
                <a:ext uri="{FF2B5EF4-FFF2-40B4-BE49-F238E27FC236}">
                  <a16:creationId xmlns:a16="http://schemas.microsoft.com/office/drawing/2014/main" id="{8217C03A-611D-498D-B59C-FDB40C9A696A}"/>
                </a:ext>
              </a:extLst>
            </p:cNvPr>
            <p:cNvCxnSpPr>
              <a:cxnSpLocks/>
              <a:endCxn id="74" idx="4"/>
            </p:cNvCxnSpPr>
            <p:nvPr/>
          </p:nvCxnSpPr>
          <p:spPr>
            <a:xfrm flipH="1">
              <a:off x="4207276" y="3947901"/>
              <a:ext cx="8632" cy="691580"/>
            </a:xfrm>
            <a:prstGeom prst="line">
              <a:avLst/>
            </a:prstGeom>
            <a:ln w="952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e 73">
              <a:extLst>
                <a:ext uri="{FF2B5EF4-FFF2-40B4-BE49-F238E27FC236}">
                  <a16:creationId xmlns:a16="http://schemas.microsoft.com/office/drawing/2014/main" id="{5E8C0466-14EC-45D8-BAB9-377C8863E65B}"/>
                </a:ext>
              </a:extLst>
            </p:cNvPr>
            <p:cNvSpPr/>
            <p:nvPr/>
          </p:nvSpPr>
          <p:spPr>
            <a:xfrm>
              <a:off x="4025033" y="4274995"/>
              <a:ext cx="364486" cy="36448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1</a:t>
              </a:r>
            </a:p>
          </p:txBody>
        </p:sp>
        <p:sp>
          <p:nvSpPr>
            <p:cNvPr id="75" name="Rettangolo 74">
              <a:extLst>
                <a:ext uri="{FF2B5EF4-FFF2-40B4-BE49-F238E27FC236}">
                  <a16:creationId xmlns:a16="http://schemas.microsoft.com/office/drawing/2014/main" id="{955589D9-6D3B-44D0-8A04-F18E33091ABA}"/>
                </a:ext>
              </a:extLst>
            </p:cNvPr>
            <p:cNvSpPr/>
            <p:nvPr/>
          </p:nvSpPr>
          <p:spPr>
            <a:xfrm>
              <a:off x="3076580" y="4271504"/>
              <a:ext cx="967930" cy="27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1400" b="1" dirty="0">
                  <a:solidFill>
                    <a:schemeClr val="tx2">
                      <a:lumMod val="75000"/>
                    </a:schemeClr>
                  </a:solidFill>
                  <a:latin typeface="Gill Sans MT" panose="020B0502020104020203" pitchFamily="34" charset="0"/>
                </a:rPr>
                <a:t>Aste</a:t>
              </a:r>
            </a:p>
          </p:txBody>
        </p:sp>
        <p:cxnSp>
          <p:nvCxnSpPr>
            <p:cNvPr id="76" name="Connettore diritto 75">
              <a:extLst>
                <a:ext uri="{FF2B5EF4-FFF2-40B4-BE49-F238E27FC236}">
                  <a16:creationId xmlns:a16="http://schemas.microsoft.com/office/drawing/2014/main" id="{FD39EE6A-D095-4827-8028-EDF12EEE295E}"/>
                </a:ext>
              </a:extLst>
            </p:cNvPr>
            <p:cNvCxnSpPr>
              <a:cxnSpLocks/>
            </p:cNvCxnSpPr>
            <p:nvPr/>
          </p:nvCxnSpPr>
          <p:spPr>
            <a:xfrm>
              <a:off x="4521051" y="3988506"/>
              <a:ext cx="0" cy="1399732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e 76">
              <a:extLst>
                <a:ext uri="{FF2B5EF4-FFF2-40B4-BE49-F238E27FC236}">
                  <a16:creationId xmlns:a16="http://schemas.microsoft.com/office/drawing/2014/main" id="{862A38B2-3DF7-45B0-971F-FE2FE1F4E547}"/>
                </a:ext>
              </a:extLst>
            </p:cNvPr>
            <p:cNvSpPr/>
            <p:nvPr/>
          </p:nvSpPr>
          <p:spPr>
            <a:xfrm>
              <a:off x="4295915" y="5388239"/>
              <a:ext cx="450273" cy="45027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2</a:t>
              </a:r>
            </a:p>
          </p:txBody>
        </p:sp>
        <p:sp>
          <p:nvSpPr>
            <p:cNvPr id="78" name="Rettangolo 77">
              <a:extLst>
                <a:ext uri="{FF2B5EF4-FFF2-40B4-BE49-F238E27FC236}">
                  <a16:creationId xmlns:a16="http://schemas.microsoft.com/office/drawing/2014/main" id="{90F1CFDB-3EA4-4453-A5BA-5B7AA1977DBD}"/>
                </a:ext>
              </a:extLst>
            </p:cNvPr>
            <p:cNvSpPr/>
            <p:nvPr/>
          </p:nvSpPr>
          <p:spPr>
            <a:xfrm>
              <a:off x="2229634" y="5351373"/>
              <a:ext cx="2070829" cy="46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1400" b="1" dirty="0">
                  <a:solidFill>
                    <a:schemeClr val="accent6">
                      <a:lumMod val="75000"/>
                    </a:schemeClr>
                  </a:solidFill>
                  <a:latin typeface="Gill Sans MT" panose="020B0502020104020203" pitchFamily="34" charset="0"/>
                </a:rPr>
                <a:t>Predizioni a supporto di Negoziazione</a:t>
              </a:r>
            </a:p>
          </p:txBody>
        </p:sp>
        <p:sp>
          <p:nvSpPr>
            <p:cNvPr id="80" name="Ovale 79">
              <a:extLst>
                <a:ext uri="{FF2B5EF4-FFF2-40B4-BE49-F238E27FC236}">
                  <a16:creationId xmlns:a16="http://schemas.microsoft.com/office/drawing/2014/main" id="{32A476E2-A589-4A37-871D-07081E57BD0C}"/>
                </a:ext>
              </a:extLst>
            </p:cNvPr>
            <p:cNvSpPr/>
            <p:nvPr/>
          </p:nvSpPr>
          <p:spPr>
            <a:xfrm>
              <a:off x="5087003" y="5230298"/>
              <a:ext cx="545035" cy="54503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3</a:t>
              </a:r>
            </a:p>
          </p:txBody>
        </p:sp>
        <p:sp>
          <p:nvSpPr>
            <p:cNvPr id="81" name="Rettangolo 80">
              <a:extLst>
                <a:ext uri="{FF2B5EF4-FFF2-40B4-BE49-F238E27FC236}">
                  <a16:creationId xmlns:a16="http://schemas.microsoft.com/office/drawing/2014/main" id="{CB9798A6-1942-4ACB-BAF5-172DE436F3E7}"/>
                </a:ext>
              </a:extLst>
            </p:cNvPr>
            <p:cNvSpPr/>
            <p:nvPr/>
          </p:nvSpPr>
          <p:spPr>
            <a:xfrm>
              <a:off x="5584656" y="5327517"/>
              <a:ext cx="1213211" cy="46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 err="1">
                  <a:solidFill>
                    <a:srgbClr val="C00000"/>
                  </a:solidFill>
                  <a:latin typeface="Gill Sans MT" panose="020B0502020104020203" pitchFamily="34" charset="0"/>
                </a:rPr>
                <a:t>Contract</a:t>
              </a:r>
              <a:r>
                <a:rPr lang="it-IT" sz="1400" b="1" dirty="0">
                  <a:solidFill>
                    <a:srgbClr val="C00000"/>
                  </a:solidFill>
                  <a:latin typeface="Gill Sans MT" panose="020B0502020104020203" pitchFamily="34" charset="0"/>
                </a:rPr>
                <a:t> </a:t>
              </a:r>
            </a:p>
            <a:p>
              <a:r>
                <a:rPr lang="it-IT" sz="1400" b="1" dirty="0">
                  <a:solidFill>
                    <a:srgbClr val="C00000"/>
                  </a:solidFill>
                  <a:latin typeface="Gill Sans MT" panose="020B0502020104020203" pitchFamily="34" charset="0"/>
                </a:rPr>
                <a:t>Management</a:t>
              </a:r>
            </a:p>
          </p:txBody>
        </p:sp>
        <p:cxnSp>
          <p:nvCxnSpPr>
            <p:cNvPr id="82" name="Connettore diritto 81">
              <a:extLst>
                <a:ext uri="{FF2B5EF4-FFF2-40B4-BE49-F238E27FC236}">
                  <a16:creationId xmlns:a16="http://schemas.microsoft.com/office/drawing/2014/main" id="{75082D7C-228B-45DF-99A9-DA6A6F7DFAA6}"/>
                </a:ext>
              </a:extLst>
            </p:cNvPr>
            <p:cNvCxnSpPr>
              <a:cxnSpLocks/>
              <a:endCxn id="83" idx="4"/>
            </p:cNvCxnSpPr>
            <p:nvPr/>
          </p:nvCxnSpPr>
          <p:spPr>
            <a:xfrm>
              <a:off x="5894483" y="3999557"/>
              <a:ext cx="0" cy="838001"/>
            </a:xfrm>
            <a:prstGeom prst="line">
              <a:avLst/>
            </a:prstGeom>
            <a:ln w="9525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e 82">
              <a:extLst>
                <a:ext uri="{FF2B5EF4-FFF2-40B4-BE49-F238E27FC236}">
                  <a16:creationId xmlns:a16="http://schemas.microsoft.com/office/drawing/2014/main" id="{5E40D966-497F-4321-84DD-49ED6587BAF3}"/>
                </a:ext>
              </a:extLst>
            </p:cNvPr>
            <p:cNvSpPr/>
            <p:nvPr/>
          </p:nvSpPr>
          <p:spPr>
            <a:xfrm>
              <a:off x="5712240" y="4473071"/>
              <a:ext cx="364486" cy="36448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1</a:t>
              </a:r>
            </a:p>
          </p:txBody>
        </p:sp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182B834C-17AA-4457-A20D-FD439DCDE091}"/>
                </a:ext>
              </a:extLst>
            </p:cNvPr>
            <p:cNvSpPr/>
            <p:nvPr/>
          </p:nvSpPr>
          <p:spPr>
            <a:xfrm>
              <a:off x="4123027" y="4390031"/>
              <a:ext cx="1650037" cy="652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1400" b="1" dirty="0">
                  <a:solidFill>
                    <a:schemeClr val="accent3">
                      <a:lumMod val="75000"/>
                    </a:schemeClr>
                  </a:solidFill>
                  <a:latin typeface="Gill Sans MT" panose="020B0502020104020203" pitchFamily="34" charset="0"/>
                </a:rPr>
                <a:t>Suggerimento negoziazione sconti</a:t>
              </a:r>
            </a:p>
          </p:txBody>
        </p:sp>
        <p:cxnSp>
          <p:nvCxnSpPr>
            <p:cNvPr id="85" name="Connettore diritto 84">
              <a:extLst>
                <a:ext uri="{FF2B5EF4-FFF2-40B4-BE49-F238E27FC236}">
                  <a16:creationId xmlns:a16="http://schemas.microsoft.com/office/drawing/2014/main" id="{0D6C2CD1-6B8D-4F36-A642-EEF922E7A807}"/>
                </a:ext>
              </a:extLst>
            </p:cNvPr>
            <p:cNvCxnSpPr>
              <a:cxnSpLocks/>
              <a:endCxn id="86" idx="4"/>
            </p:cNvCxnSpPr>
            <p:nvPr/>
          </p:nvCxnSpPr>
          <p:spPr>
            <a:xfrm>
              <a:off x="6471687" y="3988507"/>
              <a:ext cx="0" cy="1343745"/>
            </a:xfrm>
            <a:prstGeom prst="line">
              <a:avLst/>
            </a:prstGeom>
            <a:ln w="95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e 85">
              <a:extLst>
                <a:ext uri="{FF2B5EF4-FFF2-40B4-BE49-F238E27FC236}">
                  <a16:creationId xmlns:a16="http://schemas.microsoft.com/office/drawing/2014/main" id="{33D5B075-8C8F-4C06-8263-2676467E589A}"/>
                </a:ext>
              </a:extLst>
            </p:cNvPr>
            <p:cNvSpPr/>
            <p:nvPr/>
          </p:nvSpPr>
          <p:spPr>
            <a:xfrm>
              <a:off x="6199170" y="4787217"/>
              <a:ext cx="545035" cy="54503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3</a:t>
              </a:r>
            </a:p>
          </p:txBody>
        </p:sp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id="{08231578-EE34-44D8-B7BC-5EE65888B5BD}"/>
                </a:ext>
              </a:extLst>
            </p:cNvPr>
            <p:cNvSpPr/>
            <p:nvPr/>
          </p:nvSpPr>
          <p:spPr>
            <a:xfrm>
              <a:off x="6991003" y="4251122"/>
              <a:ext cx="913492" cy="46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chemeClr val="accent1">
                      <a:lumMod val="75000"/>
                    </a:schemeClr>
                  </a:solidFill>
                  <a:latin typeface="Gill Sans MT" panose="020B0502020104020203" pitchFamily="34" charset="0"/>
                </a:rPr>
                <a:t>Gestione Ordini</a:t>
              </a:r>
            </a:p>
          </p:txBody>
        </p:sp>
        <p:cxnSp>
          <p:nvCxnSpPr>
            <p:cNvPr id="88" name="Connettore diritto 87">
              <a:extLst>
                <a:ext uri="{FF2B5EF4-FFF2-40B4-BE49-F238E27FC236}">
                  <a16:creationId xmlns:a16="http://schemas.microsoft.com/office/drawing/2014/main" id="{C93287EF-E2C3-416C-A114-5DBE30E95C94}"/>
                </a:ext>
              </a:extLst>
            </p:cNvPr>
            <p:cNvCxnSpPr>
              <a:cxnSpLocks/>
              <a:endCxn id="89" idx="4"/>
            </p:cNvCxnSpPr>
            <p:nvPr/>
          </p:nvCxnSpPr>
          <p:spPr>
            <a:xfrm flipH="1">
              <a:off x="6794193" y="3947901"/>
              <a:ext cx="8632" cy="691580"/>
            </a:xfrm>
            <a:prstGeom prst="line">
              <a:avLst/>
            </a:prstGeom>
            <a:ln w="95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e 88">
              <a:extLst>
                <a:ext uri="{FF2B5EF4-FFF2-40B4-BE49-F238E27FC236}">
                  <a16:creationId xmlns:a16="http://schemas.microsoft.com/office/drawing/2014/main" id="{81DBEB91-AFB9-48C1-A610-4086ED3B02E6}"/>
                </a:ext>
              </a:extLst>
            </p:cNvPr>
            <p:cNvSpPr/>
            <p:nvPr/>
          </p:nvSpPr>
          <p:spPr>
            <a:xfrm>
              <a:off x="6611950" y="4274995"/>
              <a:ext cx="364486" cy="36448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1</a:t>
              </a:r>
            </a:p>
          </p:txBody>
        </p:sp>
        <p:sp>
          <p:nvSpPr>
            <p:cNvPr id="90" name="Rettangolo 89">
              <a:extLst>
                <a:ext uri="{FF2B5EF4-FFF2-40B4-BE49-F238E27FC236}">
                  <a16:creationId xmlns:a16="http://schemas.microsoft.com/office/drawing/2014/main" id="{4BD49044-57E0-4FEC-9456-C41DC600F7EE}"/>
                </a:ext>
              </a:extLst>
            </p:cNvPr>
            <p:cNvSpPr/>
            <p:nvPr/>
          </p:nvSpPr>
          <p:spPr>
            <a:xfrm>
              <a:off x="6714524" y="4932756"/>
              <a:ext cx="913492" cy="271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Gill Sans MT" panose="020B0502020104020203" pitchFamily="34" charset="0"/>
                </a:rPr>
                <a:t>Catalogo</a:t>
              </a:r>
            </a:p>
          </p:txBody>
        </p:sp>
        <p:cxnSp>
          <p:nvCxnSpPr>
            <p:cNvPr id="91" name="Connettore diritto 90">
              <a:extLst>
                <a:ext uri="{FF2B5EF4-FFF2-40B4-BE49-F238E27FC236}">
                  <a16:creationId xmlns:a16="http://schemas.microsoft.com/office/drawing/2014/main" id="{FE1EFBBF-821E-402E-851A-63EDD3D8D21B}"/>
                </a:ext>
              </a:extLst>
            </p:cNvPr>
            <p:cNvCxnSpPr>
              <a:cxnSpLocks/>
              <a:endCxn id="92" idx="0"/>
            </p:cNvCxnSpPr>
            <p:nvPr/>
          </p:nvCxnSpPr>
          <p:spPr>
            <a:xfrm>
              <a:off x="8901373" y="3988507"/>
              <a:ext cx="0" cy="721257"/>
            </a:xfrm>
            <a:prstGeom prst="line">
              <a:avLst/>
            </a:prstGeom>
            <a:ln w="9525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e 91">
              <a:extLst>
                <a:ext uri="{FF2B5EF4-FFF2-40B4-BE49-F238E27FC236}">
                  <a16:creationId xmlns:a16="http://schemas.microsoft.com/office/drawing/2014/main" id="{A5E6A469-CFB9-4506-9CE5-C4E86FA543C7}"/>
                </a:ext>
              </a:extLst>
            </p:cNvPr>
            <p:cNvSpPr/>
            <p:nvPr/>
          </p:nvSpPr>
          <p:spPr>
            <a:xfrm>
              <a:off x="8676237" y="4709764"/>
              <a:ext cx="450273" cy="450273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2</a:t>
              </a:r>
            </a:p>
          </p:txBody>
        </p:sp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EB6445DD-87C5-4E6A-A8AB-71C7CB31AAC0}"/>
                </a:ext>
              </a:extLst>
            </p:cNvPr>
            <p:cNvSpPr/>
            <p:nvPr/>
          </p:nvSpPr>
          <p:spPr>
            <a:xfrm>
              <a:off x="9103302" y="4692847"/>
              <a:ext cx="1168959" cy="46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 err="1">
                  <a:solidFill>
                    <a:schemeClr val="accent3">
                      <a:lumMod val="75000"/>
                    </a:schemeClr>
                  </a:solidFill>
                  <a:latin typeface="Gill Sans MT" panose="020B0502020104020203" pitchFamily="34" charset="0"/>
                </a:rPr>
                <a:t>Fraud</a:t>
              </a:r>
              <a:r>
                <a:rPr lang="it-IT" sz="1400" b="1" dirty="0">
                  <a:solidFill>
                    <a:schemeClr val="accent3">
                      <a:lumMod val="75000"/>
                    </a:schemeClr>
                  </a:solidFill>
                  <a:latin typeface="Gill Sans MT" panose="020B0502020104020203" pitchFamily="34" charset="0"/>
                </a:rPr>
                <a:t> </a:t>
              </a:r>
              <a:r>
                <a:rPr lang="it-IT" sz="1400" b="1" dirty="0" err="1">
                  <a:solidFill>
                    <a:schemeClr val="accent3">
                      <a:lumMod val="75000"/>
                    </a:schemeClr>
                  </a:solidFill>
                  <a:latin typeface="Gill Sans MT" panose="020B0502020104020203" pitchFamily="34" charset="0"/>
                </a:rPr>
                <a:t>Detection</a:t>
              </a:r>
              <a:endParaRPr lang="it-IT" sz="1400" b="1" dirty="0">
                <a:solidFill>
                  <a:schemeClr val="accent3">
                    <a:lumMod val="75000"/>
                  </a:schemeClr>
                </a:solidFill>
                <a:latin typeface="Gill Sans MT" panose="020B0502020104020203" pitchFamily="34" charset="0"/>
              </a:endParaRPr>
            </a:p>
          </p:txBody>
        </p:sp>
        <p:cxnSp>
          <p:nvCxnSpPr>
            <p:cNvPr id="100" name="Connettore diritto 99">
              <a:extLst>
                <a:ext uri="{FF2B5EF4-FFF2-40B4-BE49-F238E27FC236}">
                  <a16:creationId xmlns:a16="http://schemas.microsoft.com/office/drawing/2014/main" id="{47D1BD9F-77AA-43E5-BC34-C5778DAC4FC5}"/>
                </a:ext>
              </a:extLst>
            </p:cNvPr>
            <p:cNvCxnSpPr>
              <a:cxnSpLocks/>
            </p:cNvCxnSpPr>
            <p:nvPr/>
          </p:nvCxnSpPr>
          <p:spPr>
            <a:xfrm>
              <a:off x="1819277" y="4185227"/>
              <a:ext cx="0" cy="750755"/>
            </a:xfrm>
            <a:prstGeom prst="line">
              <a:avLst/>
            </a:prstGeom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Ovale 100">
              <a:extLst>
                <a:ext uri="{FF2B5EF4-FFF2-40B4-BE49-F238E27FC236}">
                  <a16:creationId xmlns:a16="http://schemas.microsoft.com/office/drawing/2014/main" id="{CC76A178-A787-4039-9BE6-57017DB130E5}"/>
                </a:ext>
              </a:extLst>
            </p:cNvPr>
            <p:cNvSpPr/>
            <p:nvPr/>
          </p:nvSpPr>
          <p:spPr>
            <a:xfrm>
              <a:off x="1546760" y="4618540"/>
              <a:ext cx="545035" cy="54503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3</a:t>
              </a:r>
            </a:p>
          </p:txBody>
        </p:sp>
        <p:sp>
          <p:nvSpPr>
            <p:cNvPr id="102" name="Rettangolo 101">
              <a:extLst>
                <a:ext uri="{FF2B5EF4-FFF2-40B4-BE49-F238E27FC236}">
                  <a16:creationId xmlns:a16="http://schemas.microsoft.com/office/drawing/2014/main" id="{B3597DF1-CF42-4C17-9583-E5F8963B3CA1}"/>
                </a:ext>
              </a:extLst>
            </p:cNvPr>
            <p:cNvSpPr/>
            <p:nvPr/>
          </p:nvSpPr>
          <p:spPr>
            <a:xfrm>
              <a:off x="2030028" y="4692848"/>
              <a:ext cx="2070829" cy="652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chemeClr val="accent4">
                      <a:lumMod val="75000"/>
                    </a:schemeClr>
                  </a:solidFill>
                  <a:latin typeface="Gill Sans MT" panose="020B0502020104020203" pitchFamily="34" charset="0"/>
                </a:rPr>
                <a:t>Automatizzazione attività non a valore aggiunto</a:t>
              </a:r>
            </a:p>
          </p:txBody>
        </p:sp>
        <p:cxnSp>
          <p:nvCxnSpPr>
            <p:cNvPr id="103" name="Connettore diritto 102">
              <a:extLst>
                <a:ext uri="{FF2B5EF4-FFF2-40B4-BE49-F238E27FC236}">
                  <a16:creationId xmlns:a16="http://schemas.microsoft.com/office/drawing/2014/main" id="{723DEED8-D901-4808-801E-07F86B62D12A}"/>
                </a:ext>
              </a:extLst>
            </p:cNvPr>
            <p:cNvCxnSpPr/>
            <p:nvPr/>
          </p:nvCxnSpPr>
          <p:spPr>
            <a:xfrm>
              <a:off x="1967624" y="1702397"/>
              <a:ext cx="0" cy="790113"/>
            </a:xfrm>
            <a:prstGeom prst="line">
              <a:avLst/>
            </a:prstGeom>
            <a:ln w="95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e 103">
              <a:extLst>
                <a:ext uri="{FF2B5EF4-FFF2-40B4-BE49-F238E27FC236}">
                  <a16:creationId xmlns:a16="http://schemas.microsoft.com/office/drawing/2014/main" id="{70142E36-22AB-4465-A115-D178B73F62C4}"/>
                </a:ext>
              </a:extLst>
            </p:cNvPr>
            <p:cNvSpPr/>
            <p:nvPr/>
          </p:nvSpPr>
          <p:spPr>
            <a:xfrm>
              <a:off x="1776749" y="1550099"/>
              <a:ext cx="364486" cy="3644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2</a:t>
              </a:r>
            </a:p>
          </p:txBody>
        </p:sp>
        <p:sp>
          <p:nvSpPr>
            <p:cNvPr id="105" name="Rettangolo 104">
              <a:extLst>
                <a:ext uri="{FF2B5EF4-FFF2-40B4-BE49-F238E27FC236}">
                  <a16:creationId xmlns:a16="http://schemas.microsoft.com/office/drawing/2014/main" id="{5285F619-198C-4133-8443-119FD625ED9F}"/>
                </a:ext>
              </a:extLst>
            </p:cNvPr>
            <p:cNvSpPr/>
            <p:nvPr/>
          </p:nvSpPr>
          <p:spPr>
            <a:xfrm>
              <a:off x="2159592" y="1486444"/>
              <a:ext cx="967930" cy="4620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chemeClr val="accent4">
                      <a:lumMod val="75000"/>
                    </a:schemeClr>
                  </a:solidFill>
                  <a:latin typeface="Gill Sans MT" panose="020B0502020104020203" pitchFamily="34" charset="0"/>
                </a:rPr>
                <a:t>Digital Assistant</a:t>
              </a:r>
            </a:p>
          </p:txBody>
        </p:sp>
        <p:cxnSp>
          <p:nvCxnSpPr>
            <p:cNvPr id="56" name="Connettore diritto 55">
              <a:extLst>
                <a:ext uri="{FF2B5EF4-FFF2-40B4-BE49-F238E27FC236}">
                  <a16:creationId xmlns:a16="http://schemas.microsoft.com/office/drawing/2014/main" id="{096E6C8E-4F73-4096-A3BD-2578BAB1F7BE}"/>
                </a:ext>
              </a:extLst>
            </p:cNvPr>
            <p:cNvCxnSpPr>
              <a:cxnSpLocks/>
            </p:cNvCxnSpPr>
            <p:nvPr/>
          </p:nvCxnSpPr>
          <p:spPr>
            <a:xfrm>
              <a:off x="8766184" y="2176572"/>
              <a:ext cx="0" cy="569825"/>
            </a:xfrm>
            <a:prstGeom prst="line">
              <a:avLst/>
            </a:prstGeom>
            <a:ln w="952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9D93AE45-2D12-4AF8-B765-C923FA066074}"/>
                </a:ext>
              </a:extLst>
            </p:cNvPr>
            <p:cNvSpPr/>
            <p:nvPr/>
          </p:nvSpPr>
          <p:spPr>
            <a:xfrm>
              <a:off x="8593065" y="1981541"/>
              <a:ext cx="364486" cy="36448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>
                  <a:latin typeface="Gill Sans MT" panose="020B0502020104020203" pitchFamily="34" charset="0"/>
                </a:rPr>
                <a:t>1</a:t>
              </a:r>
            </a:p>
          </p:txBody>
        </p: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5E405FE5-9AE6-43D4-891F-CF2A2D8CEA5C}"/>
                </a:ext>
              </a:extLst>
            </p:cNvPr>
            <p:cNvSpPr/>
            <p:nvPr/>
          </p:nvSpPr>
          <p:spPr>
            <a:xfrm>
              <a:off x="9006443" y="1955644"/>
              <a:ext cx="1693105" cy="652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chemeClr val="accent5">
                      <a:lumMod val="75000"/>
                    </a:schemeClr>
                  </a:solidFill>
                  <a:latin typeface="Gill Sans MT" panose="020B0502020104020203" pitchFamily="34" charset="0"/>
                </a:rPr>
                <a:t>Analisi performance Fornitori</a:t>
              </a:r>
            </a:p>
          </p:txBody>
        </p:sp>
      </p:grpSp>
      <p:sp>
        <p:nvSpPr>
          <p:cNvPr id="54" name="Segnaposto testo 3">
            <a:extLst>
              <a:ext uri="{FF2B5EF4-FFF2-40B4-BE49-F238E27FC236}">
                <a16:creationId xmlns:a16="http://schemas.microsoft.com/office/drawing/2014/main" id="{407719F3-B639-B54E-BB56-966F7E54B59B}"/>
              </a:ext>
            </a:extLst>
          </p:cNvPr>
          <p:cNvSpPr txBox="1">
            <a:spLocks/>
          </p:cNvSpPr>
          <p:nvPr/>
        </p:nvSpPr>
        <p:spPr>
          <a:xfrm>
            <a:off x="543340" y="6373013"/>
            <a:ext cx="11227431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solidFill>
                  <a:srgbClr val="002E58"/>
                </a:solidFill>
              </a:rPr>
              <a:t>Fonte: </a:t>
            </a:r>
            <a:r>
              <a:rPr lang="en-GB" sz="1400" dirty="0" err="1">
                <a:solidFill>
                  <a:srgbClr val="002E58"/>
                </a:solidFill>
              </a:rPr>
              <a:t>Politecnico</a:t>
            </a:r>
            <a:r>
              <a:rPr lang="en-GB" sz="1400" dirty="0">
                <a:solidFill>
                  <a:srgbClr val="002E58"/>
                </a:solidFill>
              </a:rPr>
              <a:t> di Milano, </a:t>
            </a:r>
            <a:r>
              <a:rPr lang="en-GB" sz="1400" dirty="0" err="1">
                <a:solidFill>
                  <a:srgbClr val="002E58"/>
                </a:solidFill>
              </a:rPr>
              <a:t>censimento</a:t>
            </a:r>
            <a:r>
              <a:rPr lang="en-GB" sz="1400" dirty="0">
                <a:solidFill>
                  <a:srgbClr val="002E58"/>
                </a:solidFill>
              </a:rPr>
              <a:t> </a:t>
            </a:r>
            <a:r>
              <a:rPr lang="en-GB" sz="1400" dirty="0" err="1">
                <a:solidFill>
                  <a:srgbClr val="002E58"/>
                </a:solidFill>
              </a:rPr>
              <a:t>delle</a:t>
            </a:r>
            <a:r>
              <a:rPr lang="en-GB" sz="1400" dirty="0">
                <a:solidFill>
                  <a:srgbClr val="002E58"/>
                </a:solidFill>
              </a:rPr>
              <a:t> </a:t>
            </a:r>
            <a:r>
              <a:rPr lang="en-GB" sz="1400" dirty="0" err="1">
                <a:solidFill>
                  <a:srgbClr val="002E58"/>
                </a:solidFill>
              </a:rPr>
              <a:t>funzionalità</a:t>
            </a:r>
            <a:r>
              <a:rPr lang="en-GB" sz="1400" dirty="0">
                <a:solidFill>
                  <a:srgbClr val="002E58"/>
                </a:solidFill>
              </a:rPr>
              <a:t> </a:t>
            </a:r>
            <a:r>
              <a:rPr lang="en-GB" sz="1400" dirty="0" err="1">
                <a:solidFill>
                  <a:srgbClr val="002E58"/>
                </a:solidFill>
              </a:rPr>
              <a:t>offerte</a:t>
            </a:r>
            <a:r>
              <a:rPr lang="en-GB" sz="1400" dirty="0">
                <a:solidFill>
                  <a:srgbClr val="002E58"/>
                </a:solidFill>
              </a:rPr>
              <a:t> </a:t>
            </a:r>
            <a:r>
              <a:rPr lang="en-GB" sz="1400" dirty="0" err="1">
                <a:solidFill>
                  <a:srgbClr val="002E58"/>
                </a:solidFill>
              </a:rPr>
              <a:t>dai</a:t>
            </a:r>
            <a:r>
              <a:rPr lang="en-GB" sz="1400" dirty="0">
                <a:solidFill>
                  <a:srgbClr val="002E58"/>
                </a:solidFill>
              </a:rPr>
              <a:t> </a:t>
            </a:r>
            <a:r>
              <a:rPr lang="en-GB" sz="1400" dirty="0" err="1">
                <a:solidFill>
                  <a:srgbClr val="002E58"/>
                </a:solidFill>
              </a:rPr>
              <a:t>principali</a:t>
            </a:r>
            <a:r>
              <a:rPr lang="en-GB" sz="1400" dirty="0">
                <a:solidFill>
                  <a:srgbClr val="002E58"/>
                </a:solidFill>
              </a:rPr>
              <a:t> provider </a:t>
            </a:r>
            <a:r>
              <a:rPr lang="en-GB" sz="1400" dirty="0" err="1">
                <a:solidFill>
                  <a:srgbClr val="002E58"/>
                </a:solidFill>
              </a:rPr>
              <a:t>internazionali</a:t>
            </a:r>
            <a:r>
              <a:rPr lang="en-GB" sz="1400" dirty="0">
                <a:solidFill>
                  <a:srgbClr val="002E58"/>
                </a:solidFill>
              </a:rPr>
              <a:t> di </a:t>
            </a:r>
            <a:r>
              <a:rPr lang="en-GB" sz="1400" dirty="0" err="1">
                <a:solidFill>
                  <a:srgbClr val="002E58"/>
                </a:solidFill>
              </a:rPr>
              <a:t>piattaforme</a:t>
            </a:r>
            <a:r>
              <a:rPr lang="en-GB" sz="1400" dirty="0">
                <a:solidFill>
                  <a:srgbClr val="002E58"/>
                </a:solidFill>
              </a:rPr>
              <a:t> di procurement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55C6889F-5A61-764D-ABC1-209DDC428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65CF4F5C-9D74-6D4D-B2DC-0A54933F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27</a:t>
            </a:fld>
            <a:endParaRPr lang="it-IT"/>
          </a:p>
        </p:txBody>
      </p:sp>
      <p:sp>
        <p:nvSpPr>
          <p:cNvPr id="61" name="Titolo 1">
            <a:extLst>
              <a:ext uri="{FF2B5EF4-FFF2-40B4-BE49-F238E27FC236}">
                <a16:creationId xmlns:a16="http://schemas.microsoft.com/office/drawing/2014/main" id="{56BDC2EC-9ADA-9E43-907C-1A6E7FE5E17A}"/>
              </a:ext>
            </a:extLst>
          </p:cNvPr>
          <p:cNvSpPr txBox="1">
            <a:spLocks/>
          </p:cNvSpPr>
          <p:nvPr/>
        </p:nvSpPr>
        <p:spPr>
          <a:xfrm>
            <a:off x="2819666" y="17502"/>
            <a:ext cx="6992549" cy="739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02060"/>
                </a:solidFill>
                <a:latin typeface="Trebuchet MS" panose="020B0603020202020204" pitchFamily="34" charset="0"/>
                <a:ea typeface="+mj-ea"/>
                <a:cs typeface="Trebuchet MS" panose="020B0603020202020204" pitchFamily="34" charset="0"/>
              </a:defRPr>
            </a:lvl1pPr>
          </a:lstStyle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strumenti</a:t>
            </a:r>
            <a:r>
              <a:rPr lang="en-GB" dirty="0"/>
              <a:t> per </a:t>
            </a:r>
            <a:r>
              <a:rPr lang="en-GB" dirty="0" err="1"/>
              <a:t>affrontare</a:t>
            </a:r>
            <a:r>
              <a:rPr lang="en-GB" dirty="0"/>
              <a:t> le </a:t>
            </a:r>
            <a:r>
              <a:rPr lang="en-GB" dirty="0" err="1"/>
              <a:t>sfide</a:t>
            </a:r>
            <a:r>
              <a:rPr lang="en-GB" dirty="0"/>
              <a:t> di </a:t>
            </a:r>
            <a:r>
              <a:rPr lang="en-GB" dirty="0" err="1"/>
              <a:t>oggi</a:t>
            </a:r>
            <a:r>
              <a:rPr lang="en-GB" dirty="0"/>
              <a:t>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216CB6A9-581F-A84B-B62C-B600E8E75F29}"/>
                  </a:ext>
                </a:extLst>
              </p14:cNvPr>
              <p14:cNvContentPartPr/>
              <p14:nvPr/>
            </p14:nvContentPartPr>
            <p14:xfrm>
              <a:off x="1168560" y="1188360"/>
              <a:ext cx="8628480" cy="53449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216CB6A9-581F-A84B-B62C-B600E8E75F2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59200" y="1179000"/>
                <a:ext cx="8647200" cy="536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5981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A1AD6-99FE-4FAC-B275-79D6DCB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965" y="17502"/>
            <a:ext cx="6976250" cy="739276"/>
          </a:xfrm>
        </p:spPr>
        <p:txBody>
          <a:bodyPr/>
          <a:lstStyle/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strumenti</a:t>
            </a:r>
            <a:r>
              <a:rPr lang="en-GB" dirty="0"/>
              <a:t> per </a:t>
            </a:r>
            <a:r>
              <a:rPr lang="en-GB" dirty="0" err="1"/>
              <a:t>affrontare</a:t>
            </a:r>
            <a:r>
              <a:rPr lang="en-GB" dirty="0"/>
              <a:t> le </a:t>
            </a:r>
            <a:r>
              <a:rPr lang="en-GB" dirty="0" err="1"/>
              <a:t>sfide</a:t>
            </a:r>
            <a:r>
              <a:rPr lang="en-GB" dirty="0"/>
              <a:t> di </a:t>
            </a:r>
            <a:r>
              <a:rPr lang="en-GB" dirty="0" err="1"/>
              <a:t>oggi</a:t>
            </a:r>
            <a:r>
              <a:rPr lang="en-GB" dirty="0"/>
              <a:t>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C941FD-644F-4E8D-8670-6BF14AFE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  <a:endParaRPr lang="it-IT" dirty="0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C1811B3B-0205-7543-B65B-C6874797CA75}"/>
              </a:ext>
            </a:extLst>
          </p:cNvPr>
          <p:cNvSpPr/>
          <p:nvPr/>
        </p:nvSpPr>
        <p:spPr>
          <a:xfrm>
            <a:off x="516986" y="868474"/>
            <a:ext cx="3401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i="1" dirty="0">
                <a:solidFill>
                  <a:srgbClr val="002C5B"/>
                </a:solidFill>
                <a:latin typeface="Trebuchet MS" panose="020B0703020202090204" pitchFamily="34" charset="0"/>
              </a:rPr>
              <a:t>Supply Chain </a:t>
            </a:r>
            <a:r>
              <a:rPr lang="it-IT" sz="2400" i="1" dirty="0" err="1">
                <a:solidFill>
                  <a:srgbClr val="002C5B"/>
                </a:solidFill>
                <a:latin typeface="Trebuchet MS" panose="020B0703020202090204" pitchFamily="34" charset="0"/>
              </a:rPr>
              <a:t>Redesign</a:t>
            </a:r>
            <a:r>
              <a:rPr lang="it-IT" sz="2400" i="1" dirty="0">
                <a:solidFill>
                  <a:srgbClr val="002C5B"/>
                </a:solidFill>
                <a:latin typeface="Trebuchet MS" panose="020B0703020202090204" pitchFamily="34" charset="0"/>
              </a:rPr>
              <a:t>?</a:t>
            </a:r>
            <a:endParaRPr lang="it-IT" sz="2400" dirty="0">
              <a:solidFill>
                <a:srgbClr val="002C5B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E870A53-B195-5A48-9193-EF23B14A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28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90AFA66-9C42-1644-B093-24FF155365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46099"/>
            <a:ext cx="9144000" cy="504044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1EF767A-C9F4-434C-BE40-B083B150BDC7}"/>
              </a:ext>
            </a:extLst>
          </p:cNvPr>
          <p:cNvSpPr/>
          <p:nvPr/>
        </p:nvSpPr>
        <p:spPr>
          <a:xfrm>
            <a:off x="1707012" y="6347749"/>
            <a:ext cx="8777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https://oec.world/en/visualize/stacked/hs92/import/ita/show/all/1995.2017/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1793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AA1AD6-99FE-4FAC-B275-79D6DCB2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974" y="17502"/>
            <a:ext cx="6923241" cy="739276"/>
          </a:xfrm>
        </p:spPr>
        <p:txBody>
          <a:bodyPr/>
          <a:lstStyle/>
          <a:p>
            <a:r>
              <a:rPr lang="en-GB" dirty="0" err="1"/>
              <a:t>Quali</a:t>
            </a:r>
            <a:r>
              <a:rPr lang="en-GB" dirty="0"/>
              <a:t> </a:t>
            </a:r>
            <a:r>
              <a:rPr lang="en-GB" dirty="0" err="1"/>
              <a:t>strumenti</a:t>
            </a:r>
            <a:r>
              <a:rPr lang="en-GB" dirty="0"/>
              <a:t> per </a:t>
            </a:r>
            <a:r>
              <a:rPr lang="en-GB" dirty="0" err="1"/>
              <a:t>affrontare</a:t>
            </a:r>
            <a:r>
              <a:rPr lang="en-GB" dirty="0"/>
              <a:t> le </a:t>
            </a:r>
            <a:r>
              <a:rPr lang="en-GB" dirty="0" err="1"/>
              <a:t>sfide</a:t>
            </a:r>
            <a:r>
              <a:rPr lang="en-GB" dirty="0"/>
              <a:t> di </a:t>
            </a:r>
            <a:r>
              <a:rPr lang="en-GB" dirty="0" err="1"/>
              <a:t>oggi</a:t>
            </a:r>
            <a:r>
              <a:rPr lang="en-GB" dirty="0"/>
              <a:t>?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0C941FD-644F-4E8D-8670-6BF14AFE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C1811B3B-0205-7543-B65B-C6874797CA75}"/>
              </a:ext>
            </a:extLst>
          </p:cNvPr>
          <p:cNvSpPr/>
          <p:nvPr/>
        </p:nvSpPr>
        <p:spPr>
          <a:xfrm>
            <a:off x="503734" y="841970"/>
            <a:ext cx="3401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i="1" dirty="0">
                <a:solidFill>
                  <a:srgbClr val="002C5B"/>
                </a:solidFill>
                <a:latin typeface="Trebuchet MS" panose="020B0703020202090204" pitchFamily="34" charset="0"/>
              </a:rPr>
              <a:t>Supply Chain </a:t>
            </a:r>
            <a:r>
              <a:rPr lang="it-IT" sz="2400" i="1" dirty="0" err="1">
                <a:solidFill>
                  <a:srgbClr val="002C5B"/>
                </a:solidFill>
                <a:latin typeface="Trebuchet MS" panose="020B0703020202090204" pitchFamily="34" charset="0"/>
              </a:rPr>
              <a:t>Redesign</a:t>
            </a:r>
            <a:r>
              <a:rPr lang="it-IT" sz="2400" i="1" dirty="0">
                <a:solidFill>
                  <a:srgbClr val="002C5B"/>
                </a:solidFill>
                <a:latin typeface="Trebuchet MS" panose="020B0703020202090204" pitchFamily="34" charset="0"/>
              </a:rPr>
              <a:t>?</a:t>
            </a:r>
            <a:endParaRPr lang="it-IT" sz="2400" dirty="0">
              <a:solidFill>
                <a:srgbClr val="002C5B"/>
              </a:solidFill>
              <a:latin typeface="Trebuchet MS" panose="020B0703020202090204" pitchFamily="34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E870A53-B195-5A48-9193-EF23B14A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29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9E66441-0719-BE4E-B498-ECA487878D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592" y="1320523"/>
            <a:ext cx="9144000" cy="516834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B10FB94-5011-584B-81A6-C6AAC318E99E}"/>
              </a:ext>
            </a:extLst>
          </p:cNvPr>
          <p:cNvSpPr/>
          <p:nvPr/>
        </p:nvSpPr>
        <p:spPr>
          <a:xfrm>
            <a:off x="1816353" y="6440886"/>
            <a:ext cx="9082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https://oec.world/en/visualize/stacked/hs92/export/ita/show/all/1995.2017/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605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731B2F-A4BC-E244-B4AC-03A9B86DD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0" y="17502"/>
            <a:ext cx="6051009" cy="739276"/>
          </a:xfrm>
        </p:spPr>
        <p:txBody>
          <a:bodyPr/>
          <a:lstStyle/>
          <a:p>
            <a:r>
              <a:rPr lang="it-IT" dirty="0"/>
              <a:t>La rilevanza degli acquisti oggi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946DF43-8460-D54E-9C18-87E7401A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30D479-936E-4C47-B27E-230021CC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3</a:t>
            </a:fld>
            <a:endParaRPr lang="it-IT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B40A0326-F785-AA4E-BF08-75B650301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45170"/>
              </p:ext>
            </p:extLst>
          </p:nvPr>
        </p:nvGraphicFramePr>
        <p:xfrm>
          <a:off x="284383" y="1189459"/>
          <a:ext cx="10924953" cy="4917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B94E7F-B519-E349-B626-3B69D1135BF3}"/>
              </a:ext>
            </a:extLst>
          </p:cNvPr>
          <p:cNvSpPr txBox="1"/>
          <p:nvPr/>
        </p:nvSpPr>
        <p:spPr>
          <a:xfrm>
            <a:off x="55780" y="6048539"/>
            <a:ext cx="12149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002E58"/>
                </a:solidFill>
                <a:latin typeface="Montserrat" pitchFamily="2" charset="77"/>
              </a:rPr>
              <a:t>Fonte: </a:t>
            </a:r>
            <a:r>
              <a:rPr lang="it-IT" sz="1400" dirty="0" err="1">
                <a:solidFill>
                  <a:srgbClr val="002E58"/>
                </a:solidFill>
                <a:latin typeface="Montserrat" pitchFamily="2" charset="77"/>
              </a:rPr>
              <a:t>ca</a:t>
            </a:r>
            <a:r>
              <a:rPr lang="it-IT" sz="1400" dirty="0">
                <a:solidFill>
                  <a:srgbClr val="002E58"/>
                </a:solidFill>
                <a:latin typeface="Montserrat" pitchFamily="2" charset="77"/>
              </a:rPr>
              <a:t>. 277 mila imprese con ricavi al 31/12/2018 maggiori di 500.000 €, corrispondenti a circa l’80% del fatturato totale (Dati Leanus) </a:t>
            </a:r>
          </a:p>
        </p:txBody>
      </p:sp>
    </p:spTree>
    <p:extLst>
      <p:ext uri="{BB962C8B-B14F-4D97-AF65-F5344CB8AC3E}">
        <p14:creationId xmlns:p14="http://schemas.microsoft.com/office/powerpoint/2010/main" val="390448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FBC32D-D8B6-41BC-9BB8-764CB1A4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974" y="17502"/>
            <a:ext cx="6024505" cy="739276"/>
          </a:xfrm>
        </p:spPr>
        <p:txBody>
          <a:bodyPr/>
          <a:lstStyle/>
          <a:p>
            <a:r>
              <a:rPr lang="it-IT" sz="2400" dirty="0"/>
              <a:t>Messaggi chiave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ED9CB44-0C3B-474F-91B4-E7B4001E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42A4620-2938-43B2-A266-ECCCBCB9FEE5}"/>
              </a:ext>
            </a:extLst>
          </p:cNvPr>
          <p:cNvSpPr/>
          <p:nvPr/>
        </p:nvSpPr>
        <p:spPr>
          <a:xfrm>
            <a:off x="516986" y="870616"/>
            <a:ext cx="11083887" cy="535531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Necessità di monitorare attentamente la filiera, andando oltre il primo livello.</a:t>
            </a: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 Identificare rapidamente i fornitori più esposti al rischio è cruciale per adottare le appropriate contromisure.</a:t>
            </a:r>
            <a:endParaRPr lang="it-IT" b="1" dirty="0">
              <a:solidFill>
                <a:srgbClr val="002E58"/>
              </a:solidFill>
              <a:latin typeface="Trebuchet MS" panose="020B0603020202020204" pitchFamily="34" charset="0"/>
            </a:endParaRP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b="1" dirty="0">
              <a:solidFill>
                <a:srgbClr val="002E58"/>
              </a:solidFill>
              <a:latin typeface="Trebuchet MS" panose="020B0603020202020204" pitchFamily="34" charset="0"/>
            </a:endParaRP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I trend di lungo periodo sono ancora validi e potrebbero essere accelerati portando ad una riconfigurazione delle filiere, ma non può avvenire all’improvviso e non significa certo tornare all’autarchia</a:t>
            </a: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b="1" dirty="0">
              <a:solidFill>
                <a:srgbClr val="002E58"/>
              </a:solidFill>
              <a:latin typeface="Trebuchet MS" panose="020B0603020202020204" pitchFamily="34" charset="0"/>
            </a:endParaRP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Gli aiuti finanziari </a:t>
            </a: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dovranno necessariamente </a:t>
            </a: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raggiungere i piccoli fornitori strategici </a:t>
            </a: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in quanto sono parte del "motore" della supply chain e parte integrante della creazione di valore: </a:t>
            </a: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evitare gli errori della crisi finanziaria!</a:t>
            </a:r>
            <a:endParaRPr lang="en-US" b="1" dirty="0">
              <a:solidFill>
                <a:srgbClr val="002E58"/>
              </a:solidFill>
              <a:latin typeface="Trebuchet MS" panose="020B0603020202020204" pitchFamily="34" charset="0"/>
            </a:endParaRP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rgbClr val="002E58"/>
              </a:solidFill>
              <a:latin typeface="Trebuchet MS" panose="020B0603020202020204" pitchFamily="34" charset="0"/>
            </a:endParaRP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Il </a:t>
            </a: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Supply Chain Finance </a:t>
            </a: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è uno strumento utile per superare i </a:t>
            </a: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problemi di liquidità a breve termine</a:t>
            </a: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, in particolare quando gli acquirenti estendono i termini di pagamento e se si riducono i rischi per le banche. Non solo Reverse Factoring e </a:t>
            </a:r>
            <a:r>
              <a:rPr lang="it-IT" dirty="0" err="1">
                <a:solidFill>
                  <a:srgbClr val="002E58"/>
                </a:solidFill>
                <a:latin typeface="Trebuchet MS" panose="020B0603020202020204" pitchFamily="34" charset="0"/>
              </a:rPr>
              <a:t>Dynamic</a:t>
            </a: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 </a:t>
            </a:r>
            <a:r>
              <a:rPr lang="it-IT" dirty="0" err="1">
                <a:solidFill>
                  <a:srgbClr val="002E58"/>
                </a:solidFill>
                <a:latin typeface="Trebuchet MS" panose="020B0603020202020204" pitchFamily="34" charset="0"/>
              </a:rPr>
              <a:t>Discounting</a:t>
            </a: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, ma anche </a:t>
            </a: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Inventory Finance, </a:t>
            </a:r>
            <a:r>
              <a:rPr lang="it-IT" b="1" dirty="0" err="1">
                <a:solidFill>
                  <a:srgbClr val="002E58"/>
                </a:solidFill>
                <a:latin typeface="Trebuchet MS" panose="020B0603020202020204" pitchFamily="34" charset="0"/>
              </a:rPr>
              <a:t>Purchase</a:t>
            </a: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 Order Finance, Multi-</a:t>
            </a:r>
            <a:r>
              <a:rPr lang="it-IT" b="1" dirty="0" err="1">
                <a:solidFill>
                  <a:srgbClr val="002E58"/>
                </a:solidFill>
                <a:latin typeface="Trebuchet MS" panose="020B0603020202020204" pitchFamily="34" charset="0"/>
              </a:rPr>
              <a:t>tier</a:t>
            </a: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 Finance.</a:t>
            </a: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rgbClr val="002E58"/>
              </a:solidFill>
              <a:latin typeface="Trebuchet MS" panose="020B0603020202020204" pitchFamily="34" charset="0"/>
            </a:endParaRP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La tecnologia può aiutare a risolvere alcuni problemi, </a:t>
            </a: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ad es. migliorando la valutazione del rischio,  automatizzando i processi, monitorando la filiera, </a:t>
            </a:r>
            <a:r>
              <a:rPr lang="it-IT" b="1" dirty="0">
                <a:solidFill>
                  <a:srgbClr val="002E58"/>
                </a:solidFill>
                <a:latin typeface="Trebuchet MS" panose="020B0603020202020204" pitchFamily="34" charset="0"/>
              </a:rPr>
              <a:t>ma sono necessarie competenze adeguate per sfruttarla appieno</a:t>
            </a:r>
            <a:r>
              <a:rPr lang="it-IT" dirty="0">
                <a:solidFill>
                  <a:srgbClr val="002E58"/>
                </a:solidFill>
                <a:latin typeface="Trebuchet MS" panose="020B0603020202020204" pitchFamily="34" charset="0"/>
              </a:rPr>
              <a:t>.</a:t>
            </a:r>
            <a:endParaRPr lang="en-US" dirty="0">
              <a:solidFill>
                <a:srgbClr val="002E58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BE8955-8D07-4E13-9B70-D234C1ECA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F5D16B5C-D1E3-7B45-AB85-B820A34C3523}"/>
                  </a:ext>
                </a:extLst>
              </p14:cNvPr>
              <p14:cNvContentPartPr/>
              <p14:nvPr/>
            </p14:nvContentPartPr>
            <p14:xfrm>
              <a:off x="1041120" y="1251720"/>
              <a:ext cx="10544760" cy="53866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F5D16B5C-D1E3-7B45-AB85-B820A34C352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1760" y="1242360"/>
                <a:ext cx="10563480" cy="540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1335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14254" y="184417"/>
            <a:ext cx="5347856" cy="1143000"/>
          </a:xfrm>
        </p:spPr>
        <p:txBody>
          <a:bodyPr>
            <a:normAutofit fontScale="90000"/>
          </a:bodyPr>
          <a:lstStyle/>
          <a:p>
            <a:r>
              <a:rPr lang="it-IT" sz="3600" b="1" dirty="0"/>
              <a:t>Percorso Executive in </a:t>
            </a:r>
            <a:br>
              <a:rPr lang="it-IT" sz="3600" b="1" dirty="0"/>
            </a:br>
            <a:r>
              <a:rPr lang="it-IT" sz="4000" b="1" dirty="0"/>
              <a:t>Supply Chain Management</a:t>
            </a:r>
            <a:br>
              <a:rPr lang="it-IT" sz="4000" dirty="0"/>
            </a:br>
            <a:br>
              <a:rPr lang="it-IT" sz="4000" dirty="0"/>
            </a:br>
            <a:br>
              <a:rPr lang="it-IT" sz="4000" dirty="0"/>
            </a:br>
            <a:endParaRPr lang="it-IT" sz="4000" b="1" dirty="0">
              <a:latin typeface="+mn-lt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93364"/>
          </a:xfrm>
        </p:spPr>
        <p:txBody>
          <a:bodyPr>
            <a:normAutofit fontScale="92500"/>
          </a:bodyPr>
          <a:lstStyle/>
          <a:p>
            <a:endParaRPr lang="it-IT" sz="700" b="1" dirty="0"/>
          </a:p>
          <a:p>
            <a:pPr marL="0" indent="0">
              <a:buNone/>
            </a:pPr>
            <a:r>
              <a:rPr lang="it-IT" sz="1800" dirty="0"/>
              <a:t>Il percorso ha gli obiettivi di offrire una visione allargata del ruolo degli Acquisti e della Logistica nell’impresa e dei legami con le altre funzioni, in una prospettiva di </a:t>
            </a:r>
            <a:r>
              <a:rPr lang="it-IT" sz="1800" i="1" dirty="0"/>
              <a:t>Supply Chain integrata</a:t>
            </a:r>
            <a:r>
              <a:rPr lang="it-IT" sz="1800" dirty="0"/>
              <a:t>; far conoscere le nuove </a:t>
            </a:r>
            <a:r>
              <a:rPr lang="it-IT" sz="1800" i="1" dirty="0"/>
              <a:t>tecnologie ICT </a:t>
            </a:r>
            <a:r>
              <a:rPr lang="it-IT" sz="1800" dirty="0"/>
              <a:t>disponibili e la loro applicazione agli acquisti e alla logistica; fornire gli strumenti per guidare la </a:t>
            </a:r>
            <a:r>
              <a:rPr lang="it-IT" sz="1800" i="1" dirty="0"/>
              <a:t>digitalizzazione</a:t>
            </a:r>
            <a:r>
              <a:rPr lang="it-IT" sz="1800" dirty="0"/>
              <a:t> e l’</a:t>
            </a:r>
            <a:r>
              <a:rPr lang="it-IT" sz="1800" i="1" dirty="0"/>
              <a:t>innovazione</a:t>
            </a:r>
            <a:r>
              <a:rPr lang="it-IT" sz="1800" dirty="0"/>
              <a:t> dei processi logistici e di acquisto; sviluppare le </a:t>
            </a:r>
            <a:r>
              <a:rPr lang="it-IT" sz="1800" i="1" dirty="0"/>
              <a:t>competenze specialistiche</a:t>
            </a:r>
            <a:r>
              <a:rPr lang="it-IT" sz="1800" dirty="0"/>
              <a:t> proprie degli acquisti e della logistica.</a:t>
            </a:r>
            <a:endParaRPr lang="it-IT" sz="1800" b="1" dirty="0"/>
          </a:p>
          <a:p>
            <a:pPr>
              <a:buFont typeface="Wingdings" panose="05000000000000000000" pitchFamily="2" charset="2"/>
              <a:buChar char="Ø"/>
            </a:pPr>
            <a:endParaRPr lang="it-IT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1800" b="1" dirty="0"/>
              <a:t>Target: </a:t>
            </a:r>
          </a:p>
          <a:p>
            <a:pPr marL="457200" lvl="1" indent="0">
              <a:buNone/>
            </a:pPr>
            <a:r>
              <a:rPr lang="it-IT" sz="1800" dirty="0"/>
              <a:t>- </a:t>
            </a:r>
            <a:r>
              <a:rPr lang="it-IT" sz="1800" i="1" dirty="0"/>
              <a:t>Quadri e manager ad elevato potenziale </a:t>
            </a:r>
            <a:r>
              <a:rPr lang="it-IT" sz="1800" dirty="0"/>
              <a:t>che si occupano di Gestione degli Acquisti, della Logistica e della Supply Chain in aziende di servizi, manifatturiere, industriali e di distribuzione;</a:t>
            </a:r>
          </a:p>
          <a:p>
            <a:pPr marL="457200" lvl="1" indent="0">
              <a:buNone/>
            </a:pPr>
            <a:r>
              <a:rPr lang="it-IT" sz="1800" dirty="0"/>
              <a:t>- </a:t>
            </a:r>
            <a:r>
              <a:rPr lang="it-IT" sz="1800" i="1" dirty="0" err="1"/>
              <a:t>Professionals</a:t>
            </a:r>
            <a:r>
              <a:rPr lang="it-IT" sz="1800" i="1" dirty="0"/>
              <a:t> che operano in società di consulenza</a:t>
            </a:r>
            <a:r>
              <a:rPr lang="it-IT" sz="1800" dirty="0"/>
              <a:t> che si occupano dei temi degli Acquisti, della Logistica e del Supply Chain Management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1800" b="1" dirty="0"/>
              <a:t>Date corso:</a:t>
            </a:r>
            <a:r>
              <a:rPr lang="it-IT" sz="1800" dirty="0"/>
              <a:t> Novembre – Luglio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b="1" dirty="0"/>
              <a:t>Formato: </a:t>
            </a:r>
            <a:r>
              <a:rPr lang="it-IT" sz="1800" dirty="0"/>
              <a:t>part time verticale (8 moduli di due giornate Full Time con cadenza mensile)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b="1" dirty="0"/>
              <a:t>Flessibile:</a:t>
            </a:r>
            <a:r>
              <a:rPr lang="it-IT" sz="1800" dirty="0"/>
              <a:t> consente di costruire un percorso di formazione personalizzato</a:t>
            </a:r>
          </a:p>
          <a:p>
            <a:endParaRPr lang="it-IT" sz="1600" dirty="0"/>
          </a:p>
          <a:p>
            <a:pPr marL="0" indent="0">
              <a:buNone/>
            </a:pPr>
            <a:r>
              <a:rPr lang="it-IT" sz="1600" dirty="0"/>
              <a:t>												</a:t>
            </a:r>
            <a:endParaRPr lang="it-IT" sz="7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endParaRPr lang="it-IT" sz="800" dirty="0"/>
          </a:p>
        </p:txBody>
      </p:sp>
      <p:sp>
        <p:nvSpPr>
          <p:cNvPr id="3" name="Rettangolo 2"/>
          <p:cNvSpPr/>
          <p:nvPr/>
        </p:nvSpPr>
        <p:spPr>
          <a:xfrm>
            <a:off x="3187148" y="1246910"/>
            <a:ext cx="545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Gestione Strategica degli Acquisti e Logistica Distributiva</a:t>
            </a:r>
            <a:endParaRPr lang="it-IT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047" y="148348"/>
            <a:ext cx="1478968" cy="145185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l="17154" t="4867" r="53381" b="80666"/>
          <a:stretch/>
        </p:blipFill>
        <p:spPr>
          <a:xfrm>
            <a:off x="9070609" y="1016134"/>
            <a:ext cx="1229481" cy="62301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l="57219" t="4336" r="18502" b="80894"/>
          <a:stretch/>
        </p:blipFill>
        <p:spPr>
          <a:xfrm>
            <a:off x="8961353" y="234366"/>
            <a:ext cx="1338736" cy="840429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285398" y="5745162"/>
            <a:ext cx="8382603" cy="1468582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r"/>
            <a:r>
              <a:rPr lang="it-IT" sz="1400" b="1" dirty="0">
                <a:solidFill>
                  <a:srgbClr val="FF0000"/>
                </a:solidFill>
              </a:rPr>
              <a:t>Per maggiori info:</a:t>
            </a:r>
          </a:p>
          <a:p>
            <a:pPr algn="r"/>
            <a:r>
              <a:rPr lang="it-IT" sz="1400" b="1" dirty="0">
                <a:solidFill>
                  <a:srgbClr val="FF0000"/>
                </a:solidFill>
                <a:hlinkClick r:id="rId4"/>
              </a:rPr>
              <a:t>executive@mip.polimi.it</a:t>
            </a:r>
            <a:endParaRPr lang="it-IT" sz="1400" b="1" dirty="0">
              <a:solidFill>
                <a:srgbClr val="FF0000"/>
              </a:solidFill>
            </a:endParaRPr>
          </a:p>
          <a:p>
            <a:pPr algn="r"/>
            <a:r>
              <a:rPr lang="it-IT" sz="1400" dirty="0">
                <a:hlinkClick r:id="rId5"/>
              </a:rPr>
              <a:t>https://www.som.polimi.it/course/management-academy/percorso-executive-in-supply-chain-management/</a:t>
            </a:r>
            <a:endParaRPr lang="it-IT" sz="1400" b="1" dirty="0">
              <a:solidFill>
                <a:srgbClr val="FF0000"/>
              </a:solidFill>
            </a:endParaRPr>
          </a:p>
          <a:p>
            <a:pPr algn="r"/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7566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1A4BC-BD8A-2647-9C4D-1F89A094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17" y="17502"/>
            <a:ext cx="6064262" cy="739276"/>
          </a:xfrm>
        </p:spPr>
        <p:txBody>
          <a:bodyPr/>
          <a:lstStyle/>
          <a:p>
            <a:r>
              <a:rPr lang="it-IT" dirty="0"/>
              <a:t>L’impatto strategico degli acquisti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0F81051-358D-7D47-9034-998F1449E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449C42-ED84-294B-A589-A357E877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4</a:t>
            </a:fld>
            <a:endParaRPr lang="it-IT"/>
          </a:p>
        </p:txBody>
      </p:sp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BD3AA0DA-ABB2-B94C-BDC3-4674415FA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8401913"/>
              </p:ext>
            </p:extLst>
          </p:nvPr>
        </p:nvGraphicFramePr>
        <p:xfrm>
          <a:off x="1134717" y="1136824"/>
          <a:ext cx="9771822" cy="540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50671249-2364-7F45-A26E-C84F6B7B71BB}"/>
                  </a:ext>
                </a:extLst>
              </p14:cNvPr>
              <p14:cNvContentPartPr/>
              <p14:nvPr/>
            </p14:nvContentPartPr>
            <p14:xfrm>
              <a:off x="5184360" y="1971000"/>
              <a:ext cx="2011320" cy="45428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50671249-2364-7F45-A26E-C84F6B7B71B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75000" y="1961640"/>
                <a:ext cx="2030040" cy="456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6910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D62B7-F517-4972-BF96-FD9E1823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712" y="0"/>
            <a:ext cx="8519139" cy="739276"/>
          </a:xfrm>
        </p:spPr>
        <p:txBody>
          <a:bodyPr/>
          <a:lstStyle/>
          <a:p>
            <a:r>
              <a:rPr lang="en-GB" sz="2400" dirty="0"/>
              <a:t>Le Supply Chain </a:t>
            </a:r>
            <a:r>
              <a:rPr lang="en-GB" sz="2400" dirty="0" err="1"/>
              <a:t>sono</a:t>
            </a:r>
            <a:r>
              <a:rPr lang="en-GB" sz="2400" dirty="0"/>
              <a:t> </a:t>
            </a:r>
            <a:r>
              <a:rPr lang="en-GB" sz="2400" dirty="0" err="1"/>
              <a:t>sempre</a:t>
            </a:r>
            <a:r>
              <a:rPr lang="en-GB" sz="2400" dirty="0"/>
              <a:t> </a:t>
            </a:r>
            <a:r>
              <a:rPr lang="en-GB" sz="2400" dirty="0" err="1"/>
              <a:t>più</a:t>
            </a:r>
            <a:r>
              <a:rPr lang="en-GB" sz="2400" dirty="0"/>
              <a:t> </a:t>
            </a:r>
            <a:r>
              <a:rPr lang="en-GB" sz="2400" dirty="0" err="1"/>
              <a:t>interconnesse</a:t>
            </a:r>
            <a:endParaRPr lang="en-GB" sz="24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590A15-4057-4A11-95F9-CDEE6AB1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891219-6B73-8441-BD87-9265D2C1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40" y="1248925"/>
            <a:ext cx="6640394" cy="334957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5DFD89-D4AF-464A-9219-5FA03F970A15}"/>
              </a:ext>
            </a:extLst>
          </p:cNvPr>
          <p:cNvSpPr txBox="1"/>
          <p:nvPr/>
        </p:nvSpPr>
        <p:spPr>
          <a:xfrm>
            <a:off x="516986" y="5035826"/>
            <a:ext cx="5274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2E58"/>
                </a:solidFill>
                <a:latin typeface="Montserrat" pitchFamily="2" charset="77"/>
              </a:rPr>
              <a:t>Complex</a:t>
            </a:r>
            <a:r>
              <a:rPr lang="it-IT" dirty="0">
                <a:solidFill>
                  <a:srgbClr val="002E58"/>
                </a:solidFill>
                <a:latin typeface="Montserrat" pitchFamily="2" charset="77"/>
              </a:rPr>
              <a:t> Global Value Chain </a:t>
            </a:r>
            <a:r>
              <a:rPr lang="it-IT" dirty="0" err="1">
                <a:solidFill>
                  <a:srgbClr val="002E58"/>
                </a:solidFill>
                <a:latin typeface="Montserrat" pitchFamily="2" charset="77"/>
              </a:rPr>
              <a:t>trade</a:t>
            </a:r>
            <a:r>
              <a:rPr lang="it-IT" dirty="0">
                <a:solidFill>
                  <a:srgbClr val="002E58"/>
                </a:solidFill>
                <a:latin typeface="Montserrat" pitchFamily="2" charset="77"/>
              </a:rPr>
              <a:t> networks </a:t>
            </a:r>
          </a:p>
          <a:p>
            <a:r>
              <a:rPr lang="it-IT" dirty="0">
                <a:solidFill>
                  <a:srgbClr val="002E58"/>
                </a:solidFill>
                <a:latin typeface="Montserrat" pitchFamily="2" charset="77"/>
              </a:rPr>
              <a:t>(</a:t>
            </a:r>
            <a:r>
              <a:rPr lang="it-IT" dirty="0" err="1">
                <a:solidFill>
                  <a:srgbClr val="002E58"/>
                </a:solidFill>
                <a:latin typeface="Montserrat" pitchFamily="2" charset="77"/>
              </a:rPr>
              <a:t>all</a:t>
            </a:r>
            <a:r>
              <a:rPr lang="it-IT" dirty="0">
                <a:solidFill>
                  <a:srgbClr val="002E58"/>
                </a:solidFill>
                <a:latin typeface="Montserrat" pitchFamily="2" charset="77"/>
              </a:rPr>
              <a:t> </a:t>
            </a:r>
            <a:r>
              <a:rPr lang="it-IT" dirty="0" err="1">
                <a:solidFill>
                  <a:srgbClr val="002E58"/>
                </a:solidFill>
                <a:latin typeface="Montserrat" pitchFamily="2" charset="77"/>
              </a:rPr>
              <a:t>goods</a:t>
            </a:r>
            <a:r>
              <a:rPr lang="it-IT" dirty="0">
                <a:solidFill>
                  <a:srgbClr val="002E58"/>
                </a:solidFill>
                <a:latin typeface="Montserrat" pitchFamily="2" charset="77"/>
              </a:rPr>
              <a:t> and </a:t>
            </a:r>
            <a:r>
              <a:rPr lang="it-IT" dirty="0" err="1">
                <a:solidFill>
                  <a:srgbClr val="002E58"/>
                </a:solidFill>
                <a:latin typeface="Montserrat" pitchFamily="2" charset="77"/>
              </a:rPr>
              <a:t>services</a:t>
            </a:r>
            <a:r>
              <a:rPr lang="it-IT" dirty="0">
                <a:solidFill>
                  <a:srgbClr val="002E58"/>
                </a:solidFill>
                <a:latin typeface="Montserrat" pitchFamily="2" charset="77"/>
              </a:rPr>
              <a:t>)</a:t>
            </a:r>
          </a:p>
          <a:p>
            <a:pPr algn="l"/>
            <a:r>
              <a:rPr lang="it-IT" sz="1400" dirty="0">
                <a:solidFill>
                  <a:srgbClr val="002E58"/>
                </a:solidFill>
                <a:latin typeface="Montserrat" pitchFamily="2" charset="77"/>
              </a:rPr>
              <a:t>Global Value Chain Development Report 2019 </a:t>
            </a:r>
            <a:r>
              <a:rPr lang="it-IT" sz="1400" dirty="0" err="1">
                <a:solidFill>
                  <a:srgbClr val="002E58"/>
                </a:solidFill>
                <a:latin typeface="Montserrat" pitchFamily="2" charset="77"/>
              </a:rPr>
              <a:t>www.wto.org</a:t>
            </a:r>
            <a:endParaRPr lang="it-IT" sz="1400" dirty="0">
              <a:solidFill>
                <a:srgbClr val="002E58"/>
              </a:solidFill>
              <a:latin typeface="Montserrat" pitchFamily="2" charset="77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F407BDD-F850-5948-B7A0-8D06371FDD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635" y="1248925"/>
            <a:ext cx="4850295" cy="3791314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19D55DF0-D419-44FB-BED2-9E53F78EC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9993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27402D-3504-EE44-89DA-3043A528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0" y="17502"/>
            <a:ext cx="6904382" cy="739276"/>
          </a:xfrm>
        </p:spPr>
        <p:txBody>
          <a:bodyPr/>
          <a:lstStyle/>
          <a:p>
            <a:r>
              <a:rPr lang="it-IT" dirty="0"/>
              <a:t>Fino a pochi mesi fa ci preoccupavamo di… </a:t>
            </a:r>
            <a:r>
              <a:rPr lang="it-IT" dirty="0" err="1"/>
              <a:t>Trade</a:t>
            </a:r>
            <a:r>
              <a:rPr lang="it-IT" dirty="0"/>
              <a:t> War US-China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247443B-7AA7-C648-AFB6-2C68A8FD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312394-2720-B645-9BF3-1E322FE3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38AAA7-6F5B-5F4C-ABA4-A2486B56F9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66" y="991366"/>
            <a:ext cx="9414934" cy="568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1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27402D-3504-EE44-89DA-3043A528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722" y="17502"/>
            <a:ext cx="6745356" cy="739276"/>
          </a:xfrm>
        </p:spPr>
        <p:txBody>
          <a:bodyPr/>
          <a:lstStyle/>
          <a:p>
            <a:r>
              <a:rPr lang="it-IT" dirty="0"/>
              <a:t>Fino a pochi mesi fa ci preoccupavamo di… </a:t>
            </a:r>
            <a:r>
              <a:rPr lang="it-IT" dirty="0" err="1"/>
              <a:t>Climate</a:t>
            </a:r>
            <a:r>
              <a:rPr lang="it-IT" dirty="0"/>
              <a:t> </a:t>
            </a:r>
            <a:r>
              <a:rPr lang="it-IT" dirty="0" err="1"/>
              <a:t>Change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247443B-7AA7-C648-AFB6-2C68A8FD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312394-2720-B645-9BF3-1E322FE3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7</a:t>
            </a:fld>
            <a:endParaRPr lang="it-IT"/>
          </a:p>
        </p:txBody>
      </p:sp>
      <p:pic>
        <p:nvPicPr>
          <p:cNvPr id="10" name="Immagine 9" descr="Immagine che contiene esterni, natura, fumo, montagna&#10;&#10;Descrizione generata automaticamente">
            <a:extLst>
              <a:ext uri="{FF2B5EF4-FFF2-40B4-BE49-F238E27FC236}">
                <a16:creationId xmlns:a16="http://schemas.microsoft.com/office/drawing/2014/main" id="{2D67D63D-1033-4630-8967-33CA7F66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708"/>
            <a:ext cx="6745357" cy="4559643"/>
          </a:xfrm>
          <a:prstGeom prst="rect">
            <a:avLst/>
          </a:prstGeom>
        </p:spPr>
      </p:pic>
      <p:pic>
        <p:nvPicPr>
          <p:cNvPr id="6" name="Immagine 5" descr="Immagine che contiene esterni, acqua, tramonto, sole&#10;&#10;Descrizione generata automaticamente">
            <a:extLst>
              <a:ext uri="{FF2B5EF4-FFF2-40B4-BE49-F238E27FC236}">
                <a16:creationId xmlns:a16="http://schemas.microsoft.com/office/drawing/2014/main" id="{12F109CC-31AE-48A3-82B2-346746DF9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6"/>
          <a:stretch/>
        </p:blipFill>
        <p:spPr>
          <a:xfrm>
            <a:off x="6311153" y="1796708"/>
            <a:ext cx="5880847" cy="45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8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27402D-3504-EE44-89DA-3043A528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17" y="17502"/>
            <a:ext cx="6944139" cy="739276"/>
          </a:xfrm>
        </p:spPr>
        <p:txBody>
          <a:bodyPr/>
          <a:lstStyle/>
          <a:p>
            <a:r>
              <a:rPr lang="it-IT" dirty="0"/>
              <a:t>Fino a pochi mesi fa ci preoccupavamo di… Sostenibilità Sociale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247443B-7AA7-C648-AFB6-2C68A8FD5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312394-2720-B645-9BF3-1E322FE36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553F-AB58-BB40-B1E5-B3CC067F59CC}" type="slidenum">
              <a:rPr lang="it-IT" smtClean="0"/>
              <a:t>8</a:t>
            </a:fld>
            <a:endParaRPr lang="it-IT"/>
          </a:p>
        </p:txBody>
      </p:sp>
      <p:pic>
        <p:nvPicPr>
          <p:cNvPr id="6" name="Immagine 5" descr="Immagine che contiene edificio, roccia, esterni, pietra&#10;&#10;Descrizione generata automaticamente">
            <a:extLst>
              <a:ext uri="{FF2B5EF4-FFF2-40B4-BE49-F238E27FC236}">
                <a16:creationId xmlns:a16="http://schemas.microsoft.com/office/drawing/2014/main" id="{8DF9FD91-B6DB-4BD6-9C05-5B7055C46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86" y="120015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80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B6CDE28-4B36-4C25-85EC-6D4B84ABF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061" y="1411055"/>
            <a:ext cx="6885878" cy="403588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0FD62B7-F517-4972-BF96-FD9E18232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722" y="17502"/>
            <a:ext cx="6775384" cy="739276"/>
          </a:xfrm>
        </p:spPr>
        <p:txBody>
          <a:bodyPr/>
          <a:lstStyle/>
          <a:p>
            <a:r>
              <a:rPr lang="en-GB" sz="2400" dirty="0" err="1"/>
              <a:t>Impatto</a:t>
            </a:r>
            <a:r>
              <a:rPr lang="en-GB" sz="2400" dirty="0"/>
              <a:t> del </a:t>
            </a:r>
            <a:r>
              <a:rPr lang="en-GB" dirty="0"/>
              <a:t>Covid19</a:t>
            </a:r>
            <a:r>
              <a:rPr lang="en-GB" sz="2400" dirty="0"/>
              <a:t>: </a:t>
            </a:r>
            <a:br>
              <a:rPr lang="en-GB" sz="2400" dirty="0"/>
            </a:br>
            <a:r>
              <a:rPr lang="en-GB" sz="2400" dirty="0"/>
              <a:t>disruption </a:t>
            </a:r>
            <a:r>
              <a:rPr lang="en-GB" sz="2400" dirty="0" err="1"/>
              <a:t>delle</a:t>
            </a:r>
            <a:r>
              <a:rPr lang="en-GB" sz="2400" dirty="0"/>
              <a:t> Supply Chain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590A15-4057-4A11-95F9-CDEE6AB1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3031" y="6343845"/>
            <a:ext cx="2743200" cy="366183"/>
          </a:xfrm>
        </p:spPr>
        <p:txBody>
          <a:bodyPr/>
          <a:lstStyle/>
          <a:p>
            <a:fld id="{DC8ACEEC-BB50-3E4F-B1C7-4DEF5308D5A3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542E08BC-5F21-481C-B2CE-A3827E089D8C}"/>
              </a:ext>
            </a:extLst>
          </p:cNvPr>
          <p:cNvSpPr/>
          <p:nvPr/>
        </p:nvSpPr>
        <p:spPr>
          <a:xfrm>
            <a:off x="274950" y="1039294"/>
            <a:ext cx="2265942" cy="11721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Supply </a:t>
            </a:r>
            <a:b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</a:br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Shock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43CED52-0507-48BD-9195-C734D61E43C5}"/>
              </a:ext>
            </a:extLst>
          </p:cNvPr>
          <p:cNvSpPr/>
          <p:nvPr/>
        </p:nvSpPr>
        <p:spPr>
          <a:xfrm>
            <a:off x="162780" y="2211478"/>
            <a:ext cx="2490281" cy="141893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Le fabbriche di assemblaggio di Apple in Cina hanno lavorato a basso regime per gran parte del mese di febbraio.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  <a:cs typeface="Traditional Arabic" panose="020B0604020202020204" pitchFamily="18" charset="-78"/>
              </a:rPr>
              <a:t>”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0DCB0907-3A61-4039-9907-BEDEEC2E5142}"/>
              </a:ext>
            </a:extLst>
          </p:cNvPr>
          <p:cNvSpPr/>
          <p:nvPr/>
        </p:nvSpPr>
        <p:spPr>
          <a:xfrm>
            <a:off x="162780" y="4019990"/>
            <a:ext cx="2490281" cy="17987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Apple limita gli acquisti online di iPhone a causa del coronavirus che ha «rallentato» la Supply Chain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.”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F613B38-AF3B-41E6-BCE3-F8652EDBE065}"/>
              </a:ext>
            </a:extLst>
          </p:cNvPr>
          <p:cNvSpPr/>
          <p:nvPr/>
        </p:nvSpPr>
        <p:spPr>
          <a:xfrm>
            <a:off x="9651107" y="1039293"/>
            <a:ext cx="2265942" cy="11721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Demand</a:t>
            </a:r>
            <a:b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</a:br>
            <a:r>
              <a:rPr lang="it-IT" sz="3400" b="1" dirty="0">
                <a:solidFill>
                  <a:srgbClr val="FF0000"/>
                </a:solidFill>
                <a:latin typeface="Montserrat" pitchFamily="2" charset="77"/>
              </a:rPr>
              <a:t>Shock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E3E2DAFE-5406-463F-BEB8-D5B3A32728BC}"/>
              </a:ext>
            </a:extLst>
          </p:cNvPr>
          <p:cNvSpPr/>
          <p:nvPr/>
        </p:nvSpPr>
        <p:spPr>
          <a:xfrm>
            <a:off x="9420984" y="2075118"/>
            <a:ext cx="2726188" cy="38897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“</a:t>
            </a:r>
            <a:r>
              <a:rPr lang="it-IT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I porti e i magazzini europei si trovano di fronte a un ingorgo di manufatti: le navi portacontainer partite dall'Asia prima che la pandemia di coronavirus si diffondesse hanno raggiunto le loro destinazioni per scoprire che la domanda è evaporata</a:t>
            </a:r>
            <a:r>
              <a:rPr lang="en-US" sz="1600" dirty="0">
                <a:solidFill>
                  <a:srgbClr val="002E58"/>
                </a:solidFill>
                <a:latin typeface="Trebuchet MS" panose="020B0603020202020204" pitchFamily="34" charset="0"/>
              </a:rPr>
              <a:t>.”</a:t>
            </a:r>
          </a:p>
        </p:txBody>
      </p:sp>
      <p:sp>
        <p:nvSpPr>
          <p:cNvPr id="22" name="Segnaposto testo 3">
            <a:extLst>
              <a:ext uri="{FF2B5EF4-FFF2-40B4-BE49-F238E27FC236}">
                <a16:creationId xmlns:a16="http://schemas.microsoft.com/office/drawing/2014/main" id="{6F4970BD-A3A2-4350-8C7F-82DDF2E0B265}"/>
              </a:ext>
            </a:extLst>
          </p:cNvPr>
          <p:cNvSpPr txBox="1">
            <a:spLocks/>
          </p:cNvSpPr>
          <p:nvPr/>
        </p:nvSpPr>
        <p:spPr>
          <a:xfrm>
            <a:off x="3201397" y="6372261"/>
            <a:ext cx="8450103" cy="30777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r" defTabSz="609585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>
                <a:solidFill>
                  <a:srgbClr val="002E58"/>
                </a:solidFill>
              </a:rPr>
              <a:t>Fonte: www.cnet.com, www.bloomberg.com, www.ft.com </a:t>
            </a: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EB369EB8-788D-4527-B8C5-4C3C331C59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435" y="3568117"/>
            <a:ext cx="756972" cy="756972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6809C5-4B3C-4719-9BC6-0AAB3A133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26/06/20</a:t>
            </a:r>
          </a:p>
        </p:txBody>
      </p:sp>
    </p:spTree>
    <p:extLst>
      <p:ext uri="{BB962C8B-B14F-4D97-AF65-F5344CB8AC3E}">
        <p14:creationId xmlns:p14="http://schemas.microsoft.com/office/powerpoint/2010/main" val="175536712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45720" rIns="91440" bIns="45720" rtlCol="0">
        <a:normAutofit/>
      </a:bodyPr>
      <a:lstStyle>
        <a:defPPr algn="r"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lica">
    <a:majorFont>
      <a:latin typeface="Trebuchet MS"/>
      <a:ea typeface=""/>
      <a:cs typeface=""/>
      <a:font script="Jpan" typeface="ＭＳ ゴシック"/>
      <a:font script="Hang" typeface="HY그래픽B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ＭＳ ゴシック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lica">
    <a:majorFont>
      <a:latin typeface="Trebuchet MS"/>
      <a:ea typeface=""/>
      <a:cs typeface=""/>
      <a:font script="Jpan" typeface="ＭＳ ゴシック"/>
      <a:font script="Hang" typeface="HY그래픽B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ＭＳ ゴシック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15373</TotalTime>
  <Words>2125</Words>
  <Application>Microsoft Office PowerPoint</Application>
  <PresentationFormat>Widescreen</PresentationFormat>
  <Paragraphs>345</Paragraphs>
  <Slides>31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42" baseType="lpstr">
      <vt:lpstr>Arial</vt:lpstr>
      <vt:lpstr>Book Antiqua</vt:lpstr>
      <vt:lpstr>Calibri</vt:lpstr>
      <vt:lpstr>Futura Lt BT</vt:lpstr>
      <vt:lpstr>Gill Sans MT</vt:lpstr>
      <vt:lpstr>Montserrat</vt:lpstr>
      <vt:lpstr>Tahoma</vt:lpstr>
      <vt:lpstr>Trebuchet MS</vt:lpstr>
      <vt:lpstr>Wingdings</vt:lpstr>
      <vt:lpstr>1_Tema di Office</vt:lpstr>
      <vt:lpstr>ClipArt</vt:lpstr>
      <vt:lpstr>Titolo presentazione sottotitolo</vt:lpstr>
      <vt:lpstr>La rilevanza degli acquisti oggi</vt:lpstr>
      <vt:lpstr>La rilevanza degli acquisti oggi</vt:lpstr>
      <vt:lpstr>L’impatto strategico degli acquisti</vt:lpstr>
      <vt:lpstr>Le Supply Chain sono sempre più interconnesse</vt:lpstr>
      <vt:lpstr>Fino a pochi mesi fa ci preoccupavamo di… Trade War US-China</vt:lpstr>
      <vt:lpstr>Fino a pochi mesi fa ci preoccupavamo di… Climate Change</vt:lpstr>
      <vt:lpstr>Fino a pochi mesi fa ci preoccupavamo di… Sostenibilità Sociale</vt:lpstr>
      <vt:lpstr>Impatto del Covid19:  disruption delle Supply Chain</vt:lpstr>
      <vt:lpstr>Impatto del Covid19:  disruption delle Supply Chain</vt:lpstr>
      <vt:lpstr>Impatto del Covid19:  disruption delle Supply Chain</vt:lpstr>
      <vt:lpstr>Impatto del Covid19:  disruption delle Supply Chain</vt:lpstr>
      <vt:lpstr>Impatto del Covid19:  disruption delle Supply Chain</vt:lpstr>
      <vt:lpstr>Impatto del Covid19:  disruption delle Supply Chain</vt:lpstr>
      <vt:lpstr>L’impatto del Covid-19 sui diversi settori</vt:lpstr>
      <vt:lpstr>L’impatto del Covid-19 sui diversi settori</vt:lpstr>
      <vt:lpstr>Capitale circolante e C2C dell’impresa Italia</vt:lpstr>
      <vt:lpstr>Capitale circolante e C2C dell’impresa Italia</vt:lpstr>
      <vt:lpstr>Capitale circolante e C2C dell’impresa Italia</vt:lpstr>
      <vt:lpstr>L’impatto del Covid-19:  focus specifico su alcune Supply Chain</vt:lpstr>
      <vt:lpstr>Quali strumenti per affrontare le sfide di oggi?</vt:lpstr>
      <vt:lpstr>Supply Chain Finance</vt:lpstr>
      <vt:lpstr>Supply Chain Finance</vt:lpstr>
      <vt:lpstr>Quali strumenti per affrontare le sfide di oggi?</vt:lpstr>
      <vt:lpstr>Quali strumenti per affrontare le sfide di oggi?</vt:lpstr>
      <vt:lpstr>Quali strumenti per affrontare le sfide di oggi?</vt:lpstr>
      <vt:lpstr>Il processo di acquisto: le funzionalità supportate dall’AI</vt:lpstr>
      <vt:lpstr>Quali strumenti per affrontare le sfide di oggi?</vt:lpstr>
      <vt:lpstr>Quali strumenti per affrontare le sfide di oggi?</vt:lpstr>
      <vt:lpstr>Messaggi chiave</vt:lpstr>
      <vt:lpstr>Percorso Executive in  Supply Chain Management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</dc:title>
  <dc:creator>Federico Francesco Angelo Caniato</dc:creator>
  <cp:lastModifiedBy>Alessandra Tomasini</cp:lastModifiedBy>
  <cp:revision>71</cp:revision>
  <dcterms:created xsi:type="dcterms:W3CDTF">2020-05-05T17:43:53Z</dcterms:created>
  <dcterms:modified xsi:type="dcterms:W3CDTF">2020-07-13T07:13:04Z</dcterms:modified>
</cp:coreProperties>
</file>